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85" r:id="rId2"/>
    <p:sldMasterId id="2147483898" r:id="rId3"/>
    <p:sldMasterId id="2147483921" r:id="rId4"/>
    <p:sldMasterId id="2147483934" r:id="rId5"/>
    <p:sldMasterId id="2147483948" r:id="rId6"/>
  </p:sldMasterIdLst>
  <p:notesMasterIdLst>
    <p:notesMasterId r:id="rId96"/>
  </p:notesMasterIdLst>
  <p:handoutMasterIdLst>
    <p:handoutMasterId r:id="rId97"/>
  </p:handoutMasterIdLst>
  <p:sldIdLst>
    <p:sldId id="504" r:id="rId7"/>
    <p:sldId id="487" r:id="rId8"/>
    <p:sldId id="723" r:id="rId9"/>
    <p:sldId id="492" r:id="rId10"/>
    <p:sldId id="702" r:id="rId11"/>
    <p:sldId id="694" r:id="rId12"/>
    <p:sldId id="676" r:id="rId13"/>
    <p:sldId id="696" r:id="rId14"/>
    <p:sldId id="700" r:id="rId15"/>
    <p:sldId id="678" r:id="rId16"/>
    <p:sldId id="701" r:id="rId17"/>
    <p:sldId id="703" r:id="rId18"/>
    <p:sldId id="494" r:id="rId19"/>
    <p:sldId id="509" r:id="rId20"/>
    <p:sldId id="555" r:id="rId21"/>
    <p:sldId id="566" r:id="rId22"/>
    <p:sldId id="556" r:id="rId23"/>
    <p:sldId id="511" r:id="rId24"/>
    <p:sldId id="557" r:id="rId25"/>
    <p:sldId id="495" r:id="rId26"/>
    <p:sldId id="512" r:id="rId27"/>
    <p:sldId id="513" r:id="rId28"/>
    <p:sldId id="514" r:id="rId29"/>
    <p:sldId id="515" r:id="rId30"/>
    <p:sldId id="516" r:id="rId31"/>
    <p:sldId id="517" r:id="rId32"/>
    <p:sldId id="558" r:id="rId33"/>
    <p:sldId id="519" r:id="rId34"/>
    <p:sldId id="520" r:id="rId35"/>
    <p:sldId id="521" r:id="rId36"/>
    <p:sldId id="576" r:id="rId37"/>
    <p:sldId id="522" r:id="rId38"/>
    <p:sldId id="523" r:id="rId39"/>
    <p:sldId id="505" r:id="rId40"/>
    <p:sldId id="502" r:id="rId41"/>
    <p:sldId id="496" r:id="rId42"/>
    <p:sldId id="497" r:id="rId43"/>
    <p:sldId id="498" r:id="rId44"/>
    <p:sldId id="499" r:id="rId45"/>
    <p:sldId id="500" r:id="rId46"/>
    <p:sldId id="501" r:id="rId47"/>
    <p:sldId id="568" r:id="rId48"/>
    <p:sldId id="569" r:id="rId49"/>
    <p:sldId id="570" r:id="rId50"/>
    <p:sldId id="571" r:id="rId51"/>
    <p:sldId id="524" r:id="rId52"/>
    <p:sldId id="525" r:id="rId53"/>
    <p:sldId id="526" r:id="rId54"/>
    <p:sldId id="527" r:id="rId55"/>
    <p:sldId id="528" r:id="rId56"/>
    <p:sldId id="529" r:id="rId57"/>
    <p:sldId id="530" r:id="rId58"/>
    <p:sldId id="575" r:id="rId59"/>
    <p:sldId id="531" r:id="rId60"/>
    <p:sldId id="727" r:id="rId61"/>
    <p:sldId id="668" r:id="rId62"/>
    <p:sldId id="719" r:id="rId63"/>
    <p:sldId id="670" r:id="rId64"/>
    <p:sldId id="685" r:id="rId65"/>
    <p:sldId id="679" r:id="rId66"/>
    <p:sldId id="683" r:id="rId67"/>
    <p:sldId id="686" r:id="rId68"/>
    <p:sldId id="689" r:id="rId69"/>
    <p:sldId id="690" r:id="rId70"/>
    <p:sldId id="720" r:id="rId71"/>
    <p:sldId id="721" r:id="rId72"/>
    <p:sldId id="705" r:id="rId73"/>
    <p:sldId id="718" r:id="rId74"/>
    <p:sldId id="299" r:id="rId75"/>
    <p:sldId id="279" r:id="rId76"/>
    <p:sldId id="726" r:id="rId77"/>
    <p:sldId id="706" r:id="rId78"/>
    <p:sldId id="711" r:id="rId79"/>
    <p:sldId id="709" r:id="rId80"/>
    <p:sldId id="652" r:id="rId81"/>
    <p:sldId id="653" r:id="rId82"/>
    <p:sldId id="712" r:id="rId83"/>
    <p:sldId id="713" r:id="rId84"/>
    <p:sldId id="722" r:id="rId85"/>
    <p:sldId id="303" r:id="rId86"/>
    <p:sldId id="306" r:id="rId87"/>
    <p:sldId id="324" r:id="rId88"/>
    <p:sldId id="725" r:id="rId89"/>
    <p:sldId id="597" r:id="rId90"/>
    <p:sldId id="598" r:id="rId91"/>
    <p:sldId id="625" r:id="rId92"/>
    <p:sldId id="621" r:id="rId93"/>
    <p:sldId id="337" r:id="rId94"/>
    <p:sldId id="546" r:id="rId9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rgbClr val="3333FF"/>
        </a:solidFill>
        <a:latin typeface="Arial" panose="020B0604020202020204" pitchFamily="34" charset="0"/>
        <a:ea typeface="+mn-ea"/>
        <a:cs typeface="Times New Roman" panose="02020603050405020304" pitchFamily="18" charset="0"/>
      </a:defRPr>
    </a:lvl1pPr>
    <a:lvl2pPr marL="457200" algn="l" rtl="0" eaLnBrk="0" fontAlgn="base" hangingPunct="0">
      <a:spcBef>
        <a:spcPct val="0"/>
      </a:spcBef>
      <a:spcAft>
        <a:spcPct val="0"/>
      </a:spcAft>
      <a:defRPr sz="2400" kern="1200">
        <a:solidFill>
          <a:srgbClr val="3333FF"/>
        </a:solidFill>
        <a:latin typeface="Arial" panose="020B0604020202020204" pitchFamily="34" charset="0"/>
        <a:ea typeface="+mn-ea"/>
        <a:cs typeface="Times New Roman" panose="02020603050405020304" pitchFamily="18" charset="0"/>
      </a:defRPr>
    </a:lvl2pPr>
    <a:lvl3pPr marL="914400" algn="l" rtl="0" eaLnBrk="0" fontAlgn="base" hangingPunct="0">
      <a:spcBef>
        <a:spcPct val="0"/>
      </a:spcBef>
      <a:spcAft>
        <a:spcPct val="0"/>
      </a:spcAft>
      <a:defRPr sz="2400" kern="1200">
        <a:solidFill>
          <a:srgbClr val="3333FF"/>
        </a:solidFill>
        <a:latin typeface="Arial" panose="020B0604020202020204" pitchFamily="34" charset="0"/>
        <a:ea typeface="+mn-ea"/>
        <a:cs typeface="Times New Roman" panose="02020603050405020304" pitchFamily="18" charset="0"/>
      </a:defRPr>
    </a:lvl3pPr>
    <a:lvl4pPr marL="1371600" algn="l" rtl="0" eaLnBrk="0" fontAlgn="base" hangingPunct="0">
      <a:spcBef>
        <a:spcPct val="0"/>
      </a:spcBef>
      <a:spcAft>
        <a:spcPct val="0"/>
      </a:spcAft>
      <a:defRPr sz="2400" kern="1200">
        <a:solidFill>
          <a:srgbClr val="3333FF"/>
        </a:solidFill>
        <a:latin typeface="Arial" panose="020B0604020202020204" pitchFamily="34" charset="0"/>
        <a:ea typeface="+mn-ea"/>
        <a:cs typeface="Times New Roman" panose="02020603050405020304" pitchFamily="18" charset="0"/>
      </a:defRPr>
    </a:lvl4pPr>
    <a:lvl5pPr marL="1828800" algn="l" rtl="0" eaLnBrk="0" fontAlgn="base" hangingPunct="0">
      <a:spcBef>
        <a:spcPct val="0"/>
      </a:spcBef>
      <a:spcAft>
        <a:spcPct val="0"/>
      </a:spcAft>
      <a:defRPr sz="2400" kern="1200">
        <a:solidFill>
          <a:srgbClr val="3333FF"/>
        </a:solidFill>
        <a:latin typeface="Arial" panose="020B0604020202020204" pitchFamily="34" charset="0"/>
        <a:ea typeface="+mn-ea"/>
        <a:cs typeface="Times New Roman" panose="02020603050405020304" pitchFamily="18" charset="0"/>
      </a:defRPr>
    </a:lvl5pPr>
    <a:lvl6pPr marL="2286000" algn="l" defTabSz="914400" rtl="0" eaLnBrk="1" latinLnBrk="0" hangingPunct="1">
      <a:defRPr sz="2400" kern="1200">
        <a:solidFill>
          <a:srgbClr val="3333FF"/>
        </a:solidFill>
        <a:latin typeface="Arial" panose="020B0604020202020204" pitchFamily="34" charset="0"/>
        <a:ea typeface="+mn-ea"/>
        <a:cs typeface="Times New Roman" panose="02020603050405020304" pitchFamily="18" charset="0"/>
      </a:defRPr>
    </a:lvl6pPr>
    <a:lvl7pPr marL="2743200" algn="l" defTabSz="914400" rtl="0" eaLnBrk="1" latinLnBrk="0" hangingPunct="1">
      <a:defRPr sz="2400" kern="1200">
        <a:solidFill>
          <a:srgbClr val="3333FF"/>
        </a:solidFill>
        <a:latin typeface="Arial" panose="020B0604020202020204" pitchFamily="34" charset="0"/>
        <a:ea typeface="+mn-ea"/>
        <a:cs typeface="Times New Roman" panose="02020603050405020304" pitchFamily="18" charset="0"/>
      </a:defRPr>
    </a:lvl7pPr>
    <a:lvl8pPr marL="3200400" algn="l" defTabSz="914400" rtl="0" eaLnBrk="1" latinLnBrk="0" hangingPunct="1">
      <a:defRPr sz="2400" kern="1200">
        <a:solidFill>
          <a:srgbClr val="3333FF"/>
        </a:solidFill>
        <a:latin typeface="Arial" panose="020B0604020202020204" pitchFamily="34" charset="0"/>
        <a:ea typeface="+mn-ea"/>
        <a:cs typeface="Times New Roman" panose="02020603050405020304" pitchFamily="18" charset="0"/>
      </a:defRPr>
    </a:lvl8pPr>
    <a:lvl9pPr marL="3657600" algn="l" defTabSz="914400" rtl="0" eaLnBrk="1" latinLnBrk="0" hangingPunct="1">
      <a:defRPr sz="2400" kern="1200">
        <a:solidFill>
          <a:srgbClr val="3333FF"/>
        </a:solidFill>
        <a:latin typeface="Arial" panose="020B0604020202020204" pitchFamily="34"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0066"/>
    <a:srgbClr val="800000"/>
    <a:srgbClr val="000099"/>
    <a:srgbClr val="00B050"/>
    <a:srgbClr val="EAEAEA"/>
    <a:srgbClr val="DDDDDD"/>
    <a:srgbClr val="000000"/>
    <a:srgbClr val="FFC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3725" autoAdjust="0"/>
  </p:normalViewPr>
  <p:slideViewPr>
    <p:cSldViewPr showGuides="1">
      <p:cViewPr varScale="1">
        <p:scale>
          <a:sx n="63" d="100"/>
          <a:sy n="63" d="100"/>
        </p:scale>
        <p:origin x="1407"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2582"/>
    </p:cViewPr>
  </p:sorterViewPr>
  <p:notesViewPr>
    <p:cSldViewPr showGuides="1">
      <p:cViewPr varScale="1">
        <p:scale>
          <a:sx n="39" d="100"/>
          <a:sy n="39" d="100"/>
        </p:scale>
        <p:origin x="-1402" y="-8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a:lvl1pPr>
          </a:lstStyle>
          <a:p>
            <a:pPr>
              <a:defRPr/>
            </a:pPr>
            <a:endParaRPr lang="en-US" altLang="en-US"/>
          </a:p>
        </p:txBody>
      </p:sp>
      <p:sp>
        <p:nvSpPr>
          <p:cNvPr id="20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52525" y="692150"/>
            <a:ext cx="455295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a:lvl1pPr>
          </a:lstStyle>
          <a:p>
            <a:pPr>
              <a:defRPr/>
            </a:pPr>
            <a:endParaRPr lang="en-US" alt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lvl1pPr>
          </a:lstStyle>
          <a:p>
            <a:pPr>
              <a:defRPr/>
            </a:pPr>
            <a:fld id="{8E1B1730-FAD8-4B0C-B204-0056FC66C7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7C0FB-18D3-453D-B41C-C261D5A661B5}" type="slidenum">
              <a:rPr lang="en-US" smtClean="0"/>
              <a:t>14</a:t>
            </a:fld>
            <a:endParaRPr lang="en-US"/>
          </a:p>
        </p:txBody>
      </p:sp>
    </p:spTree>
    <p:extLst>
      <p:ext uri="{BB962C8B-B14F-4D97-AF65-F5344CB8AC3E}">
        <p14:creationId xmlns:p14="http://schemas.microsoft.com/office/powerpoint/2010/main" val="3279513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90344-5C0D-47AF-BF97-A4C500DE1560}" type="slidenum">
              <a:rPr lang="en-US" smtClean="0"/>
              <a:t>69</a:t>
            </a:fld>
            <a:endParaRPr lang="en-US"/>
          </a:p>
        </p:txBody>
      </p:sp>
    </p:spTree>
    <p:extLst>
      <p:ext uri="{BB962C8B-B14F-4D97-AF65-F5344CB8AC3E}">
        <p14:creationId xmlns:p14="http://schemas.microsoft.com/office/powerpoint/2010/main" val="77517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E1B1730-FAD8-4B0C-B204-0056FC66C785}" type="slidenum">
              <a:rPr lang="en-US" altLang="en-US" smtClean="0"/>
              <a:pPr>
                <a:defRPr/>
              </a:pPr>
              <a:t>71</a:t>
            </a:fld>
            <a:endParaRPr lang="en-US" altLang="en-US"/>
          </a:p>
        </p:txBody>
      </p:sp>
    </p:spTree>
    <p:extLst>
      <p:ext uri="{BB962C8B-B14F-4D97-AF65-F5344CB8AC3E}">
        <p14:creationId xmlns:p14="http://schemas.microsoft.com/office/powerpoint/2010/main" val="3901614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43"/>
          <p:cNvSpPr txBox="1">
            <a:spLocks noGrp="1" noChangeArrowheads="1"/>
          </p:cNvSpPr>
          <p:nvPr/>
        </p:nvSpPr>
        <p:spPr bwMode="auto">
          <a:xfrm>
            <a:off x="3881438" y="8686512"/>
            <a:ext cx="2923334" cy="402647"/>
          </a:xfrm>
          <a:prstGeom prst="rect">
            <a:avLst/>
          </a:prstGeom>
          <a:noFill/>
          <a:ln w="9525">
            <a:noFill/>
            <a:round/>
            <a:headEnd/>
            <a:tailEnd/>
          </a:ln>
        </p:spPr>
        <p:txBody>
          <a:bodyPr lIns="0" tIns="0" rIns="0" bIns="0" anchor="b"/>
          <a:lstStyle/>
          <a:p>
            <a:pPr marL="0" marR="0" lvl="0" indent="0" algn="r" defTabSz="914400" rtl="0" eaLnBrk="1" fontAlgn="base" latinLnBrk="0" hangingPunct="1">
              <a:lnSpc>
                <a:spcPct val="86000"/>
              </a:lnSpc>
              <a:spcBef>
                <a:spcPct val="0"/>
              </a:spcBef>
              <a:spcAft>
                <a:spcPct val="0"/>
              </a:spcAft>
              <a:buClrTx/>
              <a:buSzTx/>
              <a:buFontTx/>
              <a:buNone/>
              <a:tabLst>
                <a:tab pos="0" algn="l"/>
                <a:tab pos="410291" algn="l"/>
                <a:tab pos="820583" algn="l"/>
                <a:tab pos="1230874" algn="l"/>
                <a:tab pos="1641165" algn="l"/>
                <a:tab pos="2051456" algn="l"/>
                <a:tab pos="2461748" algn="l"/>
                <a:tab pos="2872039" algn="l"/>
                <a:tab pos="3282330" algn="l"/>
                <a:tab pos="3692622" algn="l"/>
                <a:tab pos="4102913" algn="l"/>
                <a:tab pos="4513204" algn="l"/>
                <a:tab pos="4923495" algn="l"/>
                <a:tab pos="5333787" algn="l"/>
                <a:tab pos="5744078" algn="l"/>
                <a:tab pos="6154369" algn="l"/>
                <a:tab pos="6564660" algn="l"/>
                <a:tab pos="6974952" algn="l"/>
                <a:tab pos="7385243" algn="l"/>
                <a:tab pos="7795534" algn="l"/>
                <a:tab pos="8205826" algn="l"/>
              </a:tabLst>
              <a:defRPr/>
            </a:pPr>
            <a:fld id="{9D176B92-221F-4850-AE7E-6CB1E9531E01}" type="slidenum">
              <a:rPr kumimoji="0" lang="he-IL" sz="1300" b="0" i="0" u="none" strike="noStrike" kern="1200" cap="none" spc="0" normalizeH="0" baseline="0" noProof="0">
                <a:ln>
                  <a:noFill/>
                </a:ln>
                <a:solidFill>
                  <a:srgbClr val="000000"/>
                </a:solidFill>
                <a:effectLst/>
                <a:uLnTx/>
                <a:uFillTx/>
                <a:latin typeface="Times New Roman" pitchFamily="16" charset="0"/>
                <a:ea typeface="+mn-ea"/>
                <a:cs typeface="Times New Roman" pitchFamily="18" charset="0"/>
              </a:rPr>
              <a:pPr marL="0" marR="0" lvl="0" indent="0" algn="r" defTabSz="914400" rtl="0" eaLnBrk="1" fontAlgn="base" latinLnBrk="0" hangingPunct="1">
                <a:lnSpc>
                  <a:spcPct val="86000"/>
                </a:lnSpc>
                <a:spcBef>
                  <a:spcPct val="0"/>
                </a:spcBef>
                <a:spcAft>
                  <a:spcPct val="0"/>
                </a:spcAft>
                <a:buClrTx/>
                <a:buSzTx/>
                <a:buFontTx/>
                <a:buNone/>
                <a:tabLst>
                  <a:tab pos="0" algn="l"/>
                  <a:tab pos="410291" algn="l"/>
                  <a:tab pos="820583" algn="l"/>
                  <a:tab pos="1230874" algn="l"/>
                  <a:tab pos="1641165" algn="l"/>
                  <a:tab pos="2051456" algn="l"/>
                  <a:tab pos="2461748" algn="l"/>
                  <a:tab pos="2872039" algn="l"/>
                  <a:tab pos="3282330" algn="l"/>
                  <a:tab pos="3692622" algn="l"/>
                  <a:tab pos="4102913" algn="l"/>
                  <a:tab pos="4513204" algn="l"/>
                  <a:tab pos="4923495" algn="l"/>
                  <a:tab pos="5333787" algn="l"/>
                  <a:tab pos="5744078" algn="l"/>
                  <a:tab pos="6154369" algn="l"/>
                  <a:tab pos="6564660" algn="l"/>
                  <a:tab pos="6974952" algn="l"/>
                  <a:tab pos="7385243" algn="l"/>
                  <a:tab pos="7795534" algn="l"/>
                  <a:tab pos="8205826" algn="l"/>
                </a:tabLst>
                <a:defRPr/>
              </a:pPr>
              <a:t>73</a:t>
            </a:fld>
            <a:endParaRPr kumimoji="0" lang="en-US" sz="1300" b="0" i="0" u="none" strike="noStrike" kern="1200" cap="none" spc="0" normalizeH="0" baseline="0" noProof="0" dirty="0">
              <a:ln>
                <a:noFill/>
              </a:ln>
              <a:solidFill>
                <a:srgbClr val="000000"/>
              </a:solidFill>
              <a:effectLst/>
              <a:uLnTx/>
              <a:uFillTx/>
              <a:latin typeface="Times New Roman" pitchFamily="16" charset="0"/>
              <a:ea typeface="Lucida Sans Unicode" charset="0"/>
              <a:cs typeface="Lucida Sans Unicode" charset="0"/>
            </a:endParaRPr>
          </a:p>
        </p:txBody>
      </p:sp>
      <p:sp>
        <p:nvSpPr>
          <p:cNvPr id="37891"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Lucida Sans Unicode" charset="0"/>
              <a:cs typeface="Lucida Sans Unicode" charset="0"/>
            </a:endParaRPr>
          </a:p>
        </p:txBody>
      </p:sp>
      <p:sp>
        <p:nvSpPr>
          <p:cNvPr id="37892" name="Text Box 2"/>
          <p:cNvSpPr>
            <a:spLocks noGrp="1" noChangeArrowheads="1"/>
          </p:cNvSpPr>
          <p:nvPr>
            <p:ph type="body"/>
          </p:nvPr>
        </p:nvSpPr>
        <p:spPr>
          <a:xfrm>
            <a:off x="686361" y="4342535"/>
            <a:ext cx="5476875" cy="4104409"/>
          </a:xfrm>
          <a:noFill/>
          <a:ln/>
        </p:spPr>
        <p:txBody>
          <a:bodyPr tIns="6784"/>
          <a:lstStyle/>
          <a:p>
            <a:pPr>
              <a:lnSpc>
                <a:spcPct val="95000"/>
              </a:lnSpc>
              <a:spcBef>
                <a:spcPts val="404"/>
              </a:spcBef>
              <a:tabLst>
                <a:tab pos="0" algn="l"/>
                <a:tab pos="410291" algn="l"/>
                <a:tab pos="820583" algn="l"/>
                <a:tab pos="1230874" algn="l"/>
                <a:tab pos="1641165" algn="l"/>
                <a:tab pos="2051456" algn="l"/>
                <a:tab pos="2461748" algn="l"/>
                <a:tab pos="2872039" algn="l"/>
                <a:tab pos="3282330" algn="l"/>
                <a:tab pos="3692622" algn="l"/>
                <a:tab pos="4102913" algn="l"/>
                <a:tab pos="4513204" algn="l"/>
                <a:tab pos="4923495" algn="l"/>
                <a:tab pos="5333787" algn="l"/>
                <a:tab pos="5744078" algn="l"/>
                <a:tab pos="6154369" algn="l"/>
                <a:tab pos="6564660" algn="l"/>
                <a:tab pos="6974952" algn="l"/>
                <a:tab pos="7385243" algn="l"/>
                <a:tab pos="7795534" algn="l"/>
                <a:tab pos="8205826" algn="l"/>
              </a:tabLst>
            </a:pPr>
            <a:r>
              <a:rPr lang="en-US" dirty="0">
                <a:ea typeface="Lucida Sans Unicode" charset="0"/>
                <a:cs typeface="Lucida Sans Unicode" charset="0"/>
              </a:rPr>
              <a:t>Thank you for the opportunity to present this work that we did recently. I'll be presenting two projects, one of which is summarized in this paper and the other still  unpublished.</a:t>
            </a:r>
          </a:p>
        </p:txBody>
      </p:sp>
    </p:spTree>
    <p:extLst>
      <p:ext uri="{BB962C8B-B14F-4D97-AF65-F5344CB8AC3E}">
        <p14:creationId xmlns:p14="http://schemas.microsoft.com/office/powerpoint/2010/main" val="29467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probably wondering what do 2DEGs</a:t>
            </a:r>
            <a:r>
              <a:rPr lang="en-US" baseline="0" dirty="0"/>
              <a:t> have to do with 1D TSC..</a:t>
            </a:r>
          </a:p>
          <a:p>
            <a:r>
              <a:rPr lang="en-US" baseline="0" dirty="0"/>
              <a:t>But lets look at the setup realized in experiments again, we have an electronic system with spin-orbit, proximity coupled to a superconductor (or two superconductors), note that the junction defines a 1D system. Now we only need Zeeman field and we can have </a:t>
            </a:r>
            <a:r>
              <a:rPr lang="en-US" baseline="0" dirty="0" err="1"/>
              <a:t>Majoranas</a:t>
            </a:r>
            <a:r>
              <a:rPr lang="en-US" baseline="0" dirty="0"/>
              <a:t>.</a:t>
            </a:r>
          </a:p>
          <a:p>
            <a:r>
              <a:rPr lang="en-US" baseline="0" dirty="0"/>
              <a:t>W does not need to be particularly narrow as we will see later on..</a:t>
            </a:r>
          </a:p>
        </p:txBody>
      </p:sp>
      <p:sp>
        <p:nvSpPr>
          <p:cNvPr id="4" name="Slide Number Placeholder 3"/>
          <p:cNvSpPr>
            <a:spLocks noGrp="1"/>
          </p:cNvSpPr>
          <p:nvPr>
            <p:ph type="sldNum" sz="quarter" idx="10"/>
          </p:nvPr>
        </p:nvSpPr>
        <p:spPr/>
        <p:txBody>
          <a:bodyPr/>
          <a:lstStyle/>
          <a:p>
            <a:fld id="{6E07C0FB-18D3-453D-B41C-C261D5A661B5}" type="slidenum">
              <a:rPr lang="en-US" smtClean="0"/>
              <a:t>21</a:t>
            </a:fld>
            <a:endParaRPr lang="en-US"/>
          </a:p>
        </p:txBody>
      </p:sp>
    </p:spTree>
    <p:extLst>
      <p:ext uri="{BB962C8B-B14F-4D97-AF65-F5344CB8AC3E}">
        <p14:creationId xmlns:p14="http://schemas.microsoft.com/office/powerpoint/2010/main" val="66687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verify this using TB. In the BG</a:t>
            </a:r>
            <a:r>
              <a:rPr lang="en-US" baseline="0" dirty="0"/>
              <a:t> this is the PD as function of phi and B, the cyan area is topological, the red curves correspond to phi in the GS as B is varied and below is the critical current, normalized -&gt; jump in phi, min in </a:t>
            </a:r>
            <a:r>
              <a:rPr lang="en-US" baseline="0" dirty="0" err="1"/>
              <a:t>Ic</a:t>
            </a:r>
            <a:endParaRPr lang="en-US" baseline="0" dirty="0"/>
          </a:p>
          <a:p>
            <a:r>
              <a:rPr lang="en-US" baseline="0" dirty="0"/>
              <a:t>Interestingly, the minima become deeper as T increased, there is still jump in phi for low enough T.</a:t>
            </a:r>
          </a:p>
          <a:p>
            <a:endParaRPr lang="en-US" baseline="0" dirty="0"/>
          </a:p>
          <a:p>
            <a:r>
              <a:rPr lang="en-US" baseline="0" dirty="0"/>
              <a:t>Let me now go back to experiments on this setups and specifically to the one from Amir’s group.. </a:t>
            </a:r>
          </a:p>
          <a:p>
            <a:r>
              <a:rPr lang="en-US" baseline="0" dirty="0"/>
              <a:t>High differential resistance corresponds to lower critical current</a:t>
            </a:r>
          </a:p>
        </p:txBody>
      </p:sp>
      <p:sp>
        <p:nvSpPr>
          <p:cNvPr id="4" name="Slide Number Placeholder 3"/>
          <p:cNvSpPr>
            <a:spLocks noGrp="1"/>
          </p:cNvSpPr>
          <p:nvPr>
            <p:ph type="sldNum" sz="quarter" idx="10"/>
          </p:nvPr>
        </p:nvSpPr>
        <p:spPr/>
        <p:txBody>
          <a:bodyPr/>
          <a:lstStyle/>
          <a:p>
            <a:fld id="{6E07C0FB-18D3-453D-B41C-C261D5A661B5}" type="slidenum">
              <a:rPr lang="en-US" smtClean="0"/>
              <a:t>23</a:t>
            </a:fld>
            <a:endParaRPr lang="en-US"/>
          </a:p>
        </p:txBody>
      </p:sp>
    </p:spTree>
    <p:extLst>
      <p:ext uri="{BB962C8B-B14F-4D97-AF65-F5344CB8AC3E}">
        <p14:creationId xmlns:p14="http://schemas.microsoft.com/office/powerpoint/2010/main" val="426353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explicitly, lets</a:t>
            </a:r>
            <a:r>
              <a:rPr lang="en-US" baseline="0" dirty="0"/>
              <a:t> write the Hamiltonian and first </a:t>
            </a:r>
            <a:r>
              <a:rPr lang="en-US" dirty="0"/>
              <a:t>consider only</a:t>
            </a:r>
            <a:r>
              <a:rPr lang="en-US" baseline="0" dirty="0"/>
              <a:t> the normal region – </a:t>
            </a:r>
          </a:p>
          <a:p>
            <a:r>
              <a:rPr lang="en-US" baseline="0" dirty="0"/>
              <a:t>mu is…, alpha is.., Zeeman field is in-plane along x, and we assume it is small compared to SO, so it does not polarize the electrons on the FS</a:t>
            </a:r>
          </a:p>
          <a:p>
            <a:r>
              <a:rPr lang="en-US" baseline="0" dirty="0"/>
              <a:t>The FSs are two concentric circles with opposite </a:t>
            </a:r>
            <a:r>
              <a:rPr lang="en-US" baseline="0" dirty="0" err="1"/>
              <a:t>chiralities</a:t>
            </a:r>
            <a:r>
              <a:rPr lang="en-US" baseline="0" dirty="0"/>
              <a:t>. </a:t>
            </a:r>
            <a:r>
              <a:rPr lang="en-US" baseline="0" dirty="0" err="1"/>
              <a:t>Bx</a:t>
            </a:r>
            <a:r>
              <a:rPr lang="en-US" baseline="0" dirty="0"/>
              <a:t> shifts the two FS along y.</a:t>
            </a:r>
          </a:p>
          <a:p>
            <a:r>
              <a:rPr lang="en-US" baseline="0" dirty="0"/>
              <a:t>Note that B does not open a gap in the system (in contras to the wires).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assume the junction is infinite along x and therefore </a:t>
            </a:r>
            <a:r>
              <a:rPr lang="en-US" baseline="0" dirty="0" err="1"/>
              <a:t>kx</a:t>
            </a:r>
            <a:r>
              <a:rPr lang="en-US" baseline="0" dirty="0"/>
              <a:t>, the momentum along x, is conserved.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will assume Zeeman</a:t>
            </a:r>
            <a:r>
              <a:rPr lang="en-US" baseline="0" dirty="0"/>
              <a:t> field</a:t>
            </a:r>
            <a:r>
              <a:rPr lang="en-US" dirty="0"/>
              <a:t> is nonzero</a:t>
            </a:r>
            <a:r>
              <a:rPr lang="en-US" baseline="0" dirty="0"/>
              <a:t> </a:t>
            </a:r>
            <a:r>
              <a:rPr lang="en-US" dirty="0"/>
              <a:t>only in the junction,</a:t>
            </a:r>
            <a:r>
              <a:rPr lang="en-US" baseline="0" dirty="0"/>
              <a:t> although the topological phase exists also for a uniform Zeeman field.</a:t>
            </a:r>
          </a:p>
          <a:p>
            <a:endParaRPr lang="en-US" baseline="0" dirty="0"/>
          </a:p>
        </p:txBody>
      </p:sp>
      <p:sp>
        <p:nvSpPr>
          <p:cNvPr id="4" name="Slide Number Placeholder 3"/>
          <p:cNvSpPr>
            <a:spLocks noGrp="1"/>
          </p:cNvSpPr>
          <p:nvPr>
            <p:ph type="sldNum" sz="quarter" idx="10"/>
          </p:nvPr>
        </p:nvSpPr>
        <p:spPr/>
        <p:txBody>
          <a:bodyPr/>
          <a:lstStyle/>
          <a:p>
            <a:fld id="{6E07C0FB-18D3-453D-B41C-C261D5A661B5}" type="slidenum">
              <a:rPr lang="en-US" smtClean="0"/>
              <a:t>24</a:t>
            </a:fld>
            <a:endParaRPr lang="en-US"/>
          </a:p>
        </p:txBody>
      </p:sp>
    </p:spTree>
    <p:extLst>
      <p:ext uri="{BB962C8B-B14F-4D97-AF65-F5344CB8AC3E}">
        <p14:creationId xmlns:p14="http://schemas.microsoft.com/office/powerpoint/2010/main" val="378324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Miraculously,</a:t>
            </a:r>
            <a:r>
              <a:rPr lang="en-US" sz="1200" baseline="0" dirty="0"/>
              <a:t> as was shown by </a:t>
            </a:r>
            <a:r>
              <a:rPr lang="en-US" sz="1200" baseline="0" dirty="0" err="1"/>
              <a:t>Kitaev</a:t>
            </a:r>
            <a:r>
              <a:rPr lang="en-US" sz="1200" baseline="0" dirty="0"/>
              <a:t>, to understand if the system is in the topological phase we only need to look at </a:t>
            </a:r>
            <a:r>
              <a:rPr lang="en-US" sz="1200" baseline="0" dirty="0" err="1"/>
              <a:t>kx</a:t>
            </a:r>
            <a:r>
              <a:rPr lang="en-US" sz="1200" baseline="0" dirty="0"/>
              <a:t>=0. It turns out that the topological invariant is the fermion parity at </a:t>
            </a:r>
            <a:r>
              <a:rPr lang="en-US" sz="1200" baseline="0" dirty="0" err="1"/>
              <a:t>kx</a:t>
            </a:r>
            <a:r>
              <a:rPr lang="en-US" sz="1200" baseline="0" dirty="0"/>
              <a:t>=0. Therefore, t</a:t>
            </a:r>
            <a:r>
              <a:rPr lang="en-US" sz="1200" dirty="0"/>
              <a:t>opological phase transitions are determined by gap closing at </a:t>
            </a:r>
            <a:r>
              <a:rPr lang="en-US" sz="1200" dirty="0" err="1"/>
              <a:t>kx</a:t>
            </a:r>
            <a:r>
              <a:rPr lang="en-US" sz="1200" dirty="0"/>
              <a:t>=0.</a:t>
            </a:r>
          </a:p>
          <a:p>
            <a:r>
              <a:rPr lang="en-US" sz="1200" dirty="0"/>
              <a:t>Even more miraculously</a:t>
            </a:r>
            <a:r>
              <a:rPr lang="en-US" sz="1200" baseline="0" dirty="0"/>
              <a:t>, SO can be gauged out</a:t>
            </a:r>
          </a:p>
          <a:p>
            <a:r>
              <a:rPr lang="en-US" sz="1200" baseline="0" dirty="0"/>
              <a:t>Using Andreev approximation… and assuming no normal backscattering at the normal-superconducting interface</a:t>
            </a:r>
          </a:p>
        </p:txBody>
      </p:sp>
      <p:sp>
        <p:nvSpPr>
          <p:cNvPr id="4" name="Slide Number Placeholder 3"/>
          <p:cNvSpPr>
            <a:spLocks noGrp="1"/>
          </p:cNvSpPr>
          <p:nvPr>
            <p:ph type="sldNum" sz="quarter" idx="10"/>
          </p:nvPr>
        </p:nvSpPr>
        <p:spPr/>
        <p:txBody>
          <a:bodyPr/>
          <a:lstStyle/>
          <a:p>
            <a:fld id="{6E07C0FB-18D3-453D-B41C-C261D5A661B5}" type="slidenum">
              <a:rPr lang="en-US" smtClean="0"/>
              <a:t>26</a:t>
            </a:fld>
            <a:endParaRPr lang="en-US"/>
          </a:p>
        </p:txBody>
      </p:sp>
    </p:spTree>
    <p:extLst>
      <p:ext uri="{BB962C8B-B14F-4D97-AF65-F5344CB8AC3E}">
        <p14:creationId xmlns:p14="http://schemas.microsoft.com/office/powerpoint/2010/main" val="331900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B=0,</a:t>
            </a:r>
            <a:r>
              <a:rPr lang="en-US" baseline="0" dirty="0"/>
              <a:t> we obtained the well known ABS spectrum. The crossing is degenerate, gap closings come in pairs, and we therefore can’t obtain the topological phase. To obtain the topological phase we need to split this degeneracy. B does exactly that!</a:t>
            </a:r>
          </a:p>
          <a:p>
            <a:endParaRPr lang="en-US" baseline="0" dirty="0"/>
          </a:p>
          <a:p>
            <a:r>
              <a:rPr lang="en-US" baseline="0" dirty="0"/>
              <a:t>The gap closing lines (</a:t>
            </a:r>
            <a:r>
              <a:rPr lang="en-US" baseline="0" dirty="0" err="1"/>
              <a:t>En</a:t>
            </a:r>
            <a:r>
              <a:rPr lang="en-US" baseline="0" dirty="0"/>
              <a:t>=0 solution) are given (in fact for any W) by.. resulting in the following diamond-shaped phase diagram as function of the phase difference and Zeeman field.</a:t>
            </a:r>
          </a:p>
          <a:p>
            <a:r>
              <a:rPr lang="en-US" baseline="0" dirty="0"/>
              <a:t>At phi=pi the system is always topological!</a:t>
            </a:r>
          </a:p>
          <a:p>
            <a:r>
              <a:rPr lang="en-US" baseline="0" dirty="0"/>
              <a:t>Independent of B and mu!</a:t>
            </a:r>
            <a:endParaRPr lang="en-US" dirty="0"/>
          </a:p>
          <a:p>
            <a:endParaRPr lang="en-US" dirty="0"/>
          </a:p>
          <a:p>
            <a:r>
              <a:rPr lang="en-US" dirty="0"/>
              <a:t>Dependence</a:t>
            </a:r>
            <a:r>
              <a:rPr lang="en-US" baseline="0" dirty="0"/>
              <a:t> on mu only through </a:t>
            </a:r>
            <a:r>
              <a:rPr lang="en-US" baseline="0" dirty="0" err="1"/>
              <a:t>v_F</a:t>
            </a:r>
            <a:r>
              <a:rPr lang="en-US" baseline="0" dirty="0"/>
              <a:t> but no oscillations as function of mu</a:t>
            </a:r>
          </a:p>
          <a:p>
            <a:r>
              <a:rPr lang="en-US" baseline="0" dirty="0"/>
              <a:t>We assumed no normal backscattering. As normal backscattering is increased, the bound states will have less dependence on phi, the phase boundaries will be less dependent on phi.. In the limit of large normal reflection we recover the wire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7C0FB-18D3-453D-B41C-C261D5A661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59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verify</a:t>
            </a:r>
            <a:r>
              <a:rPr lang="en-US" baseline="0" dirty="0"/>
              <a:t> this with a TB calculation…</a:t>
            </a:r>
          </a:p>
          <a:p>
            <a:endParaRPr lang="en-US" baseline="0" dirty="0"/>
          </a:p>
          <a:p>
            <a:r>
              <a:rPr lang="en-US" baseline="0" dirty="0"/>
              <a:t>Let me get back to the question of the gap in the system, and you can already see from these figures that when the gap is maximal it is dictated by the gap at </a:t>
            </a:r>
            <a:r>
              <a:rPr lang="en-US" baseline="0" dirty="0" err="1"/>
              <a:t>kFs</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7C0FB-18D3-453D-B41C-C261D5A661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880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43"/>
          <p:cNvSpPr>
            <a:spLocks noGrp="1" noChangeArrowheads="1"/>
          </p:cNvSpPr>
          <p:nvPr>
            <p:ph type="sldNum" sz="quarter"/>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51C845-DD9B-4A9F-B3EE-88DC987BC3E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9939"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Lucida Sans Unicode" charset="0"/>
              <a:cs typeface="Lucida Sans Unicode" charset="0"/>
            </a:endParaRPr>
          </a:p>
        </p:txBody>
      </p:sp>
      <p:sp>
        <p:nvSpPr>
          <p:cNvPr id="39940" name="Text Box 2"/>
          <p:cNvSpPr>
            <a:spLocks noGrp="1" noChangeArrowheads="1"/>
          </p:cNvSpPr>
          <p:nvPr>
            <p:ph type="body"/>
          </p:nvPr>
        </p:nvSpPr>
        <p:spPr>
          <a:xfrm>
            <a:off x="686361" y="4342535"/>
            <a:ext cx="5476875" cy="4104409"/>
          </a:xfrm>
          <a:noFill/>
          <a:ln/>
        </p:spPr>
        <p:txBody>
          <a:bodyPr tIns="6784"/>
          <a:lstStyle/>
          <a:p>
            <a:pPr>
              <a:lnSpc>
                <a:spcPct val="95000"/>
              </a:lnSpc>
              <a:spcBef>
                <a:spcPts val="404"/>
              </a:spcBef>
              <a:tabLst>
                <a:tab pos="0" algn="l"/>
                <a:tab pos="410291" algn="l"/>
                <a:tab pos="820583" algn="l"/>
                <a:tab pos="1230874" algn="l"/>
                <a:tab pos="1641165" algn="l"/>
                <a:tab pos="2051456" algn="l"/>
                <a:tab pos="2461748" algn="l"/>
                <a:tab pos="2872039" algn="l"/>
                <a:tab pos="3282330" algn="l"/>
                <a:tab pos="3692622" algn="l"/>
                <a:tab pos="4102913" algn="l"/>
                <a:tab pos="4513204" algn="l"/>
                <a:tab pos="4923495" algn="l"/>
                <a:tab pos="5333787" algn="l"/>
                <a:tab pos="5744078" algn="l"/>
                <a:tab pos="6154369" algn="l"/>
                <a:tab pos="6564660" algn="l"/>
                <a:tab pos="6974952" algn="l"/>
                <a:tab pos="7385243" algn="l"/>
                <a:tab pos="7795534" algn="l"/>
                <a:tab pos="8205826" algn="l"/>
              </a:tabLst>
            </a:pPr>
            <a:r>
              <a:rPr lang="en-US" dirty="0">
                <a:ea typeface="Lucida Sans Unicode" charset="0"/>
                <a:cs typeface="Lucida Sans Unicode" charset="0"/>
              </a:rPr>
              <a:t>Thank you for the opportunity to present this work that we did recently. I'll be presenting two projects, one of which is summarized in this paper and the other still  unpublished.</a:t>
            </a:r>
          </a:p>
        </p:txBody>
      </p:sp>
    </p:spTree>
    <p:extLst>
      <p:ext uri="{BB962C8B-B14F-4D97-AF65-F5344CB8AC3E}">
        <p14:creationId xmlns:p14="http://schemas.microsoft.com/office/powerpoint/2010/main" val="231047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43"/>
          <p:cNvSpPr>
            <a:spLocks noGrp="1" noChangeArrowheads="1"/>
          </p:cNvSpPr>
          <p:nvPr>
            <p:ph type="sldNum" sz="quarter"/>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51C845-DD9B-4A9F-B3EE-88DC987BC3E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9939"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Lucida Sans Unicode" charset="0"/>
              <a:cs typeface="Lucida Sans Unicode" charset="0"/>
            </a:endParaRPr>
          </a:p>
        </p:txBody>
      </p:sp>
      <p:sp>
        <p:nvSpPr>
          <p:cNvPr id="39940" name="Text Box 2"/>
          <p:cNvSpPr>
            <a:spLocks noGrp="1" noChangeArrowheads="1"/>
          </p:cNvSpPr>
          <p:nvPr>
            <p:ph type="body"/>
          </p:nvPr>
        </p:nvSpPr>
        <p:spPr>
          <a:xfrm>
            <a:off x="686361" y="4342535"/>
            <a:ext cx="5476875" cy="4104409"/>
          </a:xfrm>
          <a:noFill/>
          <a:ln/>
        </p:spPr>
        <p:txBody>
          <a:bodyPr tIns="6784"/>
          <a:lstStyle/>
          <a:p>
            <a:pPr>
              <a:lnSpc>
                <a:spcPct val="95000"/>
              </a:lnSpc>
              <a:spcBef>
                <a:spcPts val="404"/>
              </a:spcBef>
              <a:tabLst>
                <a:tab pos="0" algn="l"/>
                <a:tab pos="410291" algn="l"/>
                <a:tab pos="820583" algn="l"/>
                <a:tab pos="1230874" algn="l"/>
                <a:tab pos="1641165" algn="l"/>
                <a:tab pos="2051456" algn="l"/>
                <a:tab pos="2461748" algn="l"/>
                <a:tab pos="2872039" algn="l"/>
                <a:tab pos="3282330" algn="l"/>
                <a:tab pos="3692622" algn="l"/>
                <a:tab pos="4102913" algn="l"/>
                <a:tab pos="4513204" algn="l"/>
                <a:tab pos="4923495" algn="l"/>
                <a:tab pos="5333787" algn="l"/>
                <a:tab pos="5744078" algn="l"/>
                <a:tab pos="6154369" algn="l"/>
                <a:tab pos="6564660" algn="l"/>
                <a:tab pos="6974952" algn="l"/>
                <a:tab pos="7385243" algn="l"/>
                <a:tab pos="7795534" algn="l"/>
                <a:tab pos="8205826" algn="l"/>
              </a:tabLst>
            </a:pPr>
            <a:r>
              <a:rPr lang="en-US" dirty="0">
                <a:ea typeface="Lucida Sans Unicode" charset="0"/>
                <a:cs typeface="Lucida Sans Unicode" charset="0"/>
              </a:rPr>
              <a:t>Thank you for the opportunity to present this work that we did recently. I'll be presenting two projects, one of which is summarized in this paper and the other still  unpublished.</a:t>
            </a:r>
          </a:p>
        </p:txBody>
      </p:sp>
    </p:spTree>
    <p:extLst>
      <p:ext uri="{BB962C8B-B14F-4D97-AF65-F5344CB8AC3E}">
        <p14:creationId xmlns:p14="http://schemas.microsoft.com/office/powerpoint/2010/main" val="277542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578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30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09550"/>
            <a:ext cx="1943100" cy="6534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09550"/>
            <a:ext cx="5676900" cy="6534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66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1393917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11B86F-0592-43E1-B26B-9C5011FE1BDE}" type="datetimeFigureOut">
              <a:rPr lang="en-IL" smtClean="0"/>
              <a:t>09/02/2022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2845099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1B86F-0592-43E1-B26B-9C5011FE1BDE}" type="datetimeFigureOut">
              <a:rPr lang="en-IL" smtClean="0"/>
              <a:t>09/02/2022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154772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1B86F-0592-43E1-B26B-9C5011FE1BDE}" type="datetimeFigureOut">
              <a:rPr lang="en-IL" smtClean="0"/>
              <a:t>09/02/2022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1377146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11B86F-0592-43E1-B26B-9C5011FE1BDE}" type="datetimeFigureOut">
              <a:rPr lang="en-IL" smtClean="0"/>
              <a:t>09/02/2022</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1108258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11B86F-0592-43E1-B26B-9C5011FE1BDE}" type="datetimeFigureOut">
              <a:rPr lang="en-IL" smtClean="0"/>
              <a:t>09/02/2022</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159390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11B86F-0592-43E1-B26B-9C5011FE1BDE}" type="datetimeFigureOut">
              <a:rPr lang="en-IL" smtClean="0"/>
              <a:t>09/02/2022</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116407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1B86F-0592-43E1-B26B-9C5011FE1BDE}" type="datetimeFigureOut">
              <a:rPr lang="en-IL" smtClean="0"/>
              <a:t>09/02/2022</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237144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05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11B86F-0592-43E1-B26B-9C5011FE1BDE}" type="datetimeFigureOut">
              <a:rPr lang="en-IL" smtClean="0"/>
              <a:t>09/02/2022</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395109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11B86F-0592-43E1-B26B-9C5011FE1BDE}" type="datetimeFigureOut">
              <a:rPr lang="en-IL" smtClean="0"/>
              <a:t>09/02/2022</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780701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1B86F-0592-43E1-B26B-9C5011FE1BDE}" type="datetimeFigureOut">
              <a:rPr lang="en-IL" smtClean="0"/>
              <a:t>09/02/2022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3370452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1B86F-0592-43E1-B26B-9C5011FE1BDE}" type="datetimeFigureOut">
              <a:rPr lang="en-IL" smtClean="0"/>
              <a:t>09/02/2022</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6CD3E7AA-B324-4F03-B3A3-4E78A86E3648}" type="slidenum">
              <a:rPr lang="en-IL" smtClean="0"/>
              <a:t>‹#›</a:t>
            </a:fld>
            <a:endParaRPr lang="en-IL"/>
          </a:p>
        </p:txBody>
      </p:sp>
    </p:spTree>
    <p:extLst>
      <p:ext uri="{BB962C8B-B14F-4D97-AF65-F5344CB8AC3E}">
        <p14:creationId xmlns:p14="http://schemas.microsoft.com/office/powerpoint/2010/main" val="3515355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4273475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1649905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2692819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7CFB19-E218-47F3-8ACB-1D4093F1E9D7}" type="datetimeFigureOut">
              <a:rPr lang="en-US" smtClean="0"/>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3702503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7CFB19-E218-47F3-8ACB-1D4093F1E9D7}" type="datetimeFigureOut">
              <a:rPr lang="en-US" smtClean="0"/>
              <a:t>9/2/2022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3762821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7CFB19-E218-47F3-8ACB-1D4093F1E9D7}" type="datetimeFigureOut">
              <a:rPr lang="en-US" smtClean="0"/>
              <a:t>9/2/2022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2545038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39051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CFB19-E218-47F3-8ACB-1D4093F1E9D7}" type="datetimeFigureOut">
              <a:rPr lang="en-US" smtClean="0"/>
              <a:t>9/2/2022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3018313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7CFB19-E218-47F3-8ACB-1D4093F1E9D7}" type="datetimeFigureOut">
              <a:rPr lang="en-US" smtClean="0"/>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4042647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7CFB19-E218-47F3-8ACB-1D4093F1E9D7}" type="datetimeFigureOut">
              <a:rPr lang="en-US" smtClean="0"/>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9462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3538495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3600669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4089547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7CFB19-E218-47F3-8ACB-1D4093F1E9D7}"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C8752-C78F-49AA-9674-B16C0CC20932}" type="slidenum">
              <a:rPr lang="en-US" smtClean="0"/>
              <a:t>‹#›</a:t>
            </a:fld>
            <a:endParaRPr lang="en-US"/>
          </a:p>
        </p:txBody>
      </p:sp>
    </p:spTree>
    <p:extLst>
      <p:ext uri="{BB962C8B-B14F-4D97-AF65-F5344CB8AC3E}">
        <p14:creationId xmlns:p14="http://schemas.microsoft.com/office/powerpoint/2010/main" val="4205629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D778FB-4703-4F6A-94DC-4662BC1C39E5}" type="slidenum">
              <a:rPr lang="en-US"/>
              <a:pPr/>
              <a:t>‹#›</a:t>
            </a:fld>
            <a:endParaRPr lang="en-US"/>
          </a:p>
        </p:txBody>
      </p:sp>
    </p:spTree>
    <p:extLst>
      <p:ext uri="{BB962C8B-B14F-4D97-AF65-F5344CB8AC3E}">
        <p14:creationId xmlns:p14="http://schemas.microsoft.com/office/powerpoint/2010/main" val="3715723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6DB7CB-0B93-4AEA-9EAA-5545379B2A5E}" type="slidenum">
              <a:rPr lang="en-US"/>
              <a:pPr/>
              <a:t>‹#›</a:t>
            </a:fld>
            <a:endParaRPr lang="en-US"/>
          </a:p>
        </p:txBody>
      </p:sp>
    </p:spTree>
    <p:extLst>
      <p:ext uri="{BB962C8B-B14F-4D97-AF65-F5344CB8AC3E}">
        <p14:creationId xmlns:p14="http://schemas.microsoft.com/office/powerpoint/2010/main" val="3890462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E37089-9D6A-4038-93F0-E01EDFD1D50F}" type="slidenum">
              <a:rPr lang="en-US"/>
              <a:pPr/>
              <a:t>‹#›</a:t>
            </a:fld>
            <a:endParaRPr lang="en-US"/>
          </a:p>
        </p:txBody>
      </p:sp>
    </p:spTree>
    <p:extLst>
      <p:ext uri="{BB962C8B-B14F-4D97-AF65-F5344CB8AC3E}">
        <p14:creationId xmlns:p14="http://schemas.microsoft.com/office/powerpoint/2010/main" val="154482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485900"/>
            <a:ext cx="37973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485900"/>
            <a:ext cx="37973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271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A85E17B-DA5D-4444-AD11-847CF429C000}" type="slidenum">
              <a:rPr lang="en-US"/>
              <a:pPr/>
              <a:t>‹#›</a:t>
            </a:fld>
            <a:endParaRPr lang="en-US"/>
          </a:p>
        </p:txBody>
      </p:sp>
    </p:spTree>
    <p:extLst>
      <p:ext uri="{BB962C8B-B14F-4D97-AF65-F5344CB8AC3E}">
        <p14:creationId xmlns:p14="http://schemas.microsoft.com/office/powerpoint/2010/main" val="776394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5735133-4FE3-42FC-9FF5-C175ADCFEB7E}" type="slidenum">
              <a:rPr lang="en-US"/>
              <a:pPr/>
              <a:t>‹#›</a:t>
            </a:fld>
            <a:endParaRPr lang="en-US"/>
          </a:p>
        </p:txBody>
      </p:sp>
    </p:spTree>
    <p:extLst>
      <p:ext uri="{BB962C8B-B14F-4D97-AF65-F5344CB8AC3E}">
        <p14:creationId xmlns:p14="http://schemas.microsoft.com/office/powerpoint/2010/main" val="3329224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AB43A8C-EDAF-4C73-80CA-0237D2F2E3CE}" type="slidenum">
              <a:rPr lang="en-US"/>
              <a:pPr/>
              <a:t>‹#›</a:t>
            </a:fld>
            <a:endParaRPr lang="en-US"/>
          </a:p>
        </p:txBody>
      </p:sp>
    </p:spTree>
    <p:extLst>
      <p:ext uri="{BB962C8B-B14F-4D97-AF65-F5344CB8AC3E}">
        <p14:creationId xmlns:p14="http://schemas.microsoft.com/office/powerpoint/2010/main" val="2349280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DA6178D-2870-446D-B119-046DE8E58655}" type="slidenum">
              <a:rPr lang="en-US"/>
              <a:pPr/>
              <a:t>‹#›</a:t>
            </a:fld>
            <a:endParaRPr lang="en-US"/>
          </a:p>
        </p:txBody>
      </p:sp>
    </p:spTree>
    <p:extLst>
      <p:ext uri="{BB962C8B-B14F-4D97-AF65-F5344CB8AC3E}">
        <p14:creationId xmlns:p14="http://schemas.microsoft.com/office/powerpoint/2010/main" val="174575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52106D-EFD3-4513-A5E2-71CAE95BAD44}" type="slidenum">
              <a:rPr lang="en-US"/>
              <a:pPr/>
              <a:t>‹#›</a:t>
            </a:fld>
            <a:endParaRPr lang="en-US"/>
          </a:p>
        </p:txBody>
      </p:sp>
    </p:spTree>
    <p:extLst>
      <p:ext uri="{BB962C8B-B14F-4D97-AF65-F5344CB8AC3E}">
        <p14:creationId xmlns:p14="http://schemas.microsoft.com/office/powerpoint/2010/main" val="2312839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6E91EE-01DD-4156-A183-901E77BA96A7}" type="slidenum">
              <a:rPr lang="en-US"/>
              <a:pPr/>
              <a:t>‹#›</a:t>
            </a:fld>
            <a:endParaRPr lang="en-US"/>
          </a:p>
        </p:txBody>
      </p:sp>
    </p:spTree>
    <p:extLst>
      <p:ext uri="{BB962C8B-B14F-4D97-AF65-F5344CB8AC3E}">
        <p14:creationId xmlns:p14="http://schemas.microsoft.com/office/powerpoint/2010/main" val="3852241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21C606-A5AF-4B0C-ADE1-0B32417EA162}" type="slidenum">
              <a:rPr lang="en-US"/>
              <a:pPr/>
              <a:t>‹#›</a:t>
            </a:fld>
            <a:endParaRPr lang="en-US"/>
          </a:p>
        </p:txBody>
      </p:sp>
    </p:spTree>
    <p:extLst>
      <p:ext uri="{BB962C8B-B14F-4D97-AF65-F5344CB8AC3E}">
        <p14:creationId xmlns:p14="http://schemas.microsoft.com/office/powerpoint/2010/main" val="3782268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24A272-312A-465B-9043-A8200A323C42}" type="slidenum">
              <a:rPr lang="en-US"/>
              <a:pPr/>
              <a:t>‹#›</a:t>
            </a:fld>
            <a:endParaRPr lang="en-US"/>
          </a:p>
        </p:txBody>
      </p:sp>
    </p:spTree>
    <p:extLst>
      <p:ext uri="{BB962C8B-B14F-4D97-AF65-F5344CB8AC3E}">
        <p14:creationId xmlns:p14="http://schemas.microsoft.com/office/powerpoint/2010/main" val="2998148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6AA9EFA8-0B98-44AB-87D1-CFED286AB898}" type="slidenum">
              <a:rPr lang="en-US"/>
              <a:pPr/>
              <a:t>‹#›</a:t>
            </a:fld>
            <a:endParaRPr lang="en-US"/>
          </a:p>
        </p:txBody>
      </p:sp>
    </p:spTree>
    <p:extLst>
      <p:ext uri="{BB962C8B-B14F-4D97-AF65-F5344CB8AC3E}">
        <p14:creationId xmlns:p14="http://schemas.microsoft.com/office/powerpoint/2010/main" val="4042625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17356-7FD2-3E21-D88A-77789370C21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9D95F6-2395-9F89-82D7-173EDF3C37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783408-E3C2-B3D7-DB7E-A56699C0DFE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B01ED9C-070F-096F-AC7D-9BFC1E87135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68F69A-019C-24D3-3F5C-DEC36E57B67B}"/>
              </a:ext>
            </a:extLst>
          </p:cNvPr>
          <p:cNvSpPr>
            <a:spLocks noGrp="1"/>
          </p:cNvSpPr>
          <p:nvPr>
            <p:ph type="sldNum" sz="quarter" idx="12"/>
          </p:nvPr>
        </p:nvSpPr>
        <p:spPr/>
        <p:txBody>
          <a:bodyPr/>
          <a:lstStyle>
            <a:lvl1pPr>
              <a:defRPr/>
            </a:lvl1pPr>
          </a:lstStyle>
          <a:p>
            <a:fld id="{0AD35FF1-A3EA-4D37-A29E-E5FE6421C26A}" type="slidenum">
              <a:rPr lang="en-US" altLang="en-US"/>
              <a:pPr/>
              <a:t>‹#›</a:t>
            </a:fld>
            <a:endParaRPr lang="en-US" altLang="en-US"/>
          </a:p>
        </p:txBody>
      </p:sp>
    </p:spTree>
    <p:extLst>
      <p:ext uri="{BB962C8B-B14F-4D97-AF65-F5344CB8AC3E}">
        <p14:creationId xmlns:p14="http://schemas.microsoft.com/office/powerpoint/2010/main" val="557139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59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9B0D-ED40-D3CC-DECF-78BF2E4EAD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6DE9B-00F6-18E0-9829-B45604053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ECBE3-D37E-0F33-F1B9-77C54D98B52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CDFEB23-5632-6880-ACDC-58FFC5EC582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8D66E5-AF75-C83E-A61A-422FF76D6941}"/>
              </a:ext>
            </a:extLst>
          </p:cNvPr>
          <p:cNvSpPr>
            <a:spLocks noGrp="1"/>
          </p:cNvSpPr>
          <p:nvPr>
            <p:ph type="sldNum" sz="quarter" idx="12"/>
          </p:nvPr>
        </p:nvSpPr>
        <p:spPr/>
        <p:txBody>
          <a:bodyPr/>
          <a:lstStyle>
            <a:lvl1pPr>
              <a:defRPr/>
            </a:lvl1pPr>
          </a:lstStyle>
          <a:p>
            <a:fld id="{C9783157-6A8D-4744-A509-AE61A794F0D0}" type="slidenum">
              <a:rPr lang="en-US" altLang="en-US"/>
              <a:pPr/>
              <a:t>‹#›</a:t>
            </a:fld>
            <a:endParaRPr lang="en-US" altLang="en-US"/>
          </a:p>
        </p:txBody>
      </p:sp>
    </p:spTree>
    <p:extLst>
      <p:ext uri="{BB962C8B-B14F-4D97-AF65-F5344CB8AC3E}">
        <p14:creationId xmlns:p14="http://schemas.microsoft.com/office/powerpoint/2010/main" val="3251337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5269-A0B2-E26A-DF3F-30E7F9A531E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E48961-4FEB-AE8E-B933-5913CF1C8EE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8FC64B2-35F6-8CEB-004F-738D5F7733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FABE859-0481-8791-F979-DEB73438909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4ED746-A943-E72C-0B76-002F39432F64}"/>
              </a:ext>
            </a:extLst>
          </p:cNvPr>
          <p:cNvSpPr>
            <a:spLocks noGrp="1"/>
          </p:cNvSpPr>
          <p:nvPr>
            <p:ph type="sldNum" sz="quarter" idx="12"/>
          </p:nvPr>
        </p:nvSpPr>
        <p:spPr/>
        <p:txBody>
          <a:bodyPr/>
          <a:lstStyle>
            <a:lvl1pPr>
              <a:defRPr/>
            </a:lvl1pPr>
          </a:lstStyle>
          <a:p>
            <a:fld id="{4ABF1A26-066F-4F41-A367-046187E8A442}" type="slidenum">
              <a:rPr lang="en-US" altLang="en-US"/>
              <a:pPr/>
              <a:t>‹#›</a:t>
            </a:fld>
            <a:endParaRPr lang="en-US" altLang="en-US"/>
          </a:p>
        </p:txBody>
      </p:sp>
    </p:spTree>
    <p:extLst>
      <p:ext uri="{BB962C8B-B14F-4D97-AF65-F5344CB8AC3E}">
        <p14:creationId xmlns:p14="http://schemas.microsoft.com/office/powerpoint/2010/main" val="2112624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DE73-83D6-EB92-41C1-5E885E2BD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33FEF-216F-FA71-9E32-6DF8B267BC0F}"/>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0F31E0-A977-2BD2-BFF5-FE0ED1F2C5B6}"/>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23A76D-5153-0F9F-C60F-63103AE5BD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3BE55B2-867D-508A-DDA5-C47EC000A4F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4CD50AD-B8A7-049B-3C4A-AF7FE0E8C2EB}"/>
              </a:ext>
            </a:extLst>
          </p:cNvPr>
          <p:cNvSpPr>
            <a:spLocks noGrp="1"/>
          </p:cNvSpPr>
          <p:nvPr>
            <p:ph type="sldNum" sz="quarter" idx="12"/>
          </p:nvPr>
        </p:nvSpPr>
        <p:spPr/>
        <p:txBody>
          <a:bodyPr/>
          <a:lstStyle>
            <a:lvl1pPr>
              <a:defRPr/>
            </a:lvl1pPr>
          </a:lstStyle>
          <a:p>
            <a:fld id="{8D6880F0-523A-42F0-9E63-6A04DC7D65EF}" type="slidenum">
              <a:rPr lang="en-US" altLang="en-US"/>
              <a:pPr/>
              <a:t>‹#›</a:t>
            </a:fld>
            <a:endParaRPr lang="en-US" altLang="en-US"/>
          </a:p>
        </p:txBody>
      </p:sp>
    </p:spTree>
    <p:extLst>
      <p:ext uri="{BB962C8B-B14F-4D97-AF65-F5344CB8AC3E}">
        <p14:creationId xmlns:p14="http://schemas.microsoft.com/office/powerpoint/2010/main" val="1955434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4DE1-7A28-DFDB-D3BA-0FC35465B19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D0173-F227-E97B-FD5A-2A006A00A4A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715F7-2E7E-DCC9-A22C-FECC1602DC0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82E492-AD13-B954-1EAE-6A6E6271381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AB739-068B-6B93-CF9C-78C8AAFCF63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467FCA-6651-1363-B377-FC3BC730885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C39A61E-0614-7843-5DAE-20A8AF8BB9A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E17BF9A-F8A3-5F98-5CC9-0323915742C3}"/>
              </a:ext>
            </a:extLst>
          </p:cNvPr>
          <p:cNvSpPr>
            <a:spLocks noGrp="1"/>
          </p:cNvSpPr>
          <p:nvPr>
            <p:ph type="sldNum" sz="quarter" idx="12"/>
          </p:nvPr>
        </p:nvSpPr>
        <p:spPr/>
        <p:txBody>
          <a:bodyPr/>
          <a:lstStyle>
            <a:lvl1pPr>
              <a:defRPr/>
            </a:lvl1pPr>
          </a:lstStyle>
          <a:p>
            <a:fld id="{7DDD00EE-94BE-47EC-9BE4-E4B257B840F5}" type="slidenum">
              <a:rPr lang="en-US" altLang="en-US"/>
              <a:pPr/>
              <a:t>‹#›</a:t>
            </a:fld>
            <a:endParaRPr lang="en-US" altLang="en-US"/>
          </a:p>
        </p:txBody>
      </p:sp>
    </p:spTree>
    <p:extLst>
      <p:ext uri="{BB962C8B-B14F-4D97-AF65-F5344CB8AC3E}">
        <p14:creationId xmlns:p14="http://schemas.microsoft.com/office/powerpoint/2010/main" val="3054043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516A-6588-925E-AED3-2D234791D8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01A8E-8481-24A1-6D7B-5F938F47288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7CB04C9-5A9D-EAFA-DC62-4A55D00757D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37465CF-F2E7-2C13-A77A-1B2E79A9C877}"/>
              </a:ext>
            </a:extLst>
          </p:cNvPr>
          <p:cNvSpPr>
            <a:spLocks noGrp="1"/>
          </p:cNvSpPr>
          <p:nvPr>
            <p:ph type="sldNum" sz="quarter" idx="12"/>
          </p:nvPr>
        </p:nvSpPr>
        <p:spPr/>
        <p:txBody>
          <a:bodyPr/>
          <a:lstStyle>
            <a:lvl1pPr>
              <a:defRPr/>
            </a:lvl1pPr>
          </a:lstStyle>
          <a:p>
            <a:fld id="{7FCDC9FF-CB37-41B2-96D9-4A13C2013323}" type="slidenum">
              <a:rPr lang="en-US" altLang="en-US"/>
              <a:pPr/>
              <a:t>‹#›</a:t>
            </a:fld>
            <a:endParaRPr lang="en-US" altLang="en-US"/>
          </a:p>
        </p:txBody>
      </p:sp>
    </p:spTree>
    <p:extLst>
      <p:ext uri="{BB962C8B-B14F-4D97-AF65-F5344CB8AC3E}">
        <p14:creationId xmlns:p14="http://schemas.microsoft.com/office/powerpoint/2010/main" val="1186546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98F27-D28F-3773-D8C4-2A46BA35D47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E365295-2A19-FEE0-E711-DF437CF41A6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C0CA0B9-C2F7-C19C-6A97-BCA3DDF95290}"/>
              </a:ext>
            </a:extLst>
          </p:cNvPr>
          <p:cNvSpPr>
            <a:spLocks noGrp="1"/>
          </p:cNvSpPr>
          <p:nvPr>
            <p:ph type="sldNum" sz="quarter" idx="12"/>
          </p:nvPr>
        </p:nvSpPr>
        <p:spPr/>
        <p:txBody>
          <a:bodyPr/>
          <a:lstStyle>
            <a:lvl1pPr>
              <a:defRPr/>
            </a:lvl1pPr>
          </a:lstStyle>
          <a:p>
            <a:fld id="{CC9DFF79-4042-4440-A991-B333306CD46B}" type="slidenum">
              <a:rPr lang="en-US" altLang="en-US"/>
              <a:pPr/>
              <a:t>‹#›</a:t>
            </a:fld>
            <a:endParaRPr lang="en-US" altLang="en-US"/>
          </a:p>
        </p:txBody>
      </p:sp>
    </p:spTree>
    <p:extLst>
      <p:ext uri="{BB962C8B-B14F-4D97-AF65-F5344CB8AC3E}">
        <p14:creationId xmlns:p14="http://schemas.microsoft.com/office/powerpoint/2010/main" val="4083170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AB7B8-D683-1AE8-AC5E-0BBEF06C0A9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25E87-F28A-AB2A-9BD8-28BB447ED0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047A3D-F8ED-4831-31CE-05C1BC2C214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58342-7DB3-8EBD-C579-59497544CB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0E40005-F930-0CA2-DDDB-470B0735FDE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775E0C7-9DD8-408C-4A5A-FAA3D3101600}"/>
              </a:ext>
            </a:extLst>
          </p:cNvPr>
          <p:cNvSpPr>
            <a:spLocks noGrp="1"/>
          </p:cNvSpPr>
          <p:nvPr>
            <p:ph type="sldNum" sz="quarter" idx="12"/>
          </p:nvPr>
        </p:nvSpPr>
        <p:spPr/>
        <p:txBody>
          <a:bodyPr/>
          <a:lstStyle>
            <a:lvl1pPr>
              <a:defRPr/>
            </a:lvl1pPr>
          </a:lstStyle>
          <a:p>
            <a:fld id="{0245E83D-4CBA-487A-9083-3FDB0352E019}" type="slidenum">
              <a:rPr lang="en-US" altLang="en-US"/>
              <a:pPr/>
              <a:t>‹#›</a:t>
            </a:fld>
            <a:endParaRPr lang="en-US" altLang="en-US"/>
          </a:p>
        </p:txBody>
      </p:sp>
    </p:spTree>
    <p:extLst>
      <p:ext uri="{BB962C8B-B14F-4D97-AF65-F5344CB8AC3E}">
        <p14:creationId xmlns:p14="http://schemas.microsoft.com/office/powerpoint/2010/main" val="2787734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546EE-55F1-C01A-CB5A-78E2196C192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2F31AF-5D15-CAF1-5A3A-F7F0954FF2E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F7346A-D868-EEEA-0586-5C682E49772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97093-31F4-FF70-D2A7-8BB1607274E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910868-0ABF-BDFA-A8C5-0799FF67882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C41FBFA-C0F7-8493-79BB-AC63C513ED51}"/>
              </a:ext>
            </a:extLst>
          </p:cNvPr>
          <p:cNvSpPr>
            <a:spLocks noGrp="1"/>
          </p:cNvSpPr>
          <p:nvPr>
            <p:ph type="sldNum" sz="quarter" idx="12"/>
          </p:nvPr>
        </p:nvSpPr>
        <p:spPr/>
        <p:txBody>
          <a:bodyPr/>
          <a:lstStyle>
            <a:lvl1pPr>
              <a:defRPr/>
            </a:lvl1pPr>
          </a:lstStyle>
          <a:p>
            <a:fld id="{735FFA15-AB3D-4C94-A081-1889FF12092F}" type="slidenum">
              <a:rPr lang="en-US" altLang="en-US"/>
              <a:pPr/>
              <a:t>‹#›</a:t>
            </a:fld>
            <a:endParaRPr lang="en-US" altLang="en-US"/>
          </a:p>
        </p:txBody>
      </p:sp>
    </p:spTree>
    <p:extLst>
      <p:ext uri="{BB962C8B-B14F-4D97-AF65-F5344CB8AC3E}">
        <p14:creationId xmlns:p14="http://schemas.microsoft.com/office/powerpoint/2010/main" val="3337445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533C-601E-8946-E00C-EB4AFB7EE1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6A692E-8C4B-6027-6A00-6CEE56C05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3D1A8-4963-6A34-EE4A-EFC338BEA60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4A32FA2-1CFA-897B-2C5F-CB7D70527C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083654-2319-ABBE-07B7-E43A81D9532C}"/>
              </a:ext>
            </a:extLst>
          </p:cNvPr>
          <p:cNvSpPr>
            <a:spLocks noGrp="1"/>
          </p:cNvSpPr>
          <p:nvPr>
            <p:ph type="sldNum" sz="quarter" idx="12"/>
          </p:nvPr>
        </p:nvSpPr>
        <p:spPr/>
        <p:txBody>
          <a:bodyPr/>
          <a:lstStyle>
            <a:lvl1pPr>
              <a:defRPr/>
            </a:lvl1pPr>
          </a:lstStyle>
          <a:p>
            <a:fld id="{525CEF1C-289E-48A6-92DE-DEB6CDA4AC50}" type="slidenum">
              <a:rPr lang="en-US" altLang="en-US"/>
              <a:pPr/>
              <a:t>‹#›</a:t>
            </a:fld>
            <a:endParaRPr lang="en-US" altLang="en-US"/>
          </a:p>
        </p:txBody>
      </p:sp>
    </p:spTree>
    <p:extLst>
      <p:ext uri="{BB962C8B-B14F-4D97-AF65-F5344CB8AC3E}">
        <p14:creationId xmlns:p14="http://schemas.microsoft.com/office/powerpoint/2010/main" val="3186263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5FDEFD-6087-D550-20A2-2DB23B350CBA}"/>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227EB-8FD2-1CB8-CDF4-C970FA7626CD}"/>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44F5F-E43B-387B-3565-3BB16CE11C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49587F-BEC2-EA49-CFED-1578DE33720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6CF061C-1C26-A1F5-9D87-C1703241C8FB}"/>
              </a:ext>
            </a:extLst>
          </p:cNvPr>
          <p:cNvSpPr>
            <a:spLocks noGrp="1"/>
          </p:cNvSpPr>
          <p:nvPr>
            <p:ph type="sldNum" sz="quarter" idx="12"/>
          </p:nvPr>
        </p:nvSpPr>
        <p:spPr/>
        <p:txBody>
          <a:bodyPr/>
          <a:lstStyle>
            <a:lvl1pPr>
              <a:defRPr/>
            </a:lvl1pPr>
          </a:lstStyle>
          <a:p>
            <a:fld id="{41136798-2232-4896-B347-6EB292C71152}" type="slidenum">
              <a:rPr lang="en-US" altLang="en-US"/>
              <a:pPr/>
              <a:t>‹#›</a:t>
            </a:fld>
            <a:endParaRPr lang="en-US" altLang="en-US"/>
          </a:p>
        </p:txBody>
      </p:sp>
    </p:spTree>
    <p:extLst>
      <p:ext uri="{BB962C8B-B14F-4D97-AF65-F5344CB8AC3E}">
        <p14:creationId xmlns:p14="http://schemas.microsoft.com/office/powerpoint/2010/main" val="396223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96432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C90B-EC87-F411-6986-D282784D7E36}"/>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D55AF1-0D2E-02F0-445F-3A6D29AEDAED}"/>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01B24-3CDC-B4D2-5AE1-ABA99B2D7812}"/>
              </a:ext>
            </a:extLst>
          </p:cNvPr>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4EC79E5-7C80-1CB2-2C6E-3BC7EA6A05C6}"/>
              </a:ext>
            </a:extLst>
          </p:cNvPr>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F6F9756-E09D-555B-3EDD-2B73BEED3367}"/>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DDB9A6D-3B17-EC0C-7B16-E2C76BE80DED}"/>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33184E0-ACAF-DB05-6799-8FE58B537DF5}"/>
              </a:ext>
            </a:extLst>
          </p:cNvPr>
          <p:cNvSpPr>
            <a:spLocks noGrp="1"/>
          </p:cNvSpPr>
          <p:nvPr>
            <p:ph type="sldNum" sz="quarter" idx="12"/>
          </p:nvPr>
        </p:nvSpPr>
        <p:spPr>
          <a:xfrm>
            <a:off x="6553200" y="6248400"/>
            <a:ext cx="1905000" cy="457200"/>
          </a:xfrm>
        </p:spPr>
        <p:txBody>
          <a:bodyPr/>
          <a:lstStyle>
            <a:lvl1pPr>
              <a:defRPr/>
            </a:lvl1pPr>
          </a:lstStyle>
          <a:p>
            <a:fld id="{0FB309B4-286F-40CD-A06F-81C1D2155182}" type="slidenum">
              <a:rPr lang="en-US" altLang="en-US"/>
              <a:pPr/>
              <a:t>‹#›</a:t>
            </a:fld>
            <a:endParaRPr lang="en-US" altLang="en-US"/>
          </a:p>
        </p:txBody>
      </p:sp>
    </p:spTree>
    <p:extLst>
      <p:ext uri="{BB962C8B-B14F-4D97-AF65-F5344CB8AC3E}">
        <p14:creationId xmlns:p14="http://schemas.microsoft.com/office/powerpoint/2010/main" val="3208934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84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826C5D7-E1DB-1207-656F-83BCCEFA16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210A7DA-866B-75E9-4838-F6DCD576B7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E7DA140-C2B9-5350-B498-B133E32035AF}"/>
              </a:ext>
            </a:extLst>
          </p:cNvPr>
          <p:cNvSpPr>
            <a:spLocks noGrp="1" noChangeArrowheads="1"/>
          </p:cNvSpPr>
          <p:nvPr>
            <p:ph type="sldNum" sz="quarter" idx="12"/>
          </p:nvPr>
        </p:nvSpPr>
        <p:spPr>
          <a:ln/>
        </p:spPr>
        <p:txBody>
          <a:bodyPr/>
          <a:lstStyle>
            <a:lvl1pPr>
              <a:defRPr/>
            </a:lvl1pPr>
          </a:lstStyle>
          <a:p>
            <a:pPr>
              <a:defRPr/>
            </a:pPr>
            <a:fld id="{B47DF6BE-8B76-4D41-8A5D-68861658DBA5}" type="slidenum">
              <a:rPr lang="en-US" altLang="en-US"/>
              <a:pPr>
                <a:defRPr/>
              </a:pPr>
              <a:t>‹#›</a:t>
            </a:fld>
            <a:endParaRPr lang="en-US" altLang="en-US"/>
          </a:p>
        </p:txBody>
      </p:sp>
    </p:spTree>
    <p:extLst>
      <p:ext uri="{BB962C8B-B14F-4D97-AF65-F5344CB8AC3E}">
        <p14:creationId xmlns:p14="http://schemas.microsoft.com/office/powerpoint/2010/main" val="35503872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042386-CCC2-2E3B-F925-9DEB654AF2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A29AB6-E975-8DDA-1006-4D81F8B08B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A8BB9DE-9909-7171-AE45-5401E63BF151}"/>
              </a:ext>
            </a:extLst>
          </p:cNvPr>
          <p:cNvSpPr>
            <a:spLocks noGrp="1" noChangeArrowheads="1"/>
          </p:cNvSpPr>
          <p:nvPr>
            <p:ph type="sldNum" sz="quarter" idx="12"/>
          </p:nvPr>
        </p:nvSpPr>
        <p:spPr>
          <a:ln/>
        </p:spPr>
        <p:txBody>
          <a:bodyPr/>
          <a:lstStyle>
            <a:lvl1pPr>
              <a:defRPr/>
            </a:lvl1pPr>
          </a:lstStyle>
          <a:p>
            <a:pPr>
              <a:defRPr/>
            </a:pPr>
            <a:fld id="{FFD97E5D-9C4A-441F-811A-A07815C5F676}" type="slidenum">
              <a:rPr lang="en-US" altLang="en-US"/>
              <a:pPr>
                <a:defRPr/>
              </a:pPr>
              <a:t>‹#›</a:t>
            </a:fld>
            <a:endParaRPr lang="en-US" altLang="en-US"/>
          </a:p>
        </p:txBody>
      </p:sp>
    </p:spTree>
    <p:extLst>
      <p:ext uri="{BB962C8B-B14F-4D97-AF65-F5344CB8AC3E}">
        <p14:creationId xmlns:p14="http://schemas.microsoft.com/office/powerpoint/2010/main" val="587997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1AD154F-9BA2-3566-D696-8E311E4E8A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210BFC4-F4CF-40FB-470C-DE3A55B1AB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8F1D6D3-D94A-8A99-340A-719A21C42099}"/>
              </a:ext>
            </a:extLst>
          </p:cNvPr>
          <p:cNvSpPr>
            <a:spLocks noGrp="1" noChangeArrowheads="1"/>
          </p:cNvSpPr>
          <p:nvPr>
            <p:ph type="sldNum" sz="quarter" idx="12"/>
          </p:nvPr>
        </p:nvSpPr>
        <p:spPr>
          <a:ln/>
        </p:spPr>
        <p:txBody>
          <a:bodyPr/>
          <a:lstStyle>
            <a:lvl1pPr>
              <a:defRPr/>
            </a:lvl1pPr>
          </a:lstStyle>
          <a:p>
            <a:pPr>
              <a:defRPr/>
            </a:pPr>
            <a:fld id="{2DA239A2-A4C0-40E6-AC83-9C9673CAC25C}" type="slidenum">
              <a:rPr lang="en-US" altLang="en-US"/>
              <a:pPr>
                <a:defRPr/>
              </a:pPr>
              <a:t>‹#›</a:t>
            </a:fld>
            <a:endParaRPr lang="en-US" altLang="en-US"/>
          </a:p>
        </p:txBody>
      </p:sp>
    </p:spTree>
    <p:extLst>
      <p:ext uri="{BB962C8B-B14F-4D97-AF65-F5344CB8AC3E}">
        <p14:creationId xmlns:p14="http://schemas.microsoft.com/office/powerpoint/2010/main" val="39066758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2DFC5B-6371-B234-C99E-BE2F3C7E62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54B3A73-F54E-34BA-2A03-CA8B13CA6D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BEB4726-8F85-AF64-AC4F-77DD07A39F6E}"/>
              </a:ext>
            </a:extLst>
          </p:cNvPr>
          <p:cNvSpPr>
            <a:spLocks noGrp="1" noChangeArrowheads="1"/>
          </p:cNvSpPr>
          <p:nvPr>
            <p:ph type="sldNum" sz="quarter" idx="12"/>
          </p:nvPr>
        </p:nvSpPr>
        <p:spPr>
          <a:ln/>
        </p:spPr>
        <p:txBody>
          <a:bodyPr/>
          <a:lstStyle>
            <a:lvl1pPr>
              <a:defRPr/>
            </a:lvl1pPr>
          </a:lstStyle>
          <a:p>
            <a:pPr>
              <a:defRPr/>
            </a:pPr>
            <a:fld id="{CC7C4458-274B-42A8-8FA6-7F0FBB013FC9}" type="slidenum">
              <a:rPr lang="en-US" altLang="en-US"/>
              <a:pPr>
                <a:defRPr/>
              </a:pPr>
              <a:t>‹#›</a:t>
            </a:fld>
            <a:endParaRPr lang="en-US" altLang="en-US"/>
          </a:p>
        </p:txBody>
      </p:sp>
    </p:spTree>
    <p:extLst>
      <p:ext uri="{BB962C8B-B14F-4D97-AF65-F5344CB8AC3E}">
        <p14:creationId xmlns:p14="http://schemas.microsoft.com/office/powerpoint/2010/main" val="59218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753BEC-F61B-AE3F-5F91-E07088ACCD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0140958-95D9-D0AE-1DF1-00F698E24A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C5D2451-862F-9D07-7B63-824261B7FA44}"/>
              </a:ext>
            </a:extLst>
          </p:cNvPr>
          <p:cNvSpPr>
            <a:spLocks noGrp="1" noChangeArrowheads="1"/>
          </p:cNvSpPr>
          <p:nvPr>
            <p:ph type="sldNum" sz="quarter" idx="12"/>
          </p:nvPr>
        </p:nvSpPr>
        <p:spPr>
          <a:ln/>
        </p:spPr>
        <p:txBody>
          <a:bodyPr/>
          <a:lstStyle>
            <a:lvl1pPr>
              <a:defRPr/>
            </a:lvl1pPr>
          </a:lstStyle>
          <a:p>
            <a:pPr>
              <a:defRPr/>
            </a:pPr>
            <a:fld id="{BAA905C3-7C28-4FE8-986D-96A26BEC5F13}" type="slidenum">
              <a:rPr lang="en-US" altLang="en-US"/>
              <a:pPr>
                <a:defRPr/>
              </a:pPr>
              <a:t>‹#›</a:t>
            </a:fld>
            <a:endParaRPr lang="en-US" altLang="en-US"/>
          </a:p>
        </p:txBody>
      </p:sp>
    </p:spTree>
    <p:extLst>
      <p:ext uri="{BB962C8B-B14F-4D97-AF65-F5344CB8AC3E}">
        <p14:creationId xmlns:p14="http://schemas.microsoft.com/office/powerpoint/2010/main" val="2403389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D5068B-3A57-2F78-BA2E-5ED5C41DAF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D77A702-84BE-0F5C-855B-C04E9B6065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D11B58F-EE22-B96C-5E3C-775F062DF1AC}"/>
              </a:ext>
            </a:extLst>
          </p:cNvPr>
          <p:cNvSpPr>
            <a:spLocks noGrp="1" noChangeArrowheads="1"/>
          </p:cNvSpPr>
          <p:nvPr>
            <p:ph type="sldNum" sz="quarter" idx="12"/>
          </p:nvPr>
        </p:nvSpPr>
        <p:spPr>
          <a:ln/>
        </p:spPr>
        <p:txBody>
          <a:bodyPr/>
          <a:lstStyle>
            <a:lvl1pPr>
              <a:defRPr/>
            </a:lvl1pPr>
          </a:lstStyle>
          <a:p>
            <a:pPr>
              <a:defRPr/>
            </a:pPr>
            <a:fld id="{D229A24E-7485-4EC3-9F63-980168B27F97}" type="slidenum">
              <a:rPr lang="en-US" altLang="en-US"/>
              <a:pPr>
                <a:defRPr/>
              </a:pPr>
              <a:t>‹#›</a:t>
            </a:fld>
            <a:endParaRPr lang="en-US" altLang="en-US"/>
          </a:p>
        </p:txBody>
      </p:sp>
    </p:spTree>
    <p:extLst>
      <p:ext uri="{BB962C8B-B14F-4D97-AF65-F5344CB8AC3E}">
        <p14:creationId xmlns:p14="http://schemas.microsoft.com/office/powerpoint/2010/main" val="495900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9E922E-4C51-5895-D80B-10C5A45B91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29A0A4B-CE5A-A41F-E599-329A0A12F2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0EE7052-4EA2-16C2-3A6A-3C08196C3D7E}"/>
              </a:ext>
            </a:extLst>
          </p:cNvPr>
          <p:cNvSpPr>
            <a:spLocks noGrp="1" noChangeArrowheads="1"/>
          </p:cNvSpPr>
          <p:nvPr>
            <p:ph type="sldNum" sz="quarter" idx="12"/>
          </p:nvPr>
        </p:nvSpPr>
        <p:spPr>
          <a:ln/>
        </p:spPr>
        <p:txBody>
          <a:bodyPr/>
          <a:lstStyle>
            <a:lvl1pPr>
              <a:defRPr/>
            </a:lvl1pPr>
          </a:lstStyle>
          <a:p>
            <a:pPr>
              <a:defRPr/>
            </a:pPr>
            <a:fld id="{FCA59428-44BA-476F-B1D3-2614A0D7803E}" type="slidenum">
              <a:rPr lang="en-US" altLang="en-US"/>
              <a:pPr>
                <a:defRPr/>
              </a:pPr>
              <a:t>‹#›</a:t>
            </a:fld>
            <a:endParaRPr lang="en-US" altLang="en-US"/>
          </a:p>
        </p:txBody>
      </p:sp>
    </p:spTree>
    <p:extLst>
      <p:ext uri="{BB962C8B-B14F-4D97-AF65-F5344CB8AC3E}">
        <p14:creationId xmlns:p14="http://schemas.microsoft.com/office/powerpoint/2010/main" val="707087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A7D3D62-28E3-A0DD-5C6B-D221BCAD28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28DB5E7-8372-B936-1A58-C2B5E1D133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3EFF04-35FF-88DF-C3E8-2CA53A288AE2}"/>
              </a:ext>
            </a:extLst>
          </p:cNvPr>
          <p:cNvSpPr>
            <a:spLocks noGrp="1" noChangeArrowheads="1"/>
          </p:cNvSpPr>
          <p:nvPr>
            <p:ph type="sldNum" sz="quarter" idx="12"/>
          </p:nvPr>
        </p:nvSpPr>
        <p:spPr>
          <a:ln/>
        </p:spPr>
        <p:txBody>
          <a:bodyPr/>
          <a:lstStyle>
            <a:lvl1pPr>
              <a:defRPr/>
            </a:lvl1pPr>
          </a:lstStyle>
          <a:p>
            <a:pPr>
              <a:defRPr/>
            </a:pPr>
            <a:fld id="{344368AD-D068-4C96-98D6-9E8E426E13EE}" type="slidenum">
              <a:rPr lang="en-US" altLang="en-US"/>
              <a:pPr>
                <a:defRPr/>
              </a:pPr>
              <a:t>‹#›</a:t>
            </a:fld>
            <a:endParaRPr lang="en-US" altLang="en-US"/>
          </a:p>
        </p:txBody>
      </p:sp>
    </p:spTree>
    <p:extLst>
      <p:ext uri="{BB962C8B-B14F-4D97-AF65-F5344CB8AC3E}">
        <p14:creationId xmlns:p14="http://schemas.microsoft.com/office/powerpoint/2010/main" val="338723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406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79AABC7-ABF4-FC30-A82A-BC8D43A746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1A10F51-DED9-3907-282E-8F90E5E4B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DE7C7C4-49F6-CC82-E15E-CF59932583D6}"/>
              </a:ext>
            </a:extLst>
          </p:cNvPr>
          <p:cNvSpPr>
            <a:spLocks noGrp="1" noChangeArrowheads="1"/>
          </p:cNvSpPr>
          <p:nvPr>
            <p:ph type="sldNum" sz="quarter" idx="12"/>
          </p:nvPr>
        </p:nvSpPr>
        <p:spPr>
          <a:ln/>
        </p:spPr>
        <p:txBody>
          <a:bodyPr/>
          <a:lstStyle>
            <a:lvl1pPr>
              <a:defRPr/>
            </a:lvl1pPr>
          </a:lstStyle>
          <a:p>
            <a:pPr>
              <a:defRPr/>
            </a:pPr>
            <a:fld id="{AAB4A25A-28B9-4218-B235-164203D8A78A}" type="slidenum">
              <a:rPr lang="en-US" altLang="en-US"/>
              <a:pPr>
                <a:defRPr/>
              </a:pPr>
              <a:t>‹#›</a:t>
            </a:fld>
            <a:endParaRPr lang="en-US" altLang="en-US"/>
          </a:p>
        </p:txBody>
      </p:sp>
    </p:spTree>
    <p:extLst>
      <p:ext uri="{BB962C8B-B14F-4D97-AF65-F5344CB8AC3E}">
        <p14:creationId xmlns:p14="http://schemas.microsoft.com/office/powerpoint/2010/main" val="1297722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0F7005-3B7C-5878-5A9D-6F241A8042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E6DEB1-630E-B411-16E2-EE0DBF50D0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9836F3-287F-7216-4F06-7A38005108F2}"/>
              </a:ext>
            </a:extLst>
          </p:cNvPr>
          <p:cNvSpPr>
            <a:spLocks noGrp="1" noChangeArrowheads="1"/>
          </p:cNvSpPr>
          <p:nvPr>
            <p:ph type="sldNum" sz="quarter" idx="12"/>
          </p:nvPr>
        </p:nvSpPr>
        <p:spPr>
          <a:ln/>
        </p:spPr>
        <p:txBody>
          <a:bodyPr/>
          <a:lstStyle>
            <a:lvl1pPr>
              <a:defRPr/>
            </a:lvl1pPr>
          </a:lstStyle>
          <a:p>
            <a:pPr>
              <a:defRPr/>
            </a:pPr>
            <a:fld id="{DEED8741-DE6A-4B6E-AECE-6B41E8C07F68}" type="slidenum">
              <a:rPr lang="en-US" altLang="en-US"/>
              <a:pPr>
                <a:defRPr/>
              </a:pPr>
              <a:t>‹#›</a:t>
            </a:fld>
            <a:endParaRPr lang="en-US" altLang="en-US"/>
          </a:p>
        </p:txBody>
      </p:sp>
    </p:spTree>
    <p:extLst>
      <p:ext uri="{BB962C8B-B14F-4D97-AF65-F5344CB8AC3E}">
        <p14:creationId xmlns:p14="http://schemas.microsoft.com/office/powerpoint/2010/main" val="3608556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43C101-96B7-A72A-4367-F981BCCFF5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6011B8-B4CA-2823-82CC-1EF8BAD7DB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0D791C-1931-B8FE-CE9F-461AB61E2F85}"/>
              </a:ext>
            </a:extLst>
          </p:cNvPr>
          <p:cNvSpPr>
            <a:spLocks noGrp="1" noChangeArrowheads="1"/>
          </p:cNvSpPr>
          <p:nvPr>
            <p:ph type="sldNum" sz="quarter" idx="12"/>
          </p:nvPr>
        </p:nvSpPr>
        <p:spPr>
          <a:ln/>
        </p:spPr>
        <p:txBody>
          <a:bodyPr/>
          <a:lstStyle>
            <a:lvl1pPr>
              <a:defRPr/>
            </a:lvl1pPr>
          </a:lstStyle>
          <a:p>
            <a:pPr>
              <a:defRPr/>
            </a:pPr>
            <a:fld id="{F910A609-CD6B-4890-9A97-579A891671FC}" type="slidenum">
              <a:rPr lang="en-US" altLang="en-US"/>
              <a:pPr>
                <a:defRPr/>
              </a:pPr>
              <a:t>‹#›</a:t>
            </a:fld>
            <a:endParaRPr lang="en-US" altLang="en-US"/>
          </a:p>
        </p:txBody>
      </p:sp>
    </p:spTree>
    <p:extLst>
      <p:ext uri="{BB962C8B-B14F-4D97-AF65-F5344CB8AC3E}">
        <p14:creationId xmlns:p14="http://schemas.microsoft.com/office/powerpoint/2010/main" val="243212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898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26672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11200" y="1485900"/>
            <a:ext cx="7747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97" r:id="rId12"/>
  </p:sldLayoutIdLst>
  <p:txStyles>
    <p:titleStyle>
      <a:lvl1pPr algn="ctr" rtl="0" eaLnBrk="0" fontAlgn="base" hangingPunct="0">
        <a:spcBef>
          <a:spcPct val="0"/>
        </a:spcBef>
        <a:spcAft>
          <a:spcPct val="0"/>
        </a:spcAft>
        <a:defRPr sz="2800" kern="12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2pPr>
      <a:lvl3pPr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3pPr>
      <a:lvl4pPr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4pPr>
      <a:lvl5pPr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5pPr>
      <a:lvl6pPr marL="457200"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6pPr>
      <a:lvl7pPr marL="914400"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7pPr>
      <a:lvl8pPr marL="1371600"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8pPr>
      <a:lvl9pPr marL="1828800" algn="ctr" rtl="0" eaLnBrk="0" fontAlgn="base" hangingPunct="0">
        <a:spcBef>
          <a:spcPct val="0"/>
        </a:spcBef>
        <a:spcAft>
          <a:spcPct val="0"/>
        </a:spcAft>
        <a:defRPr sz="2800">
          <a:solidFill>
            <a:schemeClr val="tx2"/>
          </a:solidFill>
          <a:latin typeface="Arial" panose="020B0604020202020204" pitchFamily="34" charset="0"/>
          <a:cs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11B86F-0592-43E1-B26B-9C5011FE1BDE}" type="datetimeFigureOut">
              <a:rPr lang="en-IL" smtClean="0"/>
              <a:t>09/02/2022</a:t>
            </a:fld>
            <a:endParaRPr lang="en-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D3E7AA-B324-4F03-B3A3-4E78A86E3648}" type="slidenum">
              <a:rPr lang="en-IL" smtClean="0"/>
              <a:t>‹#›</a:t>
            </a:fld>
            <a:endParaRPr lang="en-IL"/>
          </a:p>
        </p:txBody>
      </p:sp>
    </p:spTree>
    <p:extLst>
      <p:ext uri="{BB962C8B-B14F-4D97-AF65-F5344CB8AC3E}">
        <p14:creationId xmlns:p14="http://schemas.microsoft.com/office/powerpoint/2010/main" val="2991311902"/>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CFB19-E218-47F3-8ACB-1D4093F1E9D7}" type="datetimeFigureOut">
              <a:rPr lang="en-US" smtClean="0"/>
              <a:t>9/2/2022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C8752-C78F-49AA-9674-B16C0CC20932}" type="slidenum">
              <a:rPr lang="en-US" smtClean="0"/>
              <a:t>‹#›</a:t>
            </a:fld>
            <a:endParaRPr lang="en-US"/>
          </a:p>
        </p:txBody>
      </p:sp>
    </p:spTree>
    <p:extLst>
      <p:ext uri="{BB962C8B-B14F-4D97-AF65-F5344CB8AC3E}">
        <p14:creationId xmlns:p14="http://schemas.microsoft.com/office/powerpoint/2010/main" val="122999378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5EAA777A-65A2-495B-98B8-BBFBB9545326}" type="slidenum">
              <a:rPr lang="en-US"/>
              <a:pPr/>
              <a:t>‹#›</a:t>
            </a:fld>
            <a:endParaRPr lang="en-US"/>
          </a:p>
        </p:txBody>
      </p:sp>
    </p:spTree>
    <p:extLst>
      <p:ext uri="{BB962C8B-B14F-4D97-AF65-F5344CB8AC3E}">
        <p14:creationId xmlns:p14="http://schemas.microsoft.com/office/powerpoint/2010/main" val="41568364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9A0019-0F42-D2AD-C166-8CA63F571E2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2B12BB-A44B-FB3D-EDC6-898DB8ED151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C52751-BC26-D955-DF76-56B036E22C4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E1D2C205-6FA5-FFB7-6998-2E25EC62EA0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50A689C0-9708-F9D7-1622-3F5D23C866A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D2C14F21-0C00-4CBB-90CD-AE500BF7FE94}" type="slidenum">
              <a:rPr lang="en-US" altLang="en-US"/>
              <a:pPr/>
              <a:t>‹#›</a:t>
            </a:fld>
            <a:endParaRPr lang="en-US" altLang="en-US"/>
          </a:p>
        </p:txBody>
      </p:sp>
    </p:spTree>
    <p:extLst>
      <p:ext uri="{BB962C8B-B14F-4D97-AF65-F5344CB8AC3E}">
        <p14:creationId xmlns:p14="http://schemas.microsoft.com/office/powerpoint/2010/main" val="183332172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34DF772-ACD5-938C-C8C0-D6F4CEED12E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83E3E88A-DE1D-09B0-E2CF-58379834BB8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6740" name="Rectangle 4">
            <a:extLst>
              <a:ext uri="{FF2B5EF4-FFF2-40B4-BE49-F238E27FC236}">
                <a16:creationId xmlns:a16="http://schemas.microsoft.com/office/drawing/2014/main" id="{46553C66-D01B-EF1F-A4FA-FEBF28D61EF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mn-cs"/>
              </a:defRPr>
            </a:lvl1pPr>
          </a:lstStyle>
          <a:p>
            <a:pPr>
              <a:defRPr/>
            </a:pPr>
            <a:endParaRPr lang="en-US" altLang="en-US"/>
          </a:p>
        </p:txBody>
      </p:sp>
      <p:sp>
        <p:nvSpPr>
          <p:cNvPr id="116741" name="Rectangle 5">
            <a:extLst>
              <a:ext uri="{FF2B5EF4-FFF2-40B4-BE49-F238E27FC236}">
                <a16:creationId xmlns:a16="http://schemas.microsoft.com/office/drawing/2014/main" id="{751D68CA-627A-FF9A-8D8E-5E53433C964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cs typeface="+mn-cs"/>
              </a:defRPr>
            </a:lvl1pPr>
          </a:lstStyle>
          <a:p>
            <a:pPr>
              <a:defRPr/>
            </a:pPr>
            <a:endParaRPr lang="en-US" altLang="en-US"/>
          </a:p>
        </p:txBody>
      </p:sp>
      <p:sp>
        <p:nvSpPr>
          <p:cNvPr id="116742" name="Rectangle 6">
            <a:extLst>
              <a:ext uri="{FF2B5EF4-FFF2-40B4-BE49-F238E27FC236}">
                <a16:creationId xmlns:a16="http://schemas.microsoft.com/office/drawing/2014/main" id="{A356771D-2846-E84F-01FE-682BAC512ED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latin typeface="+mn-lt"/>
                <a:cs typeface="+mn-cs"/>
              </a:defRPr>
            </a:lvl1pPr>
          </a:lstStyle>
          <a:p>
            <a:pPr>
              <a:defRPr/>
            </a:pPr>
            <a:fld id="{70D54072-F491-4D12-A403-DC9AEA3D7EB5}" type="slidenum">
              <a:rPr lang="en-US" altLang="en-US"/>
              <a:pPr>
                <a:defRPr/>
              </a:pPr>
              <a:t>‹#›</a:t>
            </a:fld>
            <a:endParaRPr lang="en-US" altLang="en-US"/>
          </a:p>
        </p:txBody>
      </p:sp>
    </p:spTree>
    <p:extLst>
      <p:ext uri="{BB962C8B-B14F-4D97-AF65-F5344CB8AC3E}">
        <p14:creationId xmlns:p14="http://schemas.microsoft.com/office/powerpoint/2010/main" val="174527703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png"/><Relationship Id="rId3" Type="http://schemas.openxmlformats.org/officeDocument/2006/relationships/image" Target="../media/image9.emf"/><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4.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9.png"/><Relationship Id="rId5"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0.emf"/><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131.png"/><Relationship Id="rId7"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151.png"/><Relationship Id="rId4" Type="http://schemas.openxmlformats.org/officeDocument/2006/relationships/image" Target="../media/image141.png"/><Relationship Id="rId9"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1.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151.png"/><Relationship Id="rId4" Type="http://schemas.openxmlformats.org/officeDocument/2006/relationships/image" Target="../media/image141.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292.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1.png"/><Relationship Id="rId11" Type="http://schemas.openxmlformats.org/officeDocument/2006/relationships/image" Target="../media/image271.png"/><Relationship Id="rId5" Type="http://schemas.openxmlformats.org/officeDocument/2006/relationships/image" Target="../media/image272.png"/><Relationship Id="rId10" Type="http://schemas.openxmlformats.org/officeDocument/2006/relationships/image" Target="../media/image261.pn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422.png"/><Relationship Id="rId13" Type="http://schemas.openxmlformats.org/officeDocument/2006/relationships/image" Target="../media/image470.png"/><Relationship Id="rId3" Type="http://schemas.openxmlformats.org/officeDocument/2006/relationships/image" Target="../media/image30.emf"/><Relationship Id="rId7" Type="http://schemas.openxmlformats.org/officeDocument/2006/relationships/image" Target="../media/image411.png"/><Relationship Id="rId12" Type="http://schemas.openxmlformats.org/officeDocument/2006/relationships/image" Target="../media/image191.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70.png"/><Relationship Id="rId11" Type="http://schemas.openxmlformats.org/officeDocument/2006/relationships/image" Target="../media/image450.png"/><Relationship Id="rId5" Type="http://schemas.openxmlformats.org/officeDocument/2006/relationships/image" Target="../media/image32.emf"/><Relationship Id="rId15" Type="http://schemas.openxmlformats.org/officeDocument/2006/relationships/image" Target="../media/image274.png"/><Relationship Id="rId10" Type="http://schemas.openxmlformats.org/officeDocument/2006/relationships/image" Target="../media/image441.png"/><Relationship Id="rId4" Type="http://schemas.openxmlformats.org/officeDocument/2006/relationships/image" Target="../media/image31.emf"/><Relationship Id="rId9" Type="http://schemas.openxmlformats.org/officeDocument/2006/relationships/image" Target="../media/image181.png"/><Relationship Id="rId14" Type="http://schemas.openxmlformats.org/officeDocument/2006/relationships/image" Target="../media/image172.png"/></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90.png"/><Relationship Id="rId1" Type="http://schemas.openxmlformats.org/officeDocument/2006/relationships/slideLayout" Target="../slideLayouts/slideLayout12.xml"/><Relationship Id="rId5" Type="http://schemas.openxmlformats.org/officeDocument/2006/relationships/image" Target="../media/image36.emf"/><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412.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13.png"/><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610.png"/><Relationship Id="rId7" Type="http://schemas.openxmlformats.org/officeDocument/2006/relationships/image" Target="../media/image77.png"/><Relationship Id="rId2" Type="http://schemas.openxmlformats.org/officeDocument/2006/relationships/image" Target="../media/image1510.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82.png"/><Relationship Id="rId4" Type="http://schemas.openxmlformats.org/officeDocument/2006/relationships/image" Target="../media/image179.png"/></Relationships>
</file>

<file path=ppt/slides/_rels/slide39.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65.emf"/><Relationship Id="rId7" Type="http://schemas.openxmlformats.org/officeDocument/2006/relationships/image" Target="../media/image260.png"/><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Layout" Target="../slideLayouts/slideLayout2.xml"/><Relationship Id="rId5" Type="http://schemas.openxmlformats.org/officeDocument/2006/relationships/image" Target="../media/image311.png"/><Relationship Id="rId4" Type="http://schemas.openxmlformats.org/officeDocument/2006/relationships/image" Target="../media/image300.png"/></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3" Type="http://schemas.openxmlformats.org/officeDocument/2006/relationships/image" Target="../media/image570.png"/><Relationship Id="rId18" Type="http://schemas.openxmlformats.org/officeDocument/2006/relationships/image" Target="../media/image491.png"/><Relationship Id="rId3" Type="http://schemas.openxmlformats.org/officeDocument/2006/relationships/oleObject" Target="../embeddings/oleObject8.bin"/><Relationship Id="rId21" Type="http://schemas.openxmlformats.org/officeDocument/2006/relationships/image" Target="../media/image521.png"/><Relationship Id="rId12" Type="http://schemas.openxmlformats.org/officeDocument/2006/relationships/image" Target="NULL"/><Relationship Id="rId17" Type="http://schemas.openxmlformats.org/officeDocument/2006/relationships/image" Target="../media/image480.png"/><Relationship Id="rId2" Type="http://schemas.openxmlformats.org/officeDocument/2006/relationships/notesSlide" Target="../notesSlides/notesSlide7.xml"/><Relationship Id="rId16" Type="http://schemas.openxmlformats.org/officeDocument/2006/relationships/image" Target="../media/image460.png"/><Relationship Id="rId20" Type="http://schemas.openxmlformats.org/officeDocument/2006/relationships/image" Target="../media/image511.png"/><Relationship Id="rId1" Type="http://schemas.openxmlformats.org/officeDocument/2006/relationships/slideLayout" Target="../slideLayouts/slideLayout12.xml"/><Relationship Id="rId11" Type="http://schemas.openxmlformats.org/officeDocument/2006/relationships/oleObject" Target="../embeddings/oleObject40.bin"/><Relationship Id="rId15" Type="http://schemas.openxmlformats.org/officeDocument/2006/relationships/image" Target="../media/image590.png"/><Relationship Id="rId19" Type="http://schemas.openxmlformats.org/officeDocument/2006/relationships/image" Target="../media/image500.png"/><Relationship Id="rId4" Type="http://schemas.openxmlformats.org/officeDocument/2006/relationships/image" Target="../media/image72.emf"/><Relationship Id="rId14" Type="http://schemas.openxmlformats.org/officeDocument/2006/relationships/image" Target="../media/image580.png"/></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oleObject" Target="../embeddings/oleObject8.bin"/><Relationship Id="rId1" Type="http://schemas.openxmlformats.org/officeDocument/2006/relationships/slideLayout" Target="../slideLayouts/slideLayout12.xml"/><Relationship Id="rId6" Type="http://schemas.openxmlformats.org/officeDocument/2006/relationships/image" Target="../media/image393.png"/><Relationship Id="rId4" Type="http://schemas.openxmlformats.org/officeDocument/2006/relationships/image" Target="../media/image7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51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4.emf"/><Relationship Id="rId2" Type="http://schemas.openxmlformats.org/officeDocument/2006/relationships/oleObject" Target="../embeddings/oleObject9.bin"/><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oleObject" Target="../embeddings/oleObject10.bin"/><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oleObject" Target="../embeddings/oleObject11.bin"/><Relationship Id="rId1" Type="http://schemas.openxmlformats.org/officeDocument/2006/relationships/slideLayout" Target="../slideLayouts/slideLayout43.xml"/><Relationship Id="rId6" Type="http://schemas.openxmlformats.org/officeDocument/2006/relationships/image" Target="../media/image78.png"/><Relationship Id="rId5" Type="http://schemas.openxmlformats.org/officeDocument/2006/relationships/image" Target="../media/image155.png"/></Relationships>
</file>

<file path=ppt/slides/_rels/slide59.xml.rels><?xml version="1.0" encoding="UTF-8" standalone="yes"?>
<Relationships xmlns="http://schemas.openxmlformats.org/package/2006/relationships"><Relationship Id="rId3" Type="http://schemas.openxmlformats.org/officeDocument/2006/relationships/image" Target="../media/image79.wmf"/><Relationship Id="rId7" Type="http://schemas.openxmlformats.org/officeDocument/2006/relationships/image" Target="../media/image81.wmf"/><Relationship Id="rId2" Type="http://schemas.openxmlformats.org/officeDocument/2006/relationships/oleObject" Target="../embeddings/oleObject12.bin"/><Relationship Id="rId1" Type="http://schemas.openxmlformats.org/officeDocument/2006/relationships/slideLayout" Target="../slideLayouts/slideLayout43.xml"/><Relationship Id="rId6" Type="http://schemas.openxmlformats.org/officeDocument/2006/relationships/oleObject" Target="../embeddings/oleObject14.bin"/><Relationship Id="rId5" Type="http://schemas.openxmlformats.org/officeDocument/2006/relationships/image" Target="../media/image80.wmf"/><Relationship Id="rId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83.wmf"/><Relationship Id="rId7" Type="http://schemas.openxmlformats.org/officeDocument/2006/relationships/image" Target="../media/image85.wmf"/><Relationship Id="rId2" Type="http://schemas.openxmlformats.org/officeDocument/2006/relationships/oleObject" Target="../embeddings/oleObject15.bin"/><Relationship Id="rId1" Type="http://schemas.openxmlformats.org/officeDocument/2006/relationships/slideLayout" Target="../slideLayouts/slideLayout38.xml"/><Relationship Id="rId6" Type="http://schemas.openxmlformats.org/officeDocument/2006/relationships/oleObject" Target="../embeddings/oleObject17.bin"/><Relationship Id="rId11" Type="http://schemas.openxmlformats.org/officeDocument/2006/relationships/image" Target="../media/image87.wmf"/><Relationship Id="rId5" Type="http://schemas.openxmlformats.org/officeDocument/2006/relationships/image" Target="../media/image84.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86.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oleObject" Target="../embeddings/oleObject21.bin"/><Relationship Id="rId3" Type="http://schemas.openxmlformats.org/officeDocument/2006/relationships/image" Target="../media/image90.png"/><Relationship Id="rId7" Type="http://schemas.openxmlformats.org/officeDocument/2006/relationships/image" Target="../media/image96.png"/><Relationship Id="rId12" Type="http://schemas.openxmlformats.org/officeDocument/2006/relationships/image" Target="../media/image104.wmf"/><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95.png"/><Relationship Id="rId11" Type="http://schemas.openxmlformats.org/officeDocument/2006/relationships/oleObject" Target="../embeddings/oleObject20.bin"/><Relationship Id="rId5" Type="http://schemas.openxmlformats.org/officeDocument/2006/relationships/image" Target="../media/image94.png"/><Relationship Id="rId10" Type="http://schemas.openxmlformats.org/officeDocument/2006/relationships/image" Target="../media/image103.png"/><Relationship Id="rId4" Type="http://schemas.openxmlformats.org/officeDocument/2006/relationships/image" Target="../media/image91.png"/><Relationship Id="rId9" Type="http://schemas.openxmlformats.org/officeDocument/2006/relationships/image" Target="../media/image100.png"/><Relationship Id="rId14" Type="http://schemas.openxmlformats.org/officeDocument/2006/relationships/image" Target="../media/image105.wmf"/></Relationships>
</file>

<file path=ppt/slides/_rels/slide64.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90.png"/><Relationship Id="rId7" Type="http://schemas.openxmlformats.org/officeDocument/2006/relationships/oleObject" Target="../embeddings/oleObject22.bin"/><Relationship Id="rId12" Type="http://schemas.openxmlformats.org/officeDocument/2006/relationships/image" Target="../media/image105.wmf"/><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95.png"/><Relationship Id="rId11" Type="http://schemas.openxmlformats.org/officeDocument/2006/relationships/oleObject" Target="../embeddings/oleObject23.bin"/><Relationship Id="rId5" Type="http://schemas.openxmlformats.org/officeDocument/2006/relationships/image" Target="../media/image94.png"/><Relationship Id="rId10" Type="http://schemas.openxmlformats.org/officeDocument/2006/relationships/image" Target="../media/image361.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38.xml"/><Relationship Id="rId5" Type="http://schemas.openxmlformats.org/officeDocument/2006/relationships/image" Target="../media/image401.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442.png"/><Relationship Id="rId2" Type="http://schemas.openxmlformats.org/officeDocument/2006/relationships/image" Target="../media/image3900.png"/><Relationship Id="rId1" Type="http://schemas.openxmlformats.org/officeDocument/2006/relationships/slideLayout" Target="../slideLayouts/slideLayout38.xml"/><Relationship Id="rId6" Type="http://schemas.openxmlformats.org/officeDocument/2006/relationships/image" Target="../media/image431.png"/><Relationship Id="rId5" Type="http://schemas.openxmlformats.org/officeDocument/2006/relationships/image" Target="../media/image421.png"/><Relationship Id="rId4" Type="http://schemas.openxmlformats.org/officeDocument/2006/relationships/image" Target="../media/image413.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43.xml"/><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09.emf"/><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4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10.emf"/><Relationship Id="rId9"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2.png"/><Relationship Id="rId1" Type="http://schemas.openxmlformats.org/officeDocument/2006/relationships/slideLayout" Target="../slideLayouts/slideLayout38.xml"/><Relationship Id="rId4" Type="http://schemas.openxmlformats.org/officeDocument/2006/relationships/image" Target="../media/image462.png"/></Relationships>
</file>

<file path=ppt/slides/_rels/slide75.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image" Target="../media/image472.png"/><Relationship Id="rId1" Type="http://schemas.openxmlformats.org/officeDocument/2006/relationships/slideLayout" Target="../slideLayouts/slideLayout38.xml"/><Relationship Id="rId5" Type="http://schemas.openxmlformats.org/officeDocument/2006/relationships/image" Target="../media/image502.png"/><Relationship Id="rId4" Type="http://schemas.openxmlformats.org/officeDocument/2006/relationships/image" Target="../media/image493.png"/></Relationships>
</file>

<file path=ppt/slides/_rels/slide76.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513.png"/><Relationship Id="rId1" Type="http://schemas.openxmlformats.org/officeDocument/2006/relationships/slideLayout" Target="../slideLayouts/slideLayout38.xml"/><Relationship Id="rId5" Type="http://schemas.openxmlformats.org/officeDocument/2006/relationships/image" Target="../media/image540.png"/><Relationship Id="rId4" Type="http://schemas.openxmlformats.org/officeDocument/2006/relationships/image" Target="../media/image111.emf"/></Relationships>
</file>

<file path=ppt/slides/_rels/slide77.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5.wmf"/><Relationship Id="rId7" Type="http://schemas.openxmlformats.org/officeDocument/2006/relationships/image" Target="../media/image7.wmf"/><Relationship Id="rId2" Type="http://schemas.openxmlformats.org/officeDocument/2006/relationships/oleObject" Target="../embeddings/oleObject3.bin"/><Relationship Id="rId1" Type="http://schemas.openxmlformats.org/officeDocument/2006/relationships/slideLayout" Target="../slideLayouts/slideLayout43.xml"/><Relationship Id="rId6" Type="http://schemas.openxmlformats.org/officeDocument/2006/relationships/oleObject" Target="../embeddings/oleObject5.bin"/><Relationship Id="rId5" Type="http://schemas.openxmlformats.org/officeDocument/2006/relationships/image" Target="../media/image6.wmf"/><Relationship Id="rId4" Type="http://schemas.openxmlformats.org/officeDocument/2006/relationships/oleObject" Target="../embeddings/oleObject4.bin"/><Relationship Id="rId9" Type="http://schemas.openxmlformats.org/officeDocument/2006/relationships/image" Target="../media/image8.wmf"/></Relationships>
</file>

<file path=ppt/slides/_rels/slide80.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oleObject" Target="../embeddings/oleObject24.bin"/><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113.png"/><Relationship Id="rId1" Type="http://schemas.openxmlformats.org/officeDocument/2006/relationships/slideLayout" Target="../slideLayouts/slideLayout55.xml"/><Relationship Id="rId4" Type="http://schemas.openxmlformats.org/officeDocument/2006/relationships/image" Target="../media/image114.wmf"/></Relationships>
</file>

<file path=ppt/slides/_rels/slide82.xml.rels><?xml version="1.0" encoding="UTF-8" standalone="yes"?>
<Relationships xmlns="http://schemas.openxmlformats.org/package/2006/relationships"><Relationship Id="rId3" Type="http://schemas.openxmlformats.org/officeDocument/2006/relationships/image" Target="../media/image115.wmf"/><Relationship Id="rId7" Type="http://schemas.openxmlformats.org/officeDocument/2006/relationships/image" Target="../media/image117.emf"/><Relationship Id="rId2" Type="http://schemas.openxmlformats.org/officeDocument/2006/relationships/oleObject" Target="../embeddings/oleObject26.bin"/><Relationship Id="rId1" Type="http://schemas.openxmlformats.org/officeDocument/2006/relationships/slideLayout" Target="../slideLayouts/slideLayout55.xml"/><Relationship Id="rId6" Type="http://schemas.openxmlformats.org/officeDocument/2006/relationships/oleObject" Target="../embeddings/oleObject28.bin"/><Relationship Id="rId5" Type="http://schemas.openxmlformats.org/officeDocument/2006/relationships/image" Target="../media/image116.wmf"/><Relationship Id="rId4" Type="http://schemas.openxmlformats.org/officeDocument/2006/relationships/oleObject" Target="../embeddings/oleObject27.bin"/></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2" Type="http://schemas.openxmlformats.org/officeDocument/2006/relationships/image" Target="../media/image1370.png"/><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2" Type="http://schemas.openxmlformats.org/officeDocument/2006/relationships/image" Target="../media/image148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895600"/>
            <a:ext cx="7620000" cy="830997"/>
          </a:xfrm>
          <a:prstGeom prst="rect">
            <a:avLst/>
          </a:prstGeom>
          <a:solidFill>
            <a:srgbClr val="800000"/>
          </a:solidFill>
        </p:spPr>
        <p:txBody>
          <a:bodyPr wrap="square">
            <a:spAutoFit/>
          </a:bodyPr>
          <a:lstStyle/>
          <a:p>
            <a:pPr algn="ctr"/>
            <a:r>
              <a:rPr lang="en-US" dirty="0">
                <a:solidFill>
                  <a:schemeClr val="bg1"/>
                </a:solidFill>
              </a:rPr>
              <a:t>Non-abelian states of matter – Principles and examples</a:t>
            </a:r>
          </a:p>
        </p:txBody>
      </p:sp>
      <p:sp>
        <p:nvSpPr>
          <p:cNvPr id="3" name="TextBox 2"/>
          <p:cNvSpPr txBox="1"/>
          <p:nvPr/>
        </p:nvSpPr>
        <p:spPr>
          <a:xfrm>
            <a:off x="2933955" y="4343400"/>
            <a:ext cx="3276090" cy="461665"/>
          </a:xfrm>
          <a:prstGeom prst="rect">
            <a:avLst/>
          </a:prstGeom>
          <a:solidFill>
            <a:srgbClr val="800000"/>
          </a:solidFill>
        </p:spPr>
        <p:txBody>
          <a:bodyPr wrap="none" rtlCol="0">
            <a:spAutoFit/>
          </a:bodyPr>
          <a:lstStyle/>
          <a:p>
            <a:r>
              <a:rPr lang="en-US" dirty="0">
                <a:solidFill>
                  <a:schemeClr val="bg1"/>
                </a:solidFill>
              </a:rPr>
              <a:t>Ady Stern (Weizmann)</a:t>
            </a:r>
          </a:p>
        </p:txBody>
      </p:sp>
    </p:spTree>
    <p:extLst>
      <p:ext uri="{BB962C8B-B14F-4D97-AF65-F5344CB8AC3E}">
        <p14:creationId xmlns:p14="http://schemas.microsoft.com/office/powerpoint/2010/main" val="4162600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441325" y="508687"/>
            <a:ext cx="7415213" cy="427038"/>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A50021"/>
                </a:solidFill>
                <a:effectLst/>
                <a:uLnTx/>
                <a:uFillTx/>
                <a:ea typeface="+mn-ea"/>
                <a:cs typeface="Times New Roman" pitchFamily="18" charset="0"/>
              </a:rPr>
              <a:t>Topological quantum computation              </a:t>
            </a:r>
            <a:r>
              <a:rPr kumimoji="0" lang="en-US" sz="1800" b="0" i="0" u="none" strike="noStrike" kern="1200" cap="none" spc="0" normalizeH="0" baseline="0" noProof="0" dirty="0">
                <a:ln>
                  <a:noFill/>
                </a:ln>
                <a:solidFill>
                  <a:srgbClr val="A50021"/>
                </a:solidFill>
                <a:effectLst/>
                <a:uLnTx/>
                <a:uFillTx/>
                <a:ea typeface="+mn-ea"/>
                <a:cs typeface="Times New Roman" pitchFamily="18" charset="0"/>
              </a:rPr>
              <a:t>(</a:t>
            </a:r>
            <a:r>
              <a:rPr kumimoji="0" lang="en-US" sz="1800" b="0" i="0" u="none" strike="noStrike" kern="1200" cap="none" spc="0" normalizeH="0" baseline="0" noProof="0" dirty="0" err="1">
                <a:ln>
                  <a:noFill/>
                </a:ln>
                <a:solidFill>
                  <a:srgbClr val="A50021"/>
                </a:solidFill>
                <a:effectLst/>
                <a:uLnTx/>
                <a:uFillTx/>
                <a:ea typeface="+mn-ea"/>
                <a:cs typeface="Times New Roman" pitchFamily="18" charset="0"/>
              </a:rPr>
              <a:t>Kitaev</a:t>
            </a:r>
            <a:r>
              <a:rPr kumimoji="0" lang="en-US" sz="1800" b="0" i="0" u="none" strike="noStrike" kern="1200" cap="none" spc="0" normalizeH="0" baseline="0" noProof="0" dirty="0">
                <a:ln>
                  <a:noFill/>
                </a:ln>
                <a:solidFill>
                  <a:srgbClr val="A50021"/>
                </a:solidFill>
                <a:effectLst/>
                <a:uLnTx/>
                <a:uFillTx/>
                <a:ea typeface="+mn-ea"/>
                <a:cs typeface="Times New Roman" pitchFamily="18" charset="0"/>
              </a:rPr>
              <a:t> 1997-2003)</a:t>
            </a:r>
          </a:p>
        </p:txBody>
      </p:sp>
      <p:sp>
        <p:nvSpPr>
          <p:cNvPr id="303107" name="Text Box 3"/>
          <p:cNvSpPr txBox="1">
            <a:spLocks noChangeArrowheads="1"/>
          </p:cNvSpPr>
          <p:nvPr/>
        </p:nvSpPr>
        <p:spPr bwMode="auto">
          <a:xfrm>
            <a:off x="441325" y="1026212"/>
            <a:ext cx="8397875" cy="2936188"/>
          </a:xfrm>
          <a:prstGeom prst="rect">
            <a:avLst/>
          </a:prstGeom>
          <a:noFill/>
          <a:ln w="12700">
            <a:noFill/>
            <a:miter lim="800000"/>
            <a:headEnd type="none" w="sm" len="sm"/>
            <a:tailEnd type="none" w="sm" len="sm"/>
          </a:ln>
          <a:effectLst/>
        </p:spPr>
        <p:txBody>
          <a:bodyPr>
            <a:spAutoFit/>
          </a:bodyPr>
          <a:lstStyle/>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333CC"/>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Subspace of degenerate ground states,</a:t>
            </a:r>
            <a:r>
              <a:rPr kumimoji="0" lang="en-US" sz="2200" b="0" i="0" u="none" strike="noStrike" kern="1200" cap="none" spc="0" normalizeH="0" baseline="30000" noProof="0" dirty="0">
                <a:ln>
                  <a:noFill/>
                </a:ln>
                <a:solidFill>
                  <a:srgbClr val="000099"/>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separated by an energy gap from the continuum of excited states.</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 Unitary transformations within this subspace are defined by the topology of braiding trajectories </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	- immunity to errors</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 Local operators do not couple between ground states </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000099"/>
                </a:solidFill>
                <a:effectLst/>
                <a:uLnTx/>
                <a:uFillTx/>
                <a:latin typeface="Times New Roman"/>
                <a:ea typeface="+mn-ea"/>
                <a:cs typeface="Times New Roman" pitchFamily="18" charset="0"/>
              </a:rPr>
              <a:t>–</a:t>
            </a: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 immunity to </a:t>
            </a:r>
            <a:r>
              <a:rPr kumimoji="0" lang="en-US" sz="2200" b="0" i="0" u="none" strike="noStrike" kern="1200" cap="none" spc="0" normalizeH="0" baseline="0" noProof="0" dirty="0" err="1">
                <a:ln>
                  <a:noFill/>
                </a:ln>
                <a:solidFill>
                  <a:srgbClr val="000099"/>
                </a:solidFill>
                <a:effectLst/>
                <a:uLnTx/>
                <a:uFillTx/>
                <a:ea typeface="+mn-ea"/>
                <a:cs typeface="Times New Roman" pitchFamily="18" charset="0"/>
              </a:rPr>
              <a:t>decoherence</a:t>
            </a:r>
            <a:endParaRPr kumimoji="0" lang="en-US" sz="2200" b="0" i="0" u="none" strike="noStrike" kern="1200" cap="none" spc="0" normalizeH="0" baseline="0" noProof="0" dirty="0">
              <a:ln>
                <a:noFill/>
              </a:ln>
              <a:solidFill>
                <a:srgbClr val="000099"/>
              </a:solidFill>
              <a:effectLst/>
              <a:uLnTx/>
              <a:uFillTx/>
              <a:ea typeface="+mn-ea"/>
              <a:cs typeface="Times New Roman" pitchFamily="18" charset="0"/>
            </a:endParaRPr>
          </a:p>
        </p:txBody>
      </p:sp>
      <p:sp>
        <p:nvSpPr>
          <p:cNvPr id="5" name="TextBox 4"/>
          <p:cNvSpPr txBox="1"/>
          <p:nvPr/>
        </p:nvSpPr>
        <p:spPr>
          <a:xfrm>
            <a:off x="336028" y="4267200"/>
            <a:ext cx="8350772" cy="1785104"/>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C00000"/>
                </a:solidFill>
                <a:effectLst/>
                <a:uLnTx/>
                <a:uFillTx/>
                <a:ea typeface="+mn-ea"/>
                <a:cs typeface="Times New Roman" pitchFamily="18" charset="0"/>
              </a:rPr>
              <a:t>Examples to non-abelian systems:</a:t>
            </a: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Topologically protected localized zero energy excitations in superconductors, a.k.a. </a:t>
            </a:r>
            <a:r>
              <a:rPr kumimoji="0" lang="en-US" sz="2200" b="0" i="0" u="none" strike="noStrike" kern="1200" cap="none" spc="0" normalizeH="0" baseline="0" noProof="0" dirty="0" err="1">
                <a:ln>
                  <a:noFill/>
                </a:ln>
                <a:solidFill>
                  <a:srgbClr val="000099"/>
                </a:solidFill>
                <a:effectLst/>
                <a:uLnTx/>
                <a:uFillTx/>
                <a:ea typeface="+mn-ea"/>
                <a:cs typeface="Times New Roman" pitchFamily="18" charset="0"/>
              </a:rPr>
              <a:t>Majorana</a:t>
            </a: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 fermions</a:t>
            </a: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Certain quantum Hall states (Moore-Read-</a:t>
            </a:r>
            <a:r>
              <a:rPr kumimoji="0" lang="en-US" sz="2200" b="0" i="0" u="none" strike="noStrike" kern="1200" cap="none" spc="0" normalizeH="0" baseline="0" noProof="0" dirty="0" err="1">
                <a:ln>
                  <a:noFill/>
                </a:ln>
                <a:solidFill>
                  <a:srgbClr val="000099"/>
                </a:solidFill>
                <a:effectLst/>
                <a:uLnTx/>
                <a:uFillTx/>
                <a:ea typeface="+mn-ea"/>
                <a:cs typeface="Times New Roman" pitchFamily="18" charset="0"/>
              </a:rPr>
              <a:t>Rezayi</a:t>
            </a:r>
            <a:r>
              <a:rPr kumimoji="0" lang="en-US" sz="2200" b="0" i="0" u="none" strike="noStrike" kern="1200" cap="none" spc="0" normalizeH="0" baseline="0" noProof="0" dirty="0">
                <a:ln>
                  <a:noFill/>
                </a:ln>
                <a:solidFill>
                  <a:srgbClr val="000099"/>
                </a:solidFill>
                <a:effectLst/>
                <a:uLnTx/>
                <a:uFillTx/>
                <a:ea typeface="+mn-ea"/>
                <a:cs typeface="Times New Roman" pitchFamily="18" charset="0"/>
              </a:rPr>
              <a:t>)</a:t>
            </a:r>
          </a:p>
        </p:txBody>
      </p:sp>
    </p:spTree>
    <p:extLst>
      <p:ext uri="{BB962C8B-B14F-4D97-AF65-F5344CB8AC3E}">
        <p14:creationId xmlns:p14="http://schemas.microsoft.com/office/powerpoint/2010/main" val="1384866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90600"/>
            <a:ext cx="7315200" cy="5170646"/>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The level of understanding we would like to aspire to:</a:t>
            </a:r>
          </a:p>
          <a:p>
            <a:pPr marL="0" marR="0" lvl="0" indent="0" algn="l" defTabSz="914400" rtl="0" eaLnBrk="1" fontAlgn="base" latinLnBrk="0" hangingPunct="1">
              <a:lnSpc>
                <a:spcPts val="33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800000"/>
                </a:solidFill>
                <a:effectLst/>
                <a:uLnTx/>
                <a:uFillTx/>
                <a:ea typeface="+mn-ea"/>
                <a:cs typeface="Times New Roman" pitchFamily="18" charset="0"/>
              </a:rPr>
              <a:t>Bloch</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To get a band insulator, we put electrons in a periodic potential and have an even number of electrons per unit cell</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800000"/>
                </a:solidFill>
                <a:effectLst/>
                <a:uLnTx/>
                <a:uFillTx/>
                <a:ea typeface="+mn-ea"/>
                <a:cs typeface="Times New Roman" pitchFamily="18" charset="0"/>
              </a:rPr>
              <a:t>BCS:</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To get a super-conductor, take electrons in a partially filled band and induce attractive interaction through phonons</a:t>
            </a:r>
          </a:p>
          <a:p>
            <a:pPr marL="0" marR="0" lvl="0" indent="0" algn="l" defTabSz="914400" rtl="0" eaLnBrk="1" fontAlgn="base" latinLnBrk="0" hangingPunct="1">
              <a:lnSpc>
                <a:spcPts val="33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Future theory:</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To get non-abelian state of matter in an electronic system ………………………………………………</a:t>
            </a:r>
          </a:p>
        </p:txBody>
      </p:sp>
      <p:sp>
        <p:nvSpPr>
          <p:cNvPr id="3" name="Rectangle 2"/>
          <p:cNvSpPr/>
          <p:nvPr/>
        </p:nvSpPr>
        <p:spPr bwMode="auto">
          <a:xfrm>
            <a:off x="838200" y="4724400"/>
            <a:ext cx="7315200" cy="1371600"/>
          </a:xfrm>
          <a:prstGeom prst="rect">
            <a:avLst/>
          </a:prstGeom>
          <a:noFill/>
          <a:ln w="12700" cap="flat" cmpd="sng" algn="ctr">
            <a:solidFill>
              <a:srgbClr val="99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Tree>
    <p:extLst>
      <p:ext uri="{BB962C8B-B14F-4D97-AF65-F5344CB8AC3E}">
        <p14:creationId xmlns:p14="http://schemas.microsoft.com/office/powerpoint/2010/main" val="382334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39176-FDE9-EBB5-DE04-4F7AA45BD0F5}"/>
              </a:ext>
            </a:extLst>
          </p:cNvPr>
          <p:cNvSpPr txBox="1"/>
          <p:nvPr/>
        </p:nvSpPr>
        <p:spPr>
          <a:xfrm>
            <a:off x="838200" y="2828835"/>
            <a:ext cx="7651454" cy="1200329"/>
          </a:xfrm>
          <a:prstGeom prst="rect">
            <a:avLst/>
          </a:prstGeom>
          <a:solidFill>
            <a:srgbClr val="000066"/>
          </a:solidFill>
        </p:spPr>
        <p:txBody>
          <a:bodyPr wrap="none" rtlCol="0">
            <a:spAutoFit/>
          </a:bodyPr>
          <a:lstStyle/>
          <a:p>
            <a:r>
              <a:rPr lang="en-US" dirty="0">
                <a:solidFill>
                  <a:schemeClr val="bg1"/>
                </a:solidFill>
              </a:rPr>
              <a:t>Example number 1 – </a:t>
            </a:r>
          </a:p>
          <a:p>
            <a:r>
              <a:rPr lang="en-US" dirty="0">
                <a:solidFill>
                  <a:schemeClr val="bg1"/>
                </a:solidFill>
              </a:rPr>
              <a:t>	Phase controlled 1D topological superconductor</a:t>
            </a:r>
          </a:p>
          <a:p>
            <a:r>
              <a:rPr lang="en-US" dirty="0">
                <a:solidFill>
                  <a:schemeClr val="bg1"/>
                </a:solidFill>
              </a:rPr>
              <a:t>	(in particular, a new set-up)</a:t>
            </a:r>
          </a:p>
        </p:txBody>
      </p:sp>
    </p:spTree>
    <p:extLst>
      <p:ext uri="{BB962C8B-B14F-4D97-AF65-F5344CB8AC3E}">
        <p14:creationId xmlns:p14="http://schemas.microsoft.com/office/powerpoint/2010/main" val="423989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914400"/>
            <a:ext cx="5391219" cy="461665"/>
          </a:xfrm>
          <a:prstGeom prst="rect">
            <a:avLst/>
          </a:prstGeom>
          <a:noFill/>
        </p:spPr>
        <p:txBody>
          <a:bodyPr wrap="none" rtlCol="0">
            <a:spAutoFit/>
          </a:bodyPr>
          <a:lstStyle/>
          <a:p>
            <a:r>
              <a:rPr lang="en-US" dirty="0">
                <a:solidFill>
                  <a:srgbClr val="990000"/>
                </a:solidFill>
              </a:rPr>
              <a:t>One dimensional superconductors </a:t>
            </a:r>
            <a:r>
              <a:rPr lang="en-US" dirty="0">
                <a:solidFill>
                  <a:srgbClr val="002060"/>
                </a:solidFill>
              </a:rPr>
              <a:t>are</a:t>
            </a:r>
          </a:p>
        </p:txBody>
      </p:sp>
      <p:sp>
        <p:nvSpPr>
          <p:cNvPr id="5" name="TextBox 4"/>
          <p:cNvSpPr txBox="1"/>
          <p:nvPr/>
        </p:nvSpPr>
        <p:spPr>
          <a:xfrm>
            <a:off x="1066800" y="1752600"/>
            <a:ext cx="7924800" cy="1200329"/>
          </a:xfrm>
          <a:prstGeom prst="rect">
            <a:avLst/>
          </a:prstGeom>
          <a:noFill/>
        </p:spPr>
        <p:txBody>
          <a:bodyPr wrap="square" rtlCol="0">
            <a:spAutoFit/>
          </a:bodyPr>
          <a:lstStyle/>
          <a:p>
            <a:r>
              <a:rPr lang="en-US" dirty="0">
                <a:solidFill>
                  <a:srgbClr val="002060"/>
                </a:solidFill>
              </a:rPr>
              <a:t>1</a:t>
            </a:r>
            <a:r>
              <a:rPr lang="en-US" dirty="0">
                <a:solidFill>
                  <a:srgbClr val="990000"/>
                </a:solidFill>
              </a:rPr>
              <a:t>. Exciting </a:t>
            </a:r>
            <a:r>
              <a:rPr lang="en-US" dirty="0">
                <a:solidFill>
                  <a:srgbClr val="002060"/>
                </a:solidFill>
              </a:rPr>
              <a:t>– localized </a:t>
            </a:r>
            <a:r>
              <a:rPr lang="en-US" dirty="0" err="1">
                <a:solidFill>
                  <a:srgbClr val="002060"/>
                </a:solidFill>
              </a:rPr>
              <a:t>Majorana</a:t>
            </a:r>
            <a:r>
              <a:rPr lang="en-US" dirty="0">
                <a:solidFill>
                  <a:srgbClr val="002060"/>
                </a:solidFill>
              </a:rPr>
              <a:t> zero modes, topological protection, non-abelian statistics, topological quantum information processing </a:t>
            </a:r>
          </a:p>
        </p:txBody>
      </p:sp>
      <p:sp>
        <p:nvSpPr>
          <p:cNvPr id="6" name="TextBox 5"/>
          <p:cNvSpPr txBox="1"/>
          <p:nvPr/>
        </p:nvSpPr>
        <p:spPr>
          <a:xfrm>
            <a:off x="1066800" y="3131403"/>
            <a:ext cx="7924800" cy="461665"/>
          </a:xfrm>
          <a:prstGeom prst="rect">
            <a:avLst/>
          </a:prstGeom>
          <a:noFill/>
        </p:spPr>
        <p:txBody>
          <a:bodyPr wrap="square" rtlCol="0">
            <a:spAutoFit/>
          </a:bodyPr>
          <a:lstStyle/>
          <a:p>
            <a:r>
              <a:rPr lang="en-US" dirty="0">
                <a:solidFill>
                  <a:srgbClr val="002060"/>
                </a:solidFill>
              </a:rPr>
              <a:t>2. Based on a </a:t>
            </a:r>
            <a:r>
              <a:rPr lang="en-US" dirty="0">
                <a:solidFill>
                  <a:srgbClr val="990000"/>
                </a:solidFill>
              </a:rPr>
              <a:t>straightforward theory</a:t>
            </a:r>
          </a:p>
        </p:txBody>
      </p:sp>
      <p:sp>
        <p:nvSpPr>
          <p:cNvPr id="7" name="TextBox 6"/>
          <p:cNvSpPr txBox="1"/>
          <p:nvPr/>
        </p:nvSpPr>
        <p:spPr>
          <a:xfrm>
            <a:off x="1052945" y="3810000"/>
            <a:ext cx="7924800" cy="830997"/>
          </a:xfrm>
          <a:prstGeom prst="rect">
            <a:avLst/>
          </a:prstGeom>
          <a:noFill/>
        </p:spPr>
        <p:txBody>
          <a:bodyPr wrap="square" rtlCol="0">
            <a:spAutoFit/>
          </a:bodyPr>
          <a:lstStyle/>
          <a:p>
            <a:r>
              <a:rPr lang="en-US" dirty="0">
                <a:solidFill>
                  <a:srgbClr val="002060"/>
                </a:solidFill>
              </a:rPr>
              <a:t>3. Are </a:t>
            </a:r>
            <a:r>
              <a:rPr lang="en-US" dirty="0">
                <a:solidFill>
                  <a:srgbClr val="990000"/>
                </a:solidFill>
              </a:rPr>
              <a:t>hard</a:t>
            </a:r>
            <a:r>
              <a:rPr lang="en-US" dirty="0">
                <a:solidFill>
                  <a:srgbClr val="002060"/>
                </a:solidFill>
              </a:rPr>
              <a:t>er to realize, control and explore than they could have been </a:t>
            </a:r>
          </a:p>
        </p:txBody>
      </p:sp>
      <p:sp>
        <p:nvSpPr>
          <p:cNvPr id="8" name="TextBox 7"/>
          <p:cNvSpPr txBox="1"/>
          <p:nvPr/>
        </p:nvSpPr>
        <p:spPr>
          <a:xfrm>
            <a:off x="990600" y="5029200"/>
            <a:ext cx="7924800" cy="830997"/>
          </a:xfrm>
          <a:prstGeom prst="rect">
            <a:avLst/>
          </a:prstGeom>
          <a:noFill/>
        </p:spPr>
        <p:txBody>
          <a:bodyPr wrap="square" rtlCol="0">
            <a:spAutoFit/>
          </a:bodyPr>
          <a:lstStyle/>
          <a:p>
            <a:r>
              <a:rPr lang="en-US" dirty="0">
                <a:solidFill>
                  <a:srgbClr val="002060"/>
                </a:solidFill>
              </a:rPr>
              <a:t>Perhaps we have not yet found the best experimental set-up…</a:t>
            </a:r>
          </a:p>
        </p:txBody>
      </p:sp>
    </p:spTree>
    <p:extLst>
      <p:ext uri="{BB962C8B-B14F-4D97-AF65-F5344CB8AC3E}">
        <p14:creationId xmlns:p14="http://schemas.microsoft.com/office/powerpoint/2010/main" val="37214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198313"/>
            <a:ext cx="3563131" cy="267400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200948"/>
            <a:ext cx="3563131" cy="2674008"/>
          </a:xfrm>
          <a:prstGeom prst="rect">
            <a:avLst/>
          </a:prstGeom>
        </p:spPr>
      </p:pic>
      <p:sp>
        <p:nvSpPr>
          <p:cNvPr id="2" name="Title 1"/>
          <p:cNvSpPr>
            <a:spLocks noGrp="1"/>
          </p:cNvSpPr>
          <p:nvPr>
            <p:ph type="title"/>
          </p:nvPr>
        </p:nvSpPr>
        <p:spPr>
          <a:xfrm>
            <a:off x="4412" y="257222"/>
            <a:ext cx="9144000" cy="1143000"/>
          </a:xfrm>
        </p:spPr>
        <p:txBody>
          <a:bodyPr>
            <a:normAutofit/>
          </a:bodyPr>
          <a:lstStyle/>
          <a:p>
            <a:r>
              <a:rPr lang="en-US" sz="2200" dirty="0">
                <a:latin typeface="Arial" panose="020B0604020202020204" pitchFamily="34" charset="0"/>
                <a:cs typeface="Arial" panose="020B0604020202020204" pitchFamily="34" charset="0"/>
              </a:rPr>
              <a:t>Topological Superconductivity in Nanowires</a:t>
            </a:r>
          </a:p>
        </p:txBody>
      </p:sp>
      <p:sp>
        <p:nvSpPr>
          <p:cNvPr id="19" name="TextBox 18"/>
          <p:cNvSpPr txBox="1"/>
          <p:nvPr/>
        </p:nvSpPr>
        <p:spPr>
          <a:xfrm>
            <a:off x="196025" y="1296494"/>
            <a:ext cx="8727069" cy="430887"/>
          </a:xfrm>
          <a:prstGeom prst="rect">
            <a:avLst/>
          </a:prstGeom>
          <a:noFill/>
        </p:spPr>
        <p:txBody>
          <a:bodyPr wrap="none" rtlCol="0">
            <a:spAutoFit/>
          </a:bodyPr>
          <a:lstStyle/>
          <a:p>
            <a:r>
              <a:rPr lang="en-US" sz="2200" dirty="0">
                <a:solidFill>
                  <a:srgbClr val="000099"/>
                </a:solidFill>
                <a:latin typeface="Arial" panose="020B0604020202020204" pitchFamily="34" charset="0"/>
                <a:cs typeface="Arial" panose="020B0604020202020204" pitchFamily="34" charset="0"/>
              </a:rPr>
              <a:t>Quantum wire with                     spin-orbit coupling and Zeeman field:</a:t>
            </a:r>
          </a:p>
        </p:txBody>
      </p:sp>
      <p:sp>
        <p:nvSpPr>
          <p:cNvPr id="14" name="TextBox 13"/>
          <p:cNvSpPr txBox="1"/>
          <p:nvPr/>
        </p:nvSpPr>
        <p:spPr>
          <a:xfrm>
            <a:off x="762000" y="4572000"/>
            <a:ext cx="2909899" cy="707886"/>
          </a:xfrm>
          <a:prstGeom prst="rect">
            <a:avLst/>
          </a:prstGeom>
          <a:noFill/>
        </p:spPr>
        <p:txBody>
          <a:bodyPr wrap="none" rtlCol="0">
            <a:spAutoFit/>
          </a:bodyPr>
          <a:lstStyle/>
          <a:p>
            <a:r>
              <a:rPr lang="en-US" sz="2000" dirty="0" err="1">
                <a:solidFill>
                  <a:schemeClr val="accent2">
                    <a:lumMod val="75000"/>
                  </a:schemeClr>
                </a:solidFill>
                <a:latin typeface="Arial" panose="020B0604020202020204" pitchFamily="34" charset="0"/>
                <a:cs typeface="Arial" panose="020B0604020202020204" pitchFamily="34" charset="0"/>
              </a:rPr>
              <a:t>Lutchyn</a:t>
            </a:r>
            <a:r>
              <a:rPr lang="en-US" sz="2000" dirty="0">
                <a:solidFill>
                  <a:schemeClr val="accent2">
                    <a:lumMod val="75000"/>
                  </a:schemeClr>
                </a:solidFill>
                <a:latin typeface="Arial" panose="020B0604020202020204" pitchFamily="34" charset="0"/>
                <a:cs typeface="Arial" panose="020B0604020202020204" pitchFamily="34" charset="0"/>
              </a:rPr>
              <a:t> et al. PRL 2010</a:t>
            </a:r>
          </a:p>
          <a:p>
            <a:r>
              <a:rPr lang="en-US" sz="2000" dirty="0" err="1">
                <a:solidFill>
                  <a:schemeClr val="accent2">
                    <a:lumMod val="75000"/>
                  </a:schemeClr>
                </a:solidFill>
                <a:latin typeface="Arial" panose="020B0604020202020204" pitchFamily="34" charset="0"/>
                <a:cs typeface="Arial" panose="020B0604020202020204" pitchFamily="34" charset="0"/>
              </a:rPr>
              <a:t>Oreg</a:t>
            </a:r>
            <a:r>
              <a:rPr lang="en-US" sz="2000" dirty="0">
                <a:solidFill>
                  <a:schemeClr val="accent2">
                    <a:lumMod val="75000"/>
                  </a:schemeClr>
                </a:solidFill>
                <a:latin typeface="Arial" panose="020B0604020202020204" pitchFamily="34" charset="0"/>
                <a:cs typeface="Arial" panose="020B0604020202020204" pitchFamily="34" charset="0"/>
              </a:rPr>
              <a:t> et al. PRL 2010</a:t>
            </a: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68" y="2094148"/>
            <a:ext cx="3244248" cy="228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6" name="Oval 15"/>
              <p:cNvSpPr/>
              <p:nvPr/>
            </p:nvSpPr>
            <p:spPr>
              <a:xfrm>
                <a:off x="938212" y="3008548"/>
                <a:ext cx="311161" cy="332488"/>
              </a:xfrm>
              <a:prstGeom prst="ellipse">
                <a:avLst/>
              </a:prstGeom>
              <a:solidFill>
                <a:schemeClr val="accent2"/>
              </a:solidFill>
              <a:ln>
                <a:noFill/>
              </a:ln>
              <a:effectLst>
                <a:softEdge rad="63500"/>
              </a:effectLst>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bg1"/>
                          </a:solidFill>
                          <a:effectLst/>
                          <a:latin typeface="Cambria Math"/>
                        </a:rPr>
                        <m:t>𝛾</m:t>
                      </m:r>
                    </m:oMath>
                  </m:oMathPara>
                </a14:m>
                <a:endParaRPr lang="en-US" sz="2000" i="1" dirty="0"/>
              </a:p>
            </p:txBody>
          </p:sp>
        </mc:Choice>
        <mc:Fallback xmlns="">
          <p:sp>
            <p:nvSpPr>
              <p:cNvPr id="16" name="Oval 15"/>
              <p:cNvSpPr>
                <a:spLocks noRot="1" noChangeAspect="1" noMove="1" noResize="1" noEditPoints="1" noAdjustHandles="1" noChangeArrowheads="1" noChangeShapeType="1" noTextEdit="1"/>
              </p:cNvSpPr>
              <p:nvPr/>
            </p:nvSpPr>
            <p:spPr>
              <a:xfrm>
                <a:off x="938212" y="3008548"/>
                <a:ext cx="311161" cy="332488"/>
              </a:xfrm>
              <a:prstGeom prst="ellipse">
                <a:avLst/>
              </a:prstGeom>
              <a:blipFill rotWithShape="1">
                <a:blip r:embed="rId6"/>
                <a:stretch>
                  <a:fillRect l="-11765" b="-16667"/>
                </a:stretch>
              </a:blipFill>
              <a:ln>
                <a:noFill/>
              </a:ln>
              <a:effectLst>
                <a:softEdge rad="635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p:cNvSpPr/>
              <p:nvPr/>
            </p:nvSpPr>
            <p:spPr>
              <a:xfrm>
                <a:off x="3038155" y="3008548"/>
                <a:ext cx="311161" cy="332488"/>
              </a:xfrm>
              <a:prstGeom prst="ellipse">
                <a:avLst/>
              </a:prstGeom>
              <a:solidFill>
                <a:schemeClr val="accent2"/>
              </a:solidFill>
              <a:ln>
                <a:noFill/>
              </a:ln>
              <a:effectLst>
                <a:softEdge rad="63500"/>
              </a:effectLst>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bg1"/>
                          </a:solidFill>
                          <a:effectLst/>
                          <a:latin typeface="Cambria Math"/>
                        </a:rPr>
                        <m:t>𝛾</m:t>
                      </m:r>
                    </m:oMath>
                  </m:oMathPara>
                </a14:m>
                <a:endParaRPr lang="en-US" sz="2000" i="1" dirty="0"/>
              </a:p>
            </p:txBody>
          </p:sp>
        </mc:Choice>
        <mc:Fallback xmlns="">
          <p:sp>
            <p:nvSpPr>
              <p:cNvPr id="17" name="Oval 16"/>
              <p:cNvSpPr>
                <a:spLocks noRot="1" noChangeAspect="1" noMove="1" noResize="1" noEditPoints="1" noAdjustHandles="1" noChangeArrowheads="1" noChangeShapeType="1" noTextEdit="1"/>
              </p:cNvSpPr>
              <p:nvPr/>
            </p:nvSpPr>
            <p:spPr>
              <a:xfrm>
                <a:off x="3038155" y="3008548"/>
                <a:ext cx="311161" cy="332488"/>
              </a:xfrm>
              <a:prstGeom prst="ellipse">
                <a:avLst/>
              </a:prstGeom>
              <a:blipFill rotWithShape="1">
                <a:blip r:embed="rId7"/>
                <a:stretch>
                  <a:fillRect l="-9804" b="-16667"/>
                </a:stretch>
              </a:blipFill>
              <a:ln>
                <a:noFill/>
              </a:ln>
              <a:effectLst>
                <a:softEdge rad="635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114800" y="1872414"/>
                <a:ext cx="4758256" cy="9718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0099"/>
                              </a:solidFill>
                              <a:latin typeface="Cambria Math" panose="02040503050406030204" pitchFamily="18" charset="0"/>
                            </a:rPr>
                          </m:ctrlPr>
                        </m:sSubPr>
                        <m:e>
                          <m:r>
                            <a:rPr lang="en-US" sz="2400" i="1" smtClean="0">
                              <a:solidFill>
                                <a:srgbClr val="000099"/>
                              </a:solidFill>
                              <a:latin typeface="Cambria Math"/>
                            </a:rPr>
                            <m:t>𝐻</m:t>
                          </m:r>
                        </m:e>
                        <m:sub>
                          <m:r>
                            <a:rPr lang="en-US" sz="2400" b="0" i="1" smtClean="0">
                              <a:solidFill>
                                <a:srgbClr val="000099"/>
                              </a:solidFill>
                              <a:latin typeface="Cambria Math"/>
                            </a:rPr>
                            <m:t>0</m:t>
                          </m:r>
                        </m:sub>
                      </m:sSub>
                      <m:r>
                        <a:rPr lang="en-US" sz="2400" b="0" i="0" smtClean="0">
                          <a:solidFill>
                            <a:srgbClr val="000099"/>
                          </a:solidFill>
                          <a:latin typeface="Cambria Math"/>
                        </a:rPr>
                        <m:t>=</m:t>
                      </m:r>
                      <m:f>
                        <m:fPr>
                          <m:ctrlPr>
                            <a:rPr lang="en-US" sz="2400" b="0" i="1" smtClean="0">
                              <a:solidFill>
                                <a:srgbClr val="000099"/>
                              </a:solidFill>
                              <a:latin typeface="Cambria Math" panose="02040503050406030204" pitchFamily="18" charset="0"/>
                            </a:rPr>
                          </m:ctrlPr>
                        </m:fPr>
                        <m:num>
                          <m:sSup>
                            <m:sSupPr>
                              <m:ctrlPr>
                                <a:rPr lang="en-US" sz="2400" b="0" i="1" smtClean="0">
                                  <a:solidFill>
                                    <a:srgbClr val="000099"/>
                                  </a:solidFill>
                                  <a:latin typeface="Cambria Math" panose="02040503050406030204" pitchFamily="18" charset="0"/>
                                </a:rPr>
                              </m:ctrlPr>
                            </m:sSupPr>
                            <m:e>
                              <m:sSubSup>
                                <m:sSubSupPr>
                                  <m:ctrlPr>
                                    <a:rPr lang="en-US" sz="2400" b="0" i="1" smtClean="0">
                                      <a:solidFill>
                                        <a:srgbClr val="000099"/>
                                      </a:solidFill>
                                      <a:latin typeface="Cambria Math" panose="02040503050406030204" pitchFamily="18" charset="0"/>
                                    </a:rPr>
                                  </m:ctrlPr>
                                </m:sSubSupPr>
                                <m:e>
                                  <m:r>
                                    <a:rPr lang="en-US" sz="2400" b="0" i="1" smtClean="0">
                                      <a:solidFill>
                                        <a:srgbClr val="000099"/>
                                      </a:solidFill>
                                      <a:latin typeface="Cambria Math"/>
                                    </a:rPr>
                                    <m:t>𝑘</m:t>
                                  </m:r>
                                </m:e>
                                <m:sub>
                                  <m:r>
                                    <a:rPr lang="en-US" sz="2400" b="0" i="1" smtClean="0">
                                      <a:solidFill>
                                        <a:srgbClr val="000099"/>
                                      </a:solidFill>
                                      <a:latin typeface="Cambria Math"/>
                                    </a:rPr>
                                    <m:t>𝑥</m:t>
                                  </m:r>
                                </m:sub>
                                <m:sup>
                                  <m:r>
                                    <a:rPr lang="en-US" sz="2400" b="0" i="1" smtClean="0">
                                      <a:solidFill>
                                        <a:srgbClr val="000099"/>
                                      </a:solidFill>
                                      <a:latin typeface="Cambria Math" panose="02040503050406030204" pitchFamily="18" charset="0"/>
                                    </a:rPr>
                                    <m:t>2</m:t>
                                  </m:r>
                                </m:sup>
                              </m:sSubSup>
                            </m:e>
                            <m:sup/>
                          </m:sSup>
                        </m:num>
                        <m:den>
                          <m:r>
                            <a:rPr lang="en-US" sz="2400" b="0" i="1" smtClean="0">
                              <a:solidFill>
                                <a:srgbClr val="000099"/>
                              </a:solidFill>
                              <a:latin typeface="Cambria Math"/>
                            </a:rPr>
                            <m:t>2</m:t>
                          </m:r>
                          <m:r>
                            <a:rPr lang="en-US" sz="2400" b="0" i="1" smtClean="0">
                              <a:solidFill>
                                <a:srgbClr val="000099"/>
                              </a:solidFill>
                              <a:latin typeface="Cambria Math"/>
                            </a:rPr>
                            <m:t>𝑚</m:t>
                          </m:r>
                        </m:den>
                      </m:f>
                      <m:r>
                        <a:rPr lang="en-US" sz="2400" b="0" i="1" smtClean="0">
                          <a:solidFill>
                            <a:srgbClr val="000099"/>
                          </a:solidFill>
                          <a:latin typeface="Cambria Math"/>
                        </a:rPr>
                        <m:t>−</m:t>
                      </m:r>
                      <m:r>
                        <a:rPr lang="en-US" sz="2400" b="0" i="1" smtClean="0">
                          <a:solidFill>
                            <a:srgbClr val="000099"/>
                          </a:solidFill>
                          <a:latin typeface="Cambria Math"/>
                        </a:rPr>
                        <m:t>𝜇</m:t>
                      </m:r>
                      <m:r>
                        <a:rPr lang="en-US" sz="2400" b="0" i="1" smtClean="0">
                          <a:solidFill>
                            <a:srgbClr val="000099"/>
                          </a:solidFill>
                          <a:latin typeface="Cambria Math"/>
                        </a:rPr>
                        <m:t>+</m:t>
                      </m:r>
                      <m:r>
                        <a:rPr lang="en-US" sz="2400" b="0" i="1" smtClean="0">
                          <a:solidFill>
                            <a:srgbClr val="000099"/>
                          </a:solidFill>
                          <a:latin typeface="Cambria Math"/>
                        </a:rPr>
                        <m:t>𝛼</m:t>
                      </m:r>
                      <m:sSub>
                        <m:sSubPr>
                          <m:ctrlPr>
                            <a:rPr lang="en-US" sz="2400" i="1">
                              <a:solidFill>
                                <a:srgbClr val="000099"/>
                              </a:solidFill>
                              <a:latin typeface="Cambria Math" panose="02040503050406030204" pitchFamily="18" charset="0"/>
                            </a:rPr>
                          </m:ctrlPr>
                        </m:sSubPr>
                        <m:e>
                          <m:r>
                            <a:rPr lang="en-US" sz="2400" i="1">
                              <a:solidFill>
                                <a:srgbClr val="000099"/>
                              </a:solidFill>
                              <a:latin typeface="Cambria Math"/>
                            </a:rPr>
                            <m:t>𝑘</m:t>
                          </m:r>
                        </m:e>
                        <m:sub>
                          <m:r>
                            <a:rPr lang="en-US" sz="2400" i="1">
                              <a:solidFill>
                                <a:srgbClr val="000099"/>
                              </a:solidFill>
                              <a:latin typeface="Cambria Math"/>
                            </a:rPr>
                            <m:t>𝑥</m:t>
                          </m:r>
                        </m:sub>
                      </m:sSub>
                      <m:sSub>
                        <m:sSubPr>
                          <m:ctrlPr>
                            <a:rPr lang="en-US" sz="2400" i="1">
                              <a:solidFill>
                                <a:srgbClr val="000099"/>
                              </a:solidFill>
                              <a:latin typeface="Cambria Math" panose="02040503050406030204" pitchFamily="18" charset="0"/>
                            </a:rPr>
                          </m:ctrlPr>
                        </m:sSubPr>
                        <m:e>
                          <m:r>
                            <a:rPr lang="en-US" sz="2400" i="1">
                              <a:solidFill>
                                <a:srgbClr val="000099"/>
                              </a:solidFill>
                              <a:latin typeface="Cambria Math"/>
                            </a:rPr>
                            <m:t>𝜎</m:t>
                          </m:r>
                        </m:e>
                        <m:sub>
                          <m:r>
                            <a:rPr lang="en-US" sz="2400" b="0" i="1" smtClean="0">
                              <a:solidFill>
                                <a:srgbClr val="000099"/>
                              </a:solidFill>
                              <a:latin typeface="Cambria Math"/>
                            </a:rPr>
                            <m:t>𝑦</m:t>
                          </m:r>
                        </m:sub>
                      </m:sSub>
                      <m:r>
                        <a:rPr lang="en-US" sz="2400" b="0" i="0" smtClean="0">
                          <a:solidFill>
                            <a:srgbClr val="000099"/>
                          </a:solidFill>
                          <a:latin typeface="Cambria Math"/>
                        </a:rPr>
                        <m:t>+</m:t>
                      </m:r>
                      <m:r>
                        <a:rPr lang="en-US" sz="2400" b="0" i="1" smtClean="0">
                          <a:solidFill>
                            <a:srgbClr val="000099"/>
                          </a:solidFill>
                          <a:latin typeface="Cambria Math"/>
                        </a:rPr>
                        <m:t>𝐵</m:t>
                      </m:r>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𝜎</m:t>
                          </m:r>
                        </m:e>
                        <m:sub>
                          <m:r>
                            <a:rPr lang="en-US" sz="2400" b="0" i="1" smtClean="0">
                              <a:solidFill>
                                <a:srgbClr val="000099"/>
                              </a:solidFill>
                              <a:latin typeface="Cambria Math"/>
                            </a:rPr>
                            <m:t>𝑧</m:t>
                          </m:r>
                        </m:sub>
                      </m:sSub>
                    </m:oMath>
                  </m:oMathPara>
                </a14:m>
                <a:endParaRPr lang="en-US" sz="2400" b="0" dirty="0">
                  <a:solidFill>
                    <a:srgbClr val="000099"/>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114800" y="1872414"/>
                <a:ext cx="4758256" cy="971869"/>
              </a:xfrm>
              <a:prstGeom prst="rect">
                <a:avLst/>
              </a:prstGeom>
              <a:blipFill>
                <a:blip r:embed="rId8"/>
                <a:stretch>
                  <a:fillRect/>
                </a:stretch>
              </a:blipFill>
            </p:spPr>
            <p:txBody>
              <a:bodyPr/>
              <a:lstStyle/>
              <a:p>
                <a:r>
                  <a:rPr lang="en-US">
                    <a:noFill/>
                  </a:rPr>
                  <a:t> </a:t>
                </a:r>
              </a:p>
            </p:txBody>
          </p:sp>
        </mc:Fallback>
      </mc:AlternateContent>
      <p:sp>
        <p:nvSpPr>
          <p:cNvPr id="23" name="TextBox 22"/>
          <p:cNvSpPr txBox="1"/>
          <p:nvPr/>
        </p:nvSpPr>
        <p:spPr>
          <a:xfrm>
            <a:off x="209977" y="5845314"/>
            <a:ext cx="3773790" cy="707886"/>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figure taken from </a:t>
            </a:r>
          </a:p>
          <a:p>
            <a:r>
              <a:rPr lang="en-US" sz="2000" dirty="0" err="1">
                <a:solidFill>
                  <a:schemeClr val="accent2">
                    <a:lumMod val="75000"/>
                  </a:schemeClr>
                </a:solidFill>
                <a:latin typeface="Arial" panose="020B0604020202020204" pitchFamily="34" charset="0"/>
                <a:cs typeface="Arial" panose="020B0604020202020204" pitchFamily="34" charset="0"/>
              </a:rPr>
              <a:t>Alicea</a:t>
            </a:r>
            <a:r>
              <a:rPr lang="en-US" sz="2000" dirty="0">
                <a:solidFill>
                  <a:schemeClr val="accent2">
                    <a:lumMod val="75000"/>
                  </a:schemeClr>
                </a:solidFill>
                <a:latin typeface="Arial" panose="020B0604020202020204" pitchFamily="34" charset="0"/>
                <a:cs typeface="Arial" panose="020B0604020202020204" pitchFamily="34" charset="0"/>
              </a:rPr>
              <a:t>, Rep. </a:t>
            </a:r>
            <a:r>
              <a:rPr lang="en-US" sz="2000" dirty="0" err="1">
                <a:solidFill>
                  <a:schemeClr val="accent2">
                    <a:lumMod val="75000"/>
                  </a:schemeClr>
                </a:solidFill>
                <a:latin typeface="Arial" panose="020B0604020202020204" pitchFamily="34" charset="0"/>
                <a:cs typeface="Arial" panose="020B0604020202020204" pitchFamily="34" charset="0"/>
              </a:rPr>
              <a:t>Prog</a:t>
            </a:r>
            <a:r>
              <a:rPr lang="en-US" sz="2000" dirty="0">
                <a:solidFill>
                  <a:schemeClr val="accent2">
                    <a:lumMod val="75000"/>
                  </a:schemeClr>
                </a:solidFill>
                <a:latin typeface="Arial" panose="020B0604020202020204" pitchFamily="34" charset="0"/>
                <a:cs typeface="Arial" panose="020B0604020202020204" pitchFamily="34" charset="0"/>
              </a:rPr>
              <a:t>. Phys. (2012)</a:t>
            </a:r>
          </a:p>
        </p:txBody>
      </p:sp>
      <mc:AlternateContent xmlns:mc="http://schemas.openxmlformats.org/markup-compatibility/2006" xmlns:a14="http://schemas.microsoft.com/office/drawing/2010/main">
        <mc:Choice Requires="a14">
          <p:sp>
            <p:nvSpPr>
              <p:cNvPr id="4" name="TextBox 3"/>
              <p:cNvSpPr txBox="1"/>
              <p:nvPr/>
            </p:nvSpPr>
            <p:spPr>
              <a:xfrm>
                <a:off x="7772400" y="3269616"/>
                <a:ext cx="405880"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rPr>
                        <m:t>↑</m:t>
                      </m:r>
                    </m:oMath>
                  </m:oMathPara>
                </a14:m>
                <a:endParaRPr lang="en-US" sz="2400" b="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772400" y="3269616"/>
                <a:ext cx="405880"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809957" y="3269616"/>
                <a:ext cx="405880"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00FF"/>
                          </a:solidFill>
                          <a:latin typeface="Cambria Math"/>
                        </a:rPr>
                        <m:t>↓</m:t>
                      </m:r>
                    </m:oMath>
                  </m:oMathPara>
                </a14:m>
                <a:endParaRPr lang="en-US" sz="2400" b="0" dirty="0">
                  <a:solidFill>
                    <a:srgbClr val="0000FF"/>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809957" y="3269616"/>
                <a:ext cx="405880" cy="461665"/>
              </a:xfrm>
              <a:prstGeom prst="rect">
                <a:avLst/>
              </a:prstGeom>
              <a:blipFill rotWithShape="1">
                <a:blip r:embed="rId11"/>
                <a:stretch>
                  <a:fillRect/>
                </a:stretch>
              </a:blipFill>
            </p:spPr>
            <p:txBody>
              <a:bodyPr/>
              <a:lstStyle/>
              <a:p>
                <a:r>
                  <a:rPr lang="en-US">
                    <a:noFill/>
                  </a:rPr>
                  <a:t> </a:t>
                </a:r>
              </a:p>
            </p:txBody>
          </p:sp>
        </mc:Fallback>
      </mc:AlternateContent>
      <p:sp>
        <p:nvSpPr>
          <p:cNvPr id="5" name="Rectangle 4"/>
          <p:cNvSpPr/>
          <p:nvPr/>
        </p:nvSpPr>
        <p:spPr>
          <a:xfrm>
            <a:off x="4809957" y="3643317"/>
            <a:ext cx="405880" cy="2143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97761" y="5409913"/>
            <a:ext cx="3102979" cy="38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8332035" y="5327016"/>
                <a:ext cx="583365"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𝑘</m:t>
                          </m:r>
                        </m:e>
                        <m:sub>
                          <m:r>
                            <a:rPr lang="en-US" sz="2400" b="0" i="1" smtClean="0">
                              <a:latin typeface="Cambria Math"/>
                            </a:rPr>
                            <m:t>𝑥</m:t>
                          </m:r>
                        </m:sub>
                      </m:sSub>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332035" y="5327016"/>
                <a:ext cx="583365" cy="461665"/>
              </a:xfrm>
              <a:prstGeom prst="rect">
                <a:avLst/>
              </a:prstGeom>
              <a:blipFill rotWithShape="1">
                <a:blip r:embed="rId12"/>
                <a:stretch>
                  <a:fillRect/>
                </a:stretch>
              </a:blipFill>
            </p:spPr>
            <p:txBody>
              <a:bodyPr/>
              <a:lstStyle/>
              <a:p>
                <a:r>
                  <a:rPr lang="en-US">
                    <a:noFill/>
                  </a:rPr>
                  <a:t> </a:t>
                </a:r>
              </a:p>
            </p:txBody>
          </p:sp>
        </mc:Fallback>
      </mc:AlternateContent>
      <p:cxnSp>
        <p:nvCxnSpPr>
          <p:cNvPr id="7" name="Straight Arrow Connector 6"/>
          <p:cNvCxnSpPr/>
          <p:nvPr/>
        </p:nvCxnSpPr>
        <p:spPr>
          <a:xfrm>
            <a:off x="4495800" y="5409913"/>
            <a:ext cx="3861217"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4343400" y="3015408"/>
                <a:ext cx="466025"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𝐸</m:t>
                      </m:r>
                    </m:oMath>
                  </m:oMathPara>
                </a14:m>
                <a:endParaRPr lang="en-US" sz="2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4343400" y="3015408"/>
                <a:ext cx="466025" cy="461665"/>
              </a:xfrm>
              <a:prstGeom prst="rect">
                <a:avLst/>
              </a:prstGeom>
              <a:blipFill rotWithShape="1">
                <a:blip r:embed="rId13"/>
                <a:stretch>
                  <a:fillRect/>
                </a:stretch>
              </a:blipFill>
            </p:spPr>
            <p:txBody>
              <a:bodyPr/>
              <a:lstStyle/>
              <a:p>
                <a:r>
                  <a:rPr lang="en-US">
                    <a:noFill/>
                  </a:rPr>
                  <a:t> </a:t>
                </a:r>
              </a:p>
            </p:txBody>
          </p:sp>
        </mc:Fallback>
      </mc:AlternateContent>
      <p:cxnSp>
        <p:nvCxnSpPr>
          <p:cNvPr id="25" name="Straight Arrow Connector 24"/>
          <p:cNvCxnSpPr/>
          <p:nvPr/>
        </p:nvCxnSpPr>
        <p:spPr>
          <a:xfrm flipV="1">
            <a:off x="4800600" y="3121681"/>
            <a:ext cx="0" cy="235953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6493928" y="4382197"/>
            <a:ext cx="0" cy="54374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6400800" y="4269719"/>
                <a:ext cx="6417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2</m:t>
                      </m:r>
                      <m:r>
                        <a:rPr lang="en-US" sz="2400" b="0" i="1" smtClean="0">
                          <a:latin typeface="Cambria Math"/>
                        </a:rPr>
                        <m:t>𝐵</m:t>
                      </m:r>
                    </m:oMath>
                  </m:oMathPara>
                </a14:m>
                <a:endParaRPr lang="en-US"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6400800" y="4269719"/>
                <a:ext cx="641779" cy="461665"/>
              </a:xfrm>
              <a:prstGeom prst="rect">
                <a:avLst/>
              </a:prstGeom>
              <a:blipFill rotWithShape="1">
                <a:blip r:embed="rId14"/>
                <a:stretch>
                  <a:fillRect/>
                </a:stretch>
              </a:blipFill>
            </p:spPr>
            <p:txBody>
              <a:bodyPr/>
              <a:lstStyle/>
              <a:p>
                <a:r>
                  <a:rPr lang="en-US">
                    <a:noFill/>
                  </a:rPr>
                  <a:t> </a:t>
                </a:r>
              </a:p>
            </p:txBody>
          </p:sp>
        </mc:Fallback>
      </mc:AlternateContent>
      <p:cxnSp>
        <p:nvCxnSpPr>
          <p:cNvPr id="30" name="Straight Connector 29"/>
          <p:cNvCxnSpPr/>
          <p:nvPr/>
        </p:nvCxnSpPr>
        <p:spPr>
          <a:xfrm>
            <a:off x="4953000" y="4654070"/>
            <a:ext cx="3344120" cy="0"/>
          </a:xfrm>
          <a:prstGeom prst="line">
            <a:avLst/>
          </a:prstGeom>
          <a:ln w="28575">
            <a:prstDash val="lgDash"/>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9936" name="TextBox 39935"/>
              <p:cNvSpPr txBox="1"/>
              <p:nvPr/>
            </p:nvSpPr>
            <p:spPr>
              <a:xfrm>
                <a:off x="8396188" y="4395723"/>
                <a:ext cx="4381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𝜇</m:t>
                      </m:r>
                    </m:oMath>
                  </m:oMathPara>
                </a14:m>
                <a:endParaRPr lang="en-US" sz="2400" b="0" dirty="0"/>
              </a:p>
            </p:txBody>
          </p:sp>
        </mc:Choice>
        <mc:Fallback xmlns="">
          <p:sp>
            <p:nvSpPr>
              <p:cNvPr id="39936" name="TextBox 39935"/>
              <p:cNvSpPr txBox="1">
                <a:spLocks noRot="1" noChangeAspect="1" noMove="1" noResize="1" noEditPoints="1" noAdjustHandles="1" noChangeArrowheads="1" noChangeShapeType="1" noTextEdit="1"/>
              </p:cNvSpPr>
              <p:nvPr/>
            </p:nvSpPr>
            <p:spPr>
              <a:xfrm>
                <a:off x="8396188" y="4395723"/>
                <a:ext cx="438197" cy="461665"/>
              </a:xfrm>
              <a:prstGeom prst="rect">
                <a:avLst/>
              </a:prstGeom>
              <a:blipFill rotWithShape="1">
                <a:blip r:embed="rId15"/>
                <a:stretch>
                  <a:fillRect b="-6579"/>
                </a:stretch>
              </a:blipFill>
            </p:spPr>
            <p:txBody>
              <a:bodyPr/>
              <a:lstStyle/>
              <a:p>
                <a:r>
                  <a:rPr lang="en-US">
                    <a:noFill/>
                  </a:rPr>
                  <a:t> </a:t>
                </a:r>
              </a:p>
            </p:txBody>
          </p:sp>
        </mc:Fallback>
      </mc:AlternateContent>
      <p:sp>
        <p:nvSpPr>
          <p:cNvPr id="39943" name="Arc 39942"/>
          <p:cNvSpPr/>
          <p:nvPr/>
        </p:nvSpPr>
        <p:spPr>
          <a:xfrm>
            <a:off x="5499100" y="3949820"/>
            <a:ext cx="1981200" cy="1925136"/>
          </a:xfrm>
          <a:prstGeom prst="arc">
            <a:avLst>
              <a:gd name="adj1" fmla="val 11974922"/>
              <a:gd name="adj2" fmla="val 20435428"/>
            </a:avLst>
          </a:prstGeom>
          <a:ln w="28575">
            <a:solidFill>
              <a:schemeClr val="bg1">
                <a:lumMod val="75000"/>
              </a:schemeClr>
            </a:solidFill>
            <a:headEnd type="arrow" w="med" len="med"/>
            <a:tailEnd type="arrow"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944" name="TextBox 39943"/>
              <p:cNvSpPr txBox="1"/>
              <p:nvPr/>
            </p:nvSpPr>
            <p:spPr>
              <a:xfrm>
                <a:off x="6912879" y="3657600"/>
                <a:ext cx="4443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solidFill>
                            <a:schemeClr val="bg1">
                              <a:lumMod val="75000"/>
                            </a:schemeClr>
                          </a:solidFill>
                          <a:latin typeface="Cambria Math"/>
                        </a:rPr>
                        <m:t>Δ</m:t>
                      </m:r>
                    </m:oMath>
                  </m:oMathPara>
                </a14:m>
                <a:endParaRPr lang="en-US" sz="2400" b="0" dirty="0">
                  <a:solidFill>
                    <a:schemeClr val="bg1">
                      <a:lumMod val="75000"/>
                    </a:schemeClr>
                  </a:solidFill>
                </a:endParaRPr>
              </a:p>
            </p:txBody>
          </p:sp>
        </mc:Choice>
        <mc:Fallback xmlns="">
          <p:sp>
            <p:nvSpPr>
              <p:cNvPr id="39944" name="TextBox 39943"/>
              <p:cNvSpPr txBox="1">
                <a:spLocks noRot="1" noChangeAspect="1" noMove="1" noResize="1" noEditPoints="1" noAdjustHandles="1" noChangeArrowheads="1" noChangeShapeType="1" noTextEdit="1"/>
              </p:cNvSpPr>
              <p:nvPr/>
            </p:nvSpPr>
            <p:spPr>
              <a:xfrm>
                <a:off x="6912879" y="3657600"/>
                <a:ext cx="444352" cy="461665"/>
              </a:xfrm>
              <a:prstGeom prst="rect">
                <a:avLst/>
              </a:prstGeom>
              <a:blipFill rotWithShape="1">
                <a:blip r:embed="rId16"/>
                <a:stretch>
                  <a:fillRect/>
                </a:stretch>
              </a:blipFill>
            </p:spPr>
            <p:txBody>
              <a:bodyPr/>
              <a:lstStyle/>
              <a:p>
                <a:r>
                  <a:rPr lang="en-US">
                    <a:noFill/>
                  </a:rPr>
                  <a:t> </a:t>
                </a:r>
              </a:p>
            </p:txBody>
          </p:sp>
        </mc:Fallback>
      </mc:AlternateContent>
      <p:sp>
        <p:nvSpPr>
          <p:cNvPr id="6" name="Right Arrow 5"/>
          <p:cNvSpPr/>
          <p:nvPr/>
        </p:nvSpPr>
        <p:spPr>
          <a:xfrm rot="3636365">
            <a:off x="7612080" y="1847287"/>
            <a:ext cx="708089" cy="276178"/>
          </a:xfrm>
          <a:prstGeom prst="rightArrow">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9"/>
              </a:solidFill>
            </a:endParaRPr>
          </a:p>
        </p:txBody>
      </p:sp>
      <p:sp>
        <p:nvSpPr>
          <p:cNvPr id="31" name="Right Arrow 30"/>
          <p:cNvSpPr/>
          <p:nvPr/>
        </p:nvSpPr>
        <p:spPr>
          <a:xfrm rot="1840849">
            <a:off x="5911379" y="1892383"/>
            <a:ext cx="1075740" cy="276178"/>
          </a:xfrm>
          <a:prstGeom prst="rightArrow">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9"/>
              </a:solidFill>
            </a:endParaRPr>
          </a:p>
        </p:txBody>
      </p:sp>
      <mc:AlternateContent xmlns:mc="http://schemas.openxmlformats.org/markup-compatibility/2006" xmlns:a14="http://schemas.microsoft.com/office/drawing/2010/main">
        <mc:Choice Requires="a14">
          <p:sp>
            <p:nvSpPr>
              <p:cNvPr id="29" name="TextBox 28"/>
              <p:cNvSpPr txBox="1"/>
              <p:nvPr/>
            </p:nvSpPr>
            <p:spPr>
              <a:xfrm>
                <a:off x="5159733" y="5786735"/>
                <a:ext cx="3349250" cy="461665"/>
              </a:xfrm>
              <a:prstGeom prst="rect">
                <a:avLst/>
              </a:prstGeom>
              <a:noFill/>
            </p:spPr>
            <p:txBody>
              <a:bodyPr wrap="none" rtlCol="0">
                <a:spAutoFit/>
              </a:bodyPr>
              <a:lstStyle/>
              <a:p>
                <a:r>
                  <a:rPr lang="en-US" sz="2200" dirty="0">
                    <a:solidFill>
                      <a:schemeClr val="accent2"/>
                    </a:solidFill>
                    <a:latin typeface="Arial" panose="020B0604020202020204" pitchFamily="34" charset="0"/>
                    <a:cs typeface="Arial" panose="020B0604020202020204" pitchFamily="34" charset="0"/>
                  </a:rPr>
                  <a:t>Requires fine-tuning of </a:t>
                </a:r>
                <a14:m>
                  <m:oMath xmlns:m="http://schemas.openxmlformats.org/officeDocument/2006/math">
                    <m:r>
                      <a:rPr lang="en-US" sz="2400" b="0" i="1" smtClean="0">
                        <a:solidFill>
                          <a:schemeClr val="accent2"/>
                        </a:solidFill>
                        <a:latin typeface="Cambria Math"/>
                      </a:rPr>
                      <m:t>𝜇</m:t>
                    </m:r>
                  </m:oMath>
                </a14:m>
                <a:r>
                  <a:rPr lang="en-US" sz="2400" dirty="0">
                    <a:solidFill>
                      <a:schemeClr val="accent2"/>
                    </a:solidFill>
                  </a:rPr>
                  <a:t>!</a:t>
                </a:r>
              </a:p>
            </p:txBody>
          </p:sp>
        </mc:Choice>
        <mc:Fallback xmlns="">
          <p:sp>
            <p:nvSpPr>
              <p:cNvPr id="29" name="TextBox 28"/>
              <p:cNvSpPr txBox="1">
                <a:spLocks noRot="1" noChangeAspect="1" noMove="1" noResize="1" noEditPoints="1" noAdjustHandles="1" noChangeArrowheads="1" noChangeShapeType="1" noTextEdit="1"/>
              </p:cNvSpPr>
              <p:nvPr/>
            </p:nvSpPr>
            <p:spPr>
              <a:xfrm>
                <a:off x="5159733" y="5786735"/>
                <a:ext cx="3349250" cy="461665"/>
              </a:xfrm>
              <a:prstGeom prst="rect">
                <a:avLst/>
              </a:prstGeom>
              <a:blipFill>
                <a:blip r:embed="rId17"/>
                <a:stretch>
                  <a:fillRect l="-2364" t="-10526" r="-1818" b="-28947"/>
                </a:stretch>
              </a:blipFill>
            </p:spPr>
            <p:txBody>
              <a:bodyPr/>
              <a:lstStyle/>
              <a:p>
                <a:r>
                  <a:rPr lang="en-US">
                    <a:noFill/>
                  </a:rPr>
                  <a:t> </a:t>
                </a:r>
              </a:p>
            </p:txBody>
          </p:sp>
        </mc:Fallback>
      </mc:AlternateContent>
    </p:spTree>
    <p:extLst>
      <p:ext uri="{BB962C8B-B14F-4D97-AF65-F5344CB8AC3E}">
        <p14:creationId xmlns:p14="http://schemas.microsoft.com/office/powerpoint/2010/main" val="12546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993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994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99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9936" grpId="0"/>
      <p:bldP spid="39943" grpId="0" animBg="1"/>
      <p:bldP spid="39944"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533400"/>
            <a:ext cx="5676107" cy="45714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5400" y="6096000"/>
            <a:ext cx="7315200" cy="523220"/>
          </a:xfrm>
          <a:prstGeom prst="rect">
            <a:avLst/>
          </a:prstGeom>
        </p:spPr>
        <p:txBody>
          <a:bodyPr wrap="square">
            <a:spAutoFit/>
          </a:bodyPr>
          <a:lstStyle/>
          <a:p>
            <a:r>
              <a:rPr lang="en-US" sz="1400" dirty="0" err="1">
                <a:solidFill>
                  <a:schemeClr val="tx1"/>
                </a:solidFill>
                <a:latin typeface="Harding"/>
              </a:rPr>
              <a:t>Mourik</a:t>
            </a:r>
            <a:r>
              <a:rPr lang="en-US" sz="1400" dirty="0">
                <a:solidFill>
                  <a:schemeClr val="tx1"/>
                </a:solidFill>
                <a:latin typeface="Harding"/>
              </a:rPr>
              <a:t>, V. et al. </a:t>
            </a:r>
            <a:r>
              <a:rPr lang="en-US" sz="1400" i="1" dirty="0">
                <a:solidFill>
                  <a:schemeClr val="tx1"/>
                </a:solidFill>
                <a:latin typeface="Harding"/>
              </a:rPr>
              <a:t>Science</a:t>
            </a:r>
            <a:r>
              <a:rPr lang="en-US" sz="1400" dirty="0">
                <a:solidFill>
                  <a:schemeClr val="tx1"/>
                </a:solidFill>
                <a:latin typeface="Harding"/>
              </a:rPr>
              <a:t> </a:t>
            </a:r>
            <a:r>
              <a:rPr lang="en-US" sz="1400" b="1" dirty="0">
                <a:solidFill>
                  <a:schemeClr val="tx1"/>
                </a:solidFill>
                <a:latin typeface="Harding"/>
              </a:rPr>
              <a:t>336</a:t>
            </a:r>
            <a:r>
              <a:rPr lang="en-US" sz="1400" dirty="0">
                <a:solidFill>
                  <a:schemeClr val="tx1"/>
                </a:solidFill>
                <a:latin typeface="Harding"/>
              </a:rPr>
              <a:t>, 1003–1007 (2012)</a:t>
            </a:r>
          </a:p>
          <a:p>
            <a:r>
              <a:rPr lang="en-US" sz="1400" dirty="0" err="1">
                <a:solidFill>
                  <a:schemeClr val="tx1"/>
                </a:solidFill>
              </a:rPr>
              <a:t>Vaitiekenas</a:t>
            </a:r>
            <a:r>
              <a:rPr lang="en-US" sz="1400" dirty="0">
                <a:solidFill>
                  <a:schemeClr val="tx1"/>
                </a:solidFill>
              </a:rPr>
              <a:t>, S. et al. </a:t>
            </a:r>
            <a:r>
              <a:rPr lang="en-US" sz="1400" i="1" dirty="0">
                <a:solidFill>
                  <a:schemeClr val="tx1"/>
                </a:solidFill>
              </a:rPr>
              <a:t>Science</a:t>
            </a:r>
            <a:r>
              <a:rPr lang="en-US" sz="1400" dirty="0">
                <a:solidFill>
                  <a:schemeClr val="tx1"/>
                </a:solidFill>
              </a:rPr>
              <a:t> </a:t>
            </a:r>
            <a:r>
              <a:rPr lang="en-US" sz="1400" b="1" dirty="0">
                <a:solidFill>
                  <a:schemeClr val="tx1"/>
                </a:solidFill>
              </a:rPr>
              <a:t>367</a:t>
            </a:r>
            <a:r>
              <a:rPr lang="en-US" sz="1400" dirty="0">
                <a:solidFill>
                  <a:schemeClr val="tx1"/>
                </a:solidFill>
              </a:rPr>
              <a:t>, eaav3392 (2020)</a:t>
            </a:r>
          </a:p>
        </p:txBody>
      </p:sp>
    </p:spTree>
    <p:extLst>
      <p:ext uri="{BB962C8B-B14F-4D97-AF65-F5344CB8AC3E}">
        <p14:creationId xmlns:p14="http://schemas.microsoft.com/office/powerpoint/2010/main" val="896870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457200"/>
            <a:ext cx="4476206" cy="5655932"/>
          </a:xfrm>
          <a:prstGeom prst="rect">
            <a:avLst/>
          </a:prstGeom>
        </p:spPr>
      </p:pic>
      <p:pic>
        <p:nvPicPr>
          <p:cNvPr id="5" name="Picture 4"/>
          <p:cNvPicPr>
            <a:picLocks noChangeAspect="1"/>
          </p:cNvPicPr>
          <p:nvPr/>
        </p:nvPicPr>
        <p:blipFill>
          <a:blip r:embed="rId3"/>
          <a:stretch>
            <a:fillRect/>
          </a:stretch>
        </p:blipFill>
        <p:spPr>
          <a:xfrm>
            <a:off x="5318417" y="609600"/>
            <a:ext cx="3518263" cy="1570668"/>
          </a:xfrm>
          <a:prstGeom prst="rect">
            <a:avLst/>
          </a:prstGeom>
        </p:spPr>
      </p:pic>
      <p:sp>
        <p:nvSpPr>
          <p:cNvPr id="6" name="TextBox 5"/>
          <p:cNvSpPr txBox="1"/>
          <p:nvPr/>
        </p:nvSpPr>
        <p:spPr>
          <a:xfrm>
            <a:off x="5791200" y="4572000"/>
            <a:ext cx="2339102" cy="369332"/>
          </a:xfrm>
          <a:prstGeom prst="rect">
            <a:avLst/>
          </a:prstGeom>
          <a:noFill/>
        </p:spPr>
        <p:txBody>
          <a:bodyPr wrap="none" rtlCol="0">
            <a:spAutoFit/>
          </a:bodyPr>
          <a:lstStyle/>
          <a:p>
            <a:r>
              <a:rPr lang="en-US" sz="1800" dirty="0">
                <a:solidFill>
                  <a:srgbClr val="000066"/>
                </a:solidFill>
              </a:rPr>
              <a:t>(</a:t>
            </a:r>
            <a:r>
              <a:rPr lang="en-US" sz="1800" dirty="0" err="1">
                <a:solidFill>
                  <a:srgbClr val="000066"/>
                </a:solidFill>
              </a:rPr>
              <a:t>Aghaee</a:t>
            </a:r>
            <a:r>
              <a:rPr lang="en-US" sz="1800" dirty="0">
                <a:solidFill>
                  <a:srgbClr val="000066"/>
                </a:solidFill>
              </a:rPr>
              <a:t> et al., 2022)</a:t>
            </a:r>
          </a:p>
        </p:txBody>
      </p:sp>
    </p:spTree>
    <p:extLst>
      <p:ext uri="{BB962C8B-B14F-4D97-AF65-F5344CB8AC3E}">
        <p14:creationId xmlns:p14="http://schemas.microsoft.com/office/powerpoint/2010/main" val="2313757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106" y="457200"/>
            <a:ext cx="7687788" cy="1554956"/>
          </a:xfrm>
          <a:prstGeom prst="rect">
            <a:avLst/>
          </a:prstGeom>
        </p:spPr>
      </p:pic>
      <p:sp>
        <p:nvSpPr>
          <p:cNvPr id="5" name="Rectangle 4"/>
          <p:cNvSpPr/>
          <p:nvPr/>
        </p:nvSpPr>
        <p:spPr>
          <a:xfrm>
            <a:off x="592653" y="2377678"/>
            <a:ext cx="7958694" cy="738664"/>
          </a:xfrm>
          <a:prstGeom prst="rect">
            <a:avLst/>
          </a:prstGeom>
        </p:spPr>
        <p:txBody>
          <a:bodyPr wrap="square">
            <a:spAutoFit/>
          </a:bodyPr>
          <a:lstStyle/>
          <a:p>
            <a:r>
              <a:rPr lang="en-US" sz="1400" dirty="0" err="1">
                <a:solidFill>
                  <a:schemeClr val="tx1"/>
                </a:solidFill>
                <a:latin typeface="Harding"/>
              </a:rPr>
              <a:t>Nadj-Perge</a:t>
            </a:r>
            <a:r>
              <a:rPr lang="en-US" sz="1400" dirty="0">
                <a:solidFill>
                  <a:schemeClr val="tx1"/>
                </a:solidFill>
                <a:latin typeface="Harding"/>
              </a:rPr>
              <a:t>, S. et al.  </a:t>
            </a:r>
            <a:r>
              <a:rPr lang="en-US" sz="1400" i="1" dirty="0">
                <a:solidFill>
                  <a:schemeClr val="tx1"/>
                </a:solidFill>
                <a:latin typeface="Harding"/>
              </a:rPr>
              <a:t>Science</a:t>
            </a:r>
            <a:r>
              <a:rPr lang="en-US" sz="1400" dirty="0">
                <a:solidFill>
                  <a:schemeClr val="tx1"/>
                </a:solidFill>
                <a:latin typeface="Harding"/>
              </a:rPr>
              <a:t> </a:t>
            </a:r>
            <a:r>
              <a:rPr lang="en-US" sz="1400" b="1" dirty="0">
                <a:solidFill>
                  <a:schemeClr val="tx1"/>
                </a:solidFill>
                <a:latin typeface="Harding"/>
              </a:rPr>
              <a:t>346</a:t>
            </a:r>
            <a:r>
              <a:rPr lang="en-US" sz="1400" dirty="0">
                <a:solidFill>
                  <a:schemeClr val="tx1"/>
                </a:solidFill>
                <a:latin typeface="Harding"/>
              </a:rPr>
              <a:t>, 602–607 (2014)</a:t>
            </a:r>
          </a:p>
          <a:p>
            <a:r>
              <a:rPr lang="en-US" sz="1400" dirty="0">
                <a:solidFill>
                  <a:schemeClr val="tx1"/>
                </a:solidFill>
              </a:rPr>
              <a:t>Feldman, B. E. et al. </a:t>
            </a:r>
            <a:r>
              <a:rPr lang="en-US" sz="1400" i="1" dirty="0">
                <a:solidFill>
                  <a:schemeClr val="tx1"/>
                </a:solidFill>
              </a:rPr>
              <a:t>Nat. Phys.</a:t>
            </a:r>
            <a:r>
              <a:rPr lang="en-US" sz="1400" dirty="0">
                <a:solidFill>
                  <a:schemeClr val="tx1"/>
                </a:solidFill>
              </a:rPr>
              <a:t> </a:t>
            </a:r>
            <a:r>
              <a:rPr lang="en-US" sz="1400" b="1" dirty="0">
                <a:solidFill>
                  <a:schemeClr val="tx1"/>
                </a:solidFill>
              </a:rPr>
              <a:t>13</a:t>
            </a:r>
            <a:r>
              <a:rPr lang="en-US" sz="1400" dirty="0">
                <a:solidFill>
                  <a:schemeClr val="tx1"/>
                </a:solidFill>
              </a:rPr>
              <a:t>, 286–291 (2017)</a:t>
            </a:r>
          </a:p>
          <a:p>
            <a:r>
              <a:rPr lang="en-US" sz="1400" dirty="0">
                <a:solidFill>
                  <a:schemeClr val="tx1"/>
                </a:solidFill>
              </a:rPr>
              <a:t>Ruby, M., et al., </a:t>
            </a:r>
            <a:r>
              <a:rPr lang="en-US" sz="1400" i="1" dirty="0">
                <a:solidFill>
                  <a:schemeClr val="tx1"/>
                </a:solidFill>
              </a:rPr>
              <a:t>Nano Lett.</a:t>
            </a:r>
            <a:r>
              <a:rPr lang="en-US" sz="1400" dirty="0">
                <a:solidFill>
                  <a:schemeClr val="tx1"/>
                </a:solidFill>
              </a:rPr>
              <a:t> </a:t>
            </a:r>
            <a:r>
              <a:rPr lang="en-US" sz="1400" b="1" dirty="0">
                <a:solidFill>
                  <a:schemeClr val="tx1"/>
                </a:solidFill>
              </a:rPr>
              <a:t>17</a:t>
            </a:r>
            <a:r>
              <a:rPr lang="en-US" sz="1400" dirty="0">
                <a:solidFill>
                  <a:schemeClr val="tx1"/>
                </a:solidFill>
              </a:rPr>
              <a:t>, 4473–4477 (2017).</a:t>
            </a:r>
          </a:p>
        </p:txBody>
      </p:sp>
      <p:sp>
        <p:nvSpPr>
          <p:cNvPr id="6" name="TextBox 5"/>
          <p:cNvSpPr txBox="1"/>
          <p:nvPr/>
        </p:nvSpPr>
        <p:spPr>
          <a:xfrm>
            <a:off x="838200" y="3886200"/>
            <a:ext cx="7713147" cy="1938992"/>
          </a:xfrm>
          <a:prstGeom prst="rect">
            <a:avLst/>
          </a:prstGeom>
          <a:noFill/>
        </p:spPr>
        <p:txBody>
          <a:bodyPr wrap="square" rtlCol="0">
            <a:spAutoFit/>
          </a:bodyPr>
          <a:lstStyle/>
          <a:p>
            <a:r>
              <a:rPr lang="en-US" dirty="0">
                <a:solidFill>
                  <a:srgbClr val="000066"/>
                </a:solidFill>
              </a:rPr>
              <a:t>Difficulties:</a:t>
            </a:r>
          </a:p>
          <a:p>
            <a:pPr marL="342900" indent="-342900">
              <a:buFont typeface="Arial" panose="020B0604020202020204" pitchFamily="34" charset="0"/>
              <a:buChar char="•"/>
            </a:pPr>
            <a:r>
              <a:rPr lang="en-US" dirty="0">
                <a:solidFill>
                  <a:srgbClr val="000066"/>
                </a:solidFill>
              </a:rPr>
              <a:t>Uneasy coexistence of superconductivity and magnetic field</a:t>
            </a:r>
          </a:p>
          <a:p>
            <a:pPr marL="342900" indent="-342900">
              <a:buFont typeface="Arial" panose="020B0604020202020204" pitchFamily="34" charset="0"/>
              <a:buChar char="•"/>
            </a:pPr>
            <a:r>
              <a:rPr lang="en-US" dirty="0">
                <a:solidFill>
                  <a:srgbClr val="000066"/>
                </a:solidFill>
              </a:rPr>
              <a:t>Uneasy coexistence of gating and superconductivity</a:t>
            </a:r>
          </a:p>
          <a:p>
            <a:pPr marL="342900" indent="-342900">
              <a:buFont typeface="Arial" panose="020B0604020202020204" pitchFamily="34" charset="0"/>
              <a:buChar char="•"/>
            </a:pPr>
            <a:r>
              <a:rPr lang="en-US" dirty="0">
                <a:solidFill>
                  <a:srgbClr val="000066"/>
                </a:solidFill>
              </a:rPr>
              <a:t>Disorder</a:t>
            </a:r>
          </a:p>
        </p:txBody>
      </p:sp>
    </p:spTree>
    <p:extLst>
      <p:ext uri="{BB962C8B-B14F-4D97-AF65-F5344CB8AC3E}">
        <p14:creationId xmlns:p14="http://schemas.microsoft.com/office/powerpoint/2010/main" val="4248251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998113"/>
            <a:ext cx="6890028" cy="430887"/>
          </a:xfrm>
          <a:prstGeom prst="rect">
            <a:avLst/>
          </a:prstGeom>
          <a:solidFill>
            <a:srgbClr val="990033"/>
          </a:solidFill>
        </p:spPr>
        <p:txBody>
          <a:bodyPr wrap="none" rtlCol="0">
            <a:spAutoFit/>
          </a:bodyPr>
          <a:lstStyle/>
          <a:p>
            <a:r>
              <a:rPr lang="en-US" sz="2200" dirty="0">
                <a:solidFill>
                  <a:schemeClr val="bg1"/>
                </a:solidFill>
                <a:cs typeface="Arial" panose="020B0604020202020204" pitchFamily="34" charset="0"/>
              </a:rPr>
              <a:t>Introducing a new knob – the superconducting phase </a:t>
            </a:r>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184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310" y="76200"/>
            <a:ext cx="5476179" cy="769441"/>
          </a:xfrm>
          <a:prstGeom prst="rect">
            <a:avLst/>
          </a:prstGeom>
          <a:noFill/>
        </p:spPr>
        <p:txBody>
          <a:bodyPr wrap="none" rtlCol="0">
            <a:spAutoFit/>
          </a:bodyPr>
          <a:lstStyle/>
          <a:p>
            <a:r>
              <a:rPr lang="en-US" sz="2200" dirty="0">
                <a:solidFill>
                  <a:srgbClr val="000066"/>
                </a:solidFill>
              </a:rPr>
              <a:t>The rules of the game:</a:t>
            </a:r>
          </a:p>
          <a:p>
            <a:r>
              <a:rPr lang="en-US" sz="2200" dirty="0">
                <a:solidFill>
                  <a:srgbClr val="000066"/>
                </a:solidFill>
              </a:rPr>
              <a:t>1. Introduce a 1D superconducting system</a:t>
            </a:r>
          </a:p>
        </p:txBody>
      </p:sp>
      <p:grpSp>
        <p:nvGrpSpPr>
          <p:cNvPr id="5" name="Group 4"/>
          <p:cNvGrpSpPr/>
          <p:nvPr/>
        </p:nvGrpSpPr>
        <p:grpSpPr>
          <a:xfrm>
            <a:off x="1143000" y="1000315"/>
            <a:ext cx="3505200" cy="1920311"/>
            <a:chOff x="488423" y="2172094"/>
            <a:chExt cx="6960454" cy="3617211"/>
          </a:xfrm>
        </p:grpSpPr>
        <p:sp>
          <p:nvSpPr>
            <p:cNvPr id="6" name="Cube 5"/>
            <p:cNvSpPr/>
            <p:nvPr/>
          </p:nvSpPr>
          <p:spPr>
            <a:xfrm>
              <a:off x="488423" y="2532954"/>
              <a:ext cx="6960454" cy="3256351"/>
            </a:xfrm>
            <a:prstGeom prst="cube">
              <a:avLst>
                <a:gd name="adj" fmla="val 89357"/>
              </a:avLst>
            </a:prstGeom>
            <a:solidFill>
              <a:schemeClr val="accent6">
                <a:lumMod val="40000"/>
                <a:lumOff val="6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0066"/>
                  </a:solidFill>
                  <a:latin typeface="Times New Roman" panose="02020603050405020304" pitchFamily="18" charset="0"/>
                  <a:cs typeface="Times New Roman" panose="02020603050405020304" pitchFamily="18" charset="0"/>
                </a:rPr>
                <a:t>2 DEG</a:t>
              </a:r>
            </a:p>
          </p:txBody>
        </p:sp>
        <p:sp>
          <p:nvSpPr>
            <p:cNvPr id="7" name="Cube 6"/>
            <p:cNvSpPr/>
            <p:nvPr/>
          </p:nvSpPr>
          <p:spPr>
            <a:xfrm>
              <a:off x="2455508" y="2197348"/>
              <a:ext cx="4876800" cy="1295400"/>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66"/>
                </a:solidFill>
              </a:endParaRPr>
            </a:p>
          </p:txBody>
        </p:sp>
        <p:sp>
          <p:nvSpPr>
            <p:cNvPr id="8" name="Cube 7"/>
            <p:cNvSpPr/>
            <p:nvPr/>
          </p:nvSpPr>
          <p:spPr>
            <a:xfrm>
              <a:off x="533400" y="3962400"/>
              <a:ext cx="4953000" cy="1295400"/>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66"/>
                </a:solidFill>
              </a:endParaRPr>
            </a:p>
          </p:txBody>
        </p:sp>
        <mc:AlternateContent xmlns:mc="http://schemas.openxmlformats.org/markup-compatibility/2006" xmlns:a14="http://schemas.microsoft.com/office/drawing/2010/main">
          <mc:Choice Requires="a14">
            <p:sp>
              <p:nvSpPr>
                <p:cNvPr id="9" name="TextBox 8"/>
                <p:cNvSpPr txBox="1"/>
                <p:nvPr/>
              </p:nvSpPr>
              <p:spPr>
                <a:xfrm>
                  <a:off x="3212079" y="3298326"/>
                  <a:ext cx="841883" cy="8240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0066"/>
                                </a:solidFill>
                                <a:latin typeface="Cambria Math" panose="02040503050406030204" pitchFamily="18" charset="0"/>
                              </a:rPr>
                            </m:ctrlPr>
                          </m:accPr>
                          <m:e>
                            <m:r>
                              <a:rPr lang="en-US" sz="2000" b="0" i="1" smtClean="0">
                                <a:solidFill>
                                  <a:srgbClr val="000066"/>
                                </a:solidFill>
                                <a:latin typeface="Cambria Math"/>
                              </a:rPr>
                              <m:t>𝐵</m:t>
                            </m:r>
                          </m:e>
                        </m:acc>
                      </m:oMath>
                    </m:oMathPara>
                  </a14:m>
                  <a:endParaRPr lang="en-US" sz="2000" dirty="0">
                    <a:solidFill>
                      <a:srgbClr val="000066"/>
                    </a:solidFill>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212079" y="3298326"/>
                  <a:ext cx="841883" cy="824086"/>
                </a:xfrm>
                <a:prstGeom prst="rect">
                  <a:avLst/>
                </a:prstGeom>
                <a:blipFill rotWithShape="1">
                  <a:blip r:embed="rId3"/>
                  <a:stretch>
                    <a:fillRect/>
                  </a:stretch>
                </a:blipFill>
              </p:spPr>
              <p:txBody>
                <a:bodyPr/>
                <a:lstStyle/>
                <a:p>
                  <a:r>
                    <a:rPr lang="en-US">
                      <a:noFill/>
                    </a:rPr>
                    <a:t> </a:t>
                  </a:r>
                </a:p>
              </p:txBody>
            </p:sp>
          </mc:Fallback>
        </mc:AlternateContent>
        <p:cxnSp>
          <p:nvCxnSpPr>
            <p:cNvPr id="10" name="Straight Arrow Connector 9"/>
            <p:cNvCxnSpPr/>
            <p:nvPr/>
          </p:nvCxnSpPr>
          <p:spPr>
            <a:xfrm flipV="1">
              <a:off x="4072425" y="3636283"/>
              <a:ext cx="501482" cy="4223"/>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1" name="Rectangle 10"/>
                <p:cNvSpPr/>
                <p:nvPr/>
              </p:nvSpPr>
              <p:spPr>
                <a:xfrm>
                  <a:off x="4111215" y="2172094"/>
                  <a:ext cx="1885580" cy="776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rgbClr val="000066"/>
                            </a:solidFill>
                            <a:latin typeface="Cambria Math"/>
                          </a:rPr>
                          <m:t>Δ</m:t>
                        </m:r>
                        <m:sSup>
                          <m:sSupPr>
                            <m:ctrlPr>
                              <a:rPr lang="en-US" sz="2000" i="1">
                                <a:solidFill>
                                  <a:srgbClr val="000066"/>
                                </a:solidFill>
                                <a:latin typeface="Cambria Math" panose="02040503050406030204" pitchFamily="18" charset="0"/>
                              </a:rPr>
                            </m:ctrlPr>
                          </m:sSupPr>
                          <m:e>
                            <m:r>
                              <m:rPr>
                                <m:sty m:val="p"/>
                              </m:rPr>
                              <a:rPr lang="en-US" sz="2000">
                                <a:solidFill>
                                  <a:srgbClr val="000066"/>
                                </a:solidFill>
                                <a:latin typeface="Cambria Math"/>
                              </a:rPr>
                              <m:t>e</m:t>
                            </m:r>
                          </m:e>
                          <m:sup>
                            <m:r>
                              <a:rPr lang="en-US" sz="2000" i="1">
                                <a:solidFill>
                                  <a:srgbClr val="000066"/>
                                </a:solidFill>
                                <a:latin typeface="Cambria Math"/>
                              </a:rPr>
                              <m:t>𝑖</m:t>
                            </m:r>
                            <m:r>
                              <a:rPr lang="en-US" sz="2000" i="1">
                                <a:solidFill>
                                  <a:srgbClr val="000066"/>
                                </a:solidFill>
                                <a:latin typeface="Cambria Math"/>
                              </a:rPr>
                              <m:t>𝜙</m:t>
                            </m:r>
                            <m:r>
                              <a:rPr lang="en-US" sz="2000" b="0" i="1" smtClean="0">
                                <a:solidFill>
                                  <a:srgbClr val="000066"/>
                                </a:solidFill>
                                <a:latin typeface="Cambria Math"/>
                              </a:rPr>
                              <m:t>/</m:t>
                            </m:r>
                            <m:r>
                              <a:rPr lang="en-US" sz="2000" b="0" i="1" smtClean="0">
                                <a:solidFill>
                                  <a:srgbClr val="000066"/>
                                </a:solidFill>
                                <a:latin typeface="Cambria Math"/>
                              </a:rPr>
                              <m:t>2</m:t>
                            </m:r>
                          </m:sup>
                        </m:sSup>
                      </m:oMath>
                    </m:oMathPara>
                  </a14:m>
                  <a:endParaRPr lang="en-US" sz="2000" dirty="0">
                    <a:solidFill>
                      <a:srgbClr val="000066"/>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111215" y="2172094"/>
                  <a:ext cx="1885580" cy="77613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001565" y="4070140"/>
                  <a:ext cx="2156148" cy="776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rgbClr val="000066"/>
                            </a:solidFill>
                            <a:latin typeface="Cambria Math"/>
                          </a:rPr>
                          <m:t>Δ</m:t>
                        </m:r>
                        <m:sSup>
                          <m:sSupPr>
                            <m:ctrlPr>
                              <a:rPr lang="en-US" sz="2000" b="0" i="1" smtClean="0">
                                <a:solidFill>
                                  <a:srgbClr val="000066"/>
                                </a:solidFill>
                                <a:latin typeface="Cambria Math" panose="02040503050406030204" pitchFamily="18" charset="0"/>
                              </a:rPr>
                            </m:ctrlPr>
                          </m:sSupPr>
                          <m:e>
                            <m:r>
                              <m:rPr>
                                <m:sty m:val="p"/>
                              </m:rPr>
                              <a:rPr lang="en-US" sz="2000" b="0" i="0" smtClean="0">
                                <a:solidFill>
                                  <a:srgbClr val="000066"/>
                                </a:solidFill>
                                <a:latin typeface="Cambria Math"/>
                              </a:rPr>
                              <m:t>e</m:t>
                            </m:r>
                          </m:e>
                          <m:sup>
                            <m:r>
                              <a:rPr lang="en-US" sz="2000" b="0" i="1" smtClean="0">
                                <a:solidFill>
                                  <a:srgbClr val="000066"/>
                                </a:solidFill>
                                <a:latin typeface="Cambria Math"/>
                              </a:rPr>
                              <m:t>−</m:t>
                            </m:r>
                            <m:r>
                              <a:rPr lang="en-US" sz="2000" b="0" i="1" smtClean="0">
                                <a:solidFill>
                                  <a:srgbClr val="000066"/>
                                </a:solidFill>
                                <a:latin typeface="Cambria Math"/>
                              </a:rPr>
                              <m:t>𝑖</m:t>
                            </m:r>
                            <m:r>
                              <a:rPr lang="en-US" sz="2000" b="0" i="1" smtClean="0">
                                <a:solidFill>
                                  <a:srgbClr val="000066"/>
                                </a:solidFill>
                                <a:latin typeface="Cambria Math"/>
                              </a:rPr>
                              <m:t>𝜙</m:t>
                            </m:r>
                            <m:r>
                              <a:rPr lang="en-US" sz="2000" b="0" i="1" smtClean="0">
                                <a:solidFill>
                                  <a:srgbClr val="000066"/>
                                </a:solidFill>
                                <a:latin typeface="Cambria Math"/>
                              </a:rPr>
                              <m:t>/</m:t>
                            </m:r>
                            <m:r>
                              <a:rPr lang="en-US" sz="2000" b="0" i="1" smtClean="0">
                                <a:solidFill>
                                  <a:srgbClr val="000066"/>
                                </a:solidFill>
                                <a:latin typeface="Cambria Math"/>
                              </a:rPr>
                              <m:t>2</m:t>
                            </m:r>
                          </m:sup>
                        </m:sSup>
                      </m:oMath>
                    </m:oMathPara>
                  </a14:m>
                  <a:endParaRPr lang="en-US" sz="2000" dirty="0">
                    <a:solidFill>
                      <a:srgbClr val="000066"/>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001565" y="4070140"/>
                  <a:ext cx="2156148" cy="776135"/>
                </a:xfrm>
                <a:prstGeom prst="rect">
                  <a:avLst/>
                </a:prstGeom>
                <a:blipFill rotWithShape="1">
                  <a:blip r:embed="rId5"/>
                  <a:stretch>
                    <a:fillRect/>
                  </a:stretch>
                </a:blipFill>
              </p:spPr>
              <p:txBody>
                <a:bodyPr/>
                <a:lstStyle/>
                <a:p>
                  <a:r>
                    <a:rPr lang="en-US">
                      <a:noFill/>
                    </a:rPr>
                    <a:t> </a:t>
                  </a:r>
                </a:p>
              </p:txBody>
            </p:sp>
          </mc:Fallback>
        </mc:AlternateContent>
      </p:grpSp>
      <p:sp>
        <p:nvSpPr>
          <p:cNvPr id="23" name="Cube 22"/>
          <p:cNvSpPr/>
          <p:nvPr/>
        </p:nvSpPr>
        <p:spPr>
          <a:xfrm>
            <a:off x="4750743" y="1182174"/>
            <a:ext cx="3505200" cy="1728737"/>
          </a:xfrm>
          <a:prstGeom prst="cube">
            <a:avLst>
              <a:gd name="adj" fmla="val 89357"/>
            </a:avLst>
          </a:prstGeom>
          <a:solidFill>
            <a:schemeClr val="accent6">
              <a:lumMod val="40000"/>
              <a:lumOff val="6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0066"/>
                </a:solidFill>
                <a:latin typeface="Times New Roman" panose="02020603050405020304" pitchFamily="18" charset="0"/>
                <a:cs typeface="Times New Roman" panose="02020603050405020304" pitchFamily="18" charset="0"/>
              </a:rPr>
              <a:t>2 DEG</a:t>
            </a:r>
          </a:p>
        </p:txBody>
      </p:sp>
      <p:sp>
        <p:nvSpPr>
          <p:cNvPr id="24" name="Cube 23"/>
          <p:cNvSpPr/>
          <p:nvPr/>
        </p:nvSpPr>
        <p:spPr>
          <a:xfrm>
            <a:off x="5849904" y="1174665"/>
            <a:ext cx="2406040" cy="435250"/>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66"/>
              </a:solidFill>
            </a:endParaRPr>
          </a:p>
        </p:txBody>
      </p:sp>
      <p:sp>
        <p:nvSpPr>
          <p:cNvPr id="25" name="Cube 24"/>
          <p:cNvSpPr/>
          <p:nvPr/>
        </p:nvSpPr>
        <p:spPr>
          <a:xfrm>
            <a:off x="4773393" y="2213191"/>
            <a:ext cx="2389407" cy="415554"/>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66"/>
              </a:solidFill>
            </a:endParaRPr>
          </a:p>
        </p:txBody>
      </p:sp>
      <mc:AlternateContent xmlns:mc="http://schemas.openxmlformats.org/markup-compatibility/2006" xmlns:a14="http://schemas.microsoft.com/office/drawing/2010/main">
        <mc:Choice Requires="a14">
          <p:sp>
            <p:nvSpPr>
              <p:cNvPr id="28" name="Rectangle 27"/>
              <p:cNvSpPr/>
              <p:nvPr/>
            </p:nvSpPr>
            <p:spPr>
              <a:xfrm>
                <a:off x="6575137" y="990600"/>
                <a:ext cx="949555" cy="412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rgbClr val="000066"/>
                          </a:solidFill>
                          <a:latin typeface="Cambria Math"/>
                        </a:rPr>
                        <m:t>Δ</m:t>
                      </m:r>
                      <m:sSup>
                        <m:sSupPr>
                          <m:ctrlPr>
                            <a:rPr lang="en-US" sz="2000" i="1">
                              <a:solidFill>
                                <a:srgbClr val="000066"/>
                              </a:solidFill>
                              <a:latin typeface="Cambria Math" panose="02040503050406030204" pitchFamily="18" charset="0"/>
                            </a:rPr>
                          </m:ctrlPr>
                        </m:sSupPr>
                        <m:e>
                          <m:r>
                            <m:rPr>
                              <m:sty m:val="p"/>
                            </m:rPr>
                            <a:rPr lang="en-US" sz="2000">
                              <a:solidFill>
                                <a:srgbClr val="000066"/>
                              </a:solidFill>
                              <a:latin typeface="Cambria Math"/>
                            </a:rPr>
                            <m:t>e</m:t>
                          </m:r>
                        </m:e>
                        <m:sup>
                          <m:r>
                            <a:rPr lang="en-US" sz="2000" i="1">
                              <a:solidFill>
                                <a:srgbClr val="000066"/>
                              </a:solidFill>
                              <a:latin typeface="Cambria Math"/>
                            </a:rPr>
                            <m:t>𝑖</m:t>
                          </m:r>
                          <m:r>
                            <a:rPr lang="en-US" sz="2000" i="1">
                              <a:solidFill>
                                <a:srgbClr val="000066"/>
                              </a:solidFill>
                              <a:latin typeface="Cambria Math"/>
                            </a:rPr>
                            <m:t>𝜙</m:t>
                          </m:r>
                          <m:r>
                            <a:rPr lang="en-US" sz="2000" b="0" i="1" smtClean="0">
                              <a:solidFill>
                                <a:srgbClr val="000066"/>
                              </a:solidFill>
                              <a:latin typeface="Cambria Math"/>
                            </a:rPr>
                            <m:t>/</m:t>
                          </m:r>
                          <m:r>
                            <a:rPr lang="en-US" sz="2000" b="0" i="1" smtClean="0">
                              <a:solidFill>
                                <a:srgbClr val="000066"/>
                              </a:solidFill>
                              <a:latin typeface="Cambria Math"/>
                            </a:rPr>
                            <m:t>2</m:t>
                          </m:r>
                        </m:sup>
                      </m:sSup>
                    </m:oMath>
                  </m:oMathPara>
                </a14:m>
                <a:endParaRPr lang="en-US" sz="2000" dirty="0">
                  <a:solidFill>
                    <a:srgbClr val="000066"/>
                  </a:solidFill>
                  <a:latin typeface="Times New Roman" panose="02020603050405020304" pitchFamily="18"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6575137" y="990600"/>
                <a:ext cx="949555" cy="4120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417533" y="2148686"/>
                <a:ext cx="1085810" cy="412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rgbClr val="000066"/>
                          </a:solidFill>
                          <a:latin typeface="Cambria Math"/>
                        </a:rPr>
                        <m:t>Δ</m:t>
                      </m:r>
                      <m:sSup>
                        <m:sSupPr>
                          <m:ctrlPr>
                            <a:rPr lang="en-US" sz="2000" b="0" i="1" smtClean="0">
                              <a:solidFill>
                                <a:srgbClr val="000066"/>
                              </a:solidFill>
                              <a:latin typeface="Cambria Math" panose="02040503050406030204" pitchFamily="18" charset="0"/>
                            </a:rPr>
                          </m:ctrlPr>
                        </m:sSupPr>
                        <m:e>
                          <m:r>
                            <m:rPr>
                              <m:sty m:val="p"/>
                            </m:rPr>
                            <a:rPr lang="en-US" sz="2000" b="0" i="0" smtClean="0">
                              <a:solidFill>
                                <a:srgbClr val="000066"/>
                              </a:solidFill>
                              <a:latin typeface="Cambria Math"/>
                            </a:rPr>
                            <m:t>e</m:t>
                          </m:r>
                        </m:e>
                        <m:sup>
                          <m:r>
                            <a:rPr lang="en-US" sz="2000" b="0" i="1" smtClean="0">
                              <a:solidFill>
                                <a:srgbClr val="000066"/>
                              </a:solidFill>
                              <a:latin typeface="Cambria Math"/>
                            </a:rPr>
                            <m:t>−</m:t>
                          </m:r>
                          <m:r>
                            <a:rPr lang="en-US" sz="2000" b="0" i="1" smtClean="0">
                              <a:solidFill>
                                <a:srgbClr val="000066"/>
                              </a:solidFill>
                              <a:latin typeface="Cambria Math"/>
                            </a:rPr>
                            <m:t>𝑖</m:t>
                          </m:r>
                          <m:r>
                            <a:rPr lang="en-US" sz="2000" b="0" i="1" smtClean="0">
                              <a:solidFill>
                                <a:srgbClr val="000066"/>
                              </a:solidFill>
                              <a:latin typeface="Cambria Math"/>
                            </a:rPr>
                            <m:t>𝜙</m:t>
                          </m:r>
                          <m:r>
                            <a:rPr lang="en-US" sz="2000" b="0" i="1" smtClean="0">
                              <a:solidFill>
                                <a:srgbClr val="000066"/>
                              </a:solidFill>
                              <a:latin typeface="Cambria Math"/>
                            </a:rPr>
                            <m:t>/</m:t>
                          </m:r>
                          <m:r>
                            <a:rPr lang="en-US" sz="2000" b="0" i="1" smtClean="0">
                              <a:solidFill>
                                <a:srgbClr val="000066"/>
                              </a:solidFill>
                              <a:latin typeface="Cambria Math"/>
                            </a:rPr>
                            <m:t>2</m:t>
                          </m:r>
                        </m:sup>
                      </m:sSup>
                    </m:oMath>
                  </m:oMathPara>
                </a14:m>
                <a:endParaRPr lang="en-US" sz="2000" dirty="0">
                  <a:solidFill>
                    <a:srgbClr val="000066"/>
                  </a:solidFill>
                  <a:latin typeface="Times New Roman" panose="02020603050405020304" pitchFamily="18" charset="0"/>
                  <a:cs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417533" y="2148686"/>
                <a:ext cx="1085810" cy="412036"/>
              </a:xfrm>
              <a:prstGeom prst="rect">
                <a:avLst/>
              </a:prstGeom>
              <a:blipFill>
                <a:blip r:embed="rId7"/>
                <a:stretch>
                  <a:fillRect/>
                </a:stretch>
              </a:blipFill>
            </p:spPr>
            <p:txBody>
              <a:bodyPr/>
              <a:lstStyle/>
              <a:p>
                <a:r>
                  <a:rPr lang="en-US">
                    <a:noFill/>
                  </a:rPr>
                  <a:t> </a:t>
                </a:r>
              </a:p>
            </p:txBody>
          </p:sp>
        </mc:Fallback>
      </mc:AlternateContent>
      <p:sp>
        <p:nvSpPr>
          <p:cNvPr id="30" name="Cube 29"/>
          <p:cNvSpPr/>
          <p:nvPr/>
        </p:nvSpPr>
        <p:spPr>
          <a:xfrm>
            <a:off x="5372117" y="1674420"/>
            <a:ext cx="2406040" cy="435250"/>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66"/>
              </a:solidFill>
            </a:endParaRPr>
          </a:p>
        </p:txBody>
      </p:sp>
      <mc:AlternateContent xmlns:mc="http://schemas.openxmlformats.org/markup-compatibility/2006" xmlns:a14="http://schemas.microsoft.com/office/drawing/2010/main">
        <mc:Choice Requires="a14">
          <p:sp>
            <p:nvSpPr>
              <p:cNvPr id="31" name="TextBox 30"/>
              <p:cNvSpPr txBox="1"/>
              <p:nvPr/>
            </p:nvSpPr>
            <p:spPr>
              <a:xfrm>
                <a:off x="424161" y="3189006"/>
                <a:ext cx="7848600" cy="3139321"/>
              </a:xfrm>
              <a:prstGeom prst="rect">
                <a:avLst/>
              </a:prstGeom>
              <a:noFill/>
            </p:spPr>
            <p:txBody>
              <a:bodyPr wrap="square" rtlCol="0">
                <a:spAutoFit/>
              </a:bodyPr>
              <a:lstStyle/>
              <a:p>
                <a:r>
                  <a:rPr lang="en-US" sz="2200" dirty="0">
                    <a:solidFill>
                      <a:srgbClr val="000066"/>
                    </a:solidFill>
                  </a:rPr>
                  <a:t>2. Impose periodic boundary conditions </a:t>
                </a:r>
                <a14:m>
                  <m:oMath xmlns:m="http://schemas.openxmlformats.org/officeDocument/2006/math">
                    <m:r>
                      <a:rPr lang="en-US" sz="2200" i="1" smtClean="0">
                        <a:solidFill>
                          <a:srgbClr val="000066"/>
                        </a:solidFill>
                        <a:latin typeface="Cambria Math" panose="02040503050406030204" pitchFamily="18" charset="0"/>
                        <a:ea typeface="Cambria Math" panose="02040503050406030204" pitchFamily="18" charset="0"/>
                      </a:rPr>
                      <m:t>⇒</m:t>
                    </m:r>
                    <m:sSub>
                      <m:sSubPr>
                        <m:ctrlPr>
                          <a:rPr lang="en-US" sz="2200" b="0" i="1" smtClean="0">
                            <a:solidFill>
                              <a:srgbClr val="000066"/>
                            </a:solidFill>
                            <a:latin typeface="Cambria Math" panose="02040503050406030204" pitchFamily="18" charset="0"/>
                            <a:ea typeface="Cambria Math" panose="02040503050406030204" pitchFamily="18" charset="0"/>
                          </a:rPr>
                        </m:ctrlPr>
                      </m:sSubPr>
                      <m:e>
                        <m:r>
                          <a:rPr lang="en-US" sz="2200" b="0" i="1" smtClean="0">
                            <a:solidFill>
                              <a:srgbClr val="000066"/>
                            </a:solidFill>
                            <a:latin typeface="Cambria Math" panose="02040503050406030204" pitchFamily="18" charset="0"/>
                            <a:ea typeface="Cambria Math" panose="02040503050406030204" pitchFamily="18" charset="0"/>
                          </a:rPr>
                          <m:t>𝑘</m:t>
                        </m:r>
                      </m:e>
                      <m:sub>
                        <m:r>
                          <a:rPr lang="en-US" sz="2200" b="0" i="1" smtClean="0">
                            <a:solidFill>
                              <a:srgbClr val="000066"/>
                            </a:solidFill>
                            <a:latin typeface="Cambria Math" panose="02040503050406030204" pitchFamily="18" charset="0"/>
                            <a:ea typeface="Cambria Math" panose="02040503050406030204" pitchFamily="18" charset="0"/>
                          </a:rPr>
                          <m:t>𝑥</m:t>
                        </m:r>
                      </m:sub>
                    </m:sSub>
                  </m:oMath>
                </a14:m>
                <a:r>
                  <a:rPr lang="en-US" sz="2200" dirty="0">
                    <a:solidFill>
                      <a:srgbClr val="000066"/>
                    </a:solidFill>
                  </a:rPr>
                  <a:t> is well defined. Solve the </a:t>
                </a:r>
                <a:r>
                  <a:rPr lang="en-US" sz="2200" dirty="0" err="1">
                    <a:solidFill>
                      <a:srgbClr val="000066"/>
                    </a:solidFill>
                  </a:rPr>
                  <a:t>BdG</a:t>
                </a:r>
                <a:r>
                  <a:rPr lang="en-US" sz="2200" dirty="0">
                    <a:solidFill>
                      <a:srgbClr val="000066"/>
                    </a:solidFill>
                  </a:rPr>
                  <a:t> spectrum as a function of </a:t>
                </a:r>
                <a14:m>
                  <m:oMath xmlns:m="http://schemas.openxmlformats.org/officeDocument/2006/math">
                    <m:sSub>
                      <m:sSubPr>
                        <m:ctrlPr>
                          <a:rPr lang="en-US" sz="2200" b="0" i="1" smtClean="0">
                            <a:solidFill>
                              <a:srgbClr val="000066"/>
                            </a:solidFill>
                            <a:latin typeface="Cambria Math" panose="02040503050406030204" pitchFamily="18" charset="0"/>
                          </a:rPr>
                        </m:ctrlPr>
                      </m:sSubPr>
                      <m:e>
                        <m:r>
                          <a:rPr lang="en-US" sz="2200" b="0" i="1" smtClean="0">
                            <a:solidFill>
                              <a:srgbClr val="000066"/>
                            </a:solidFill>
                            <a:latin typeface="Cambria Math" panose="02040503050406030204" pitchFamily="18" charset="0"/>
                          </a:rPr>
                          <m:t>𝑘</m:t>
                        </m:r>
                      </m:e>
                      <m:sub>
                        <m:r>
                          <a:rPr lang="en-US" sz="2200" b="0" i="1" smtClean="0">
                            <a:solidFill>
                              <a:srgbClr val="000066"/>
                            </a:solidFill>
                            <a:latin typeface="Cambria Math" panose="02040503050406030204" pitchFamily="18" charset="0"/>
                          </a:rPr>
                          <m:t>𝑥</m:t>
                        </m:r>
                      </m:sub>
                    </m:sSub>
                    <m:r>
                      <a:rPr lang="en-US" sz="2200" b="0" i="1" smtClean="0">
                        <a:solidFill>
                          <a:srgbClr val="000066"/>
                        </a:solidFill>
                        <a:latin typeface="Cambria Math" panose="02040503050406030204" pitchFamily="18" charset="0"/>
                      </a:rPr>
                      <m:t>. </m:t>
                    </m:r>
                  </m:oMath>
                </a14:m>
                <a:endParaRPr lang="en-US" sz="2200" dirty="0">
                  <a:solidFill>
                    <a:srgbClr val="000066"/>
                  </a:solidFill>
                </a:endParaRPr>
              </a:p>
              <a:p>
                <a:endParaRPr lang="en-US" sz="2200" dirty="0">
                  <a:solidFill>
                    <a:srgbClr val="000066"/>
                  </a:solidFill>
                </a:endParaRPr>
              </a:p>
              <a:p>
                <a:endParaRPr lang="en-US" sz="2200" dirty="0">
                  <a:solidFill>
                    <a:srgbClr val="000066"/>
                  </a:solidFill>
                </a:endParaRPr>
              </a:p>
              <a:p>
                <a:endParaRPr lang="en-US" sz="2200" dirty="0">
                  <a:solidFill>
                    <a:srgbClr val="000066"/>
                  </a:solidFill>
                </a:endParaRPr>
              </a:p>
              <a:p>
                <a:endParaRPr lang="en-US" sz="2200" dirty="0">
                  <a:solidFill>
                    <a:srgbClr val="000066"/>
                  </a:solidFill>
                </a:endParaRPr>
              </a:p>
              <a:p>
                <a:endParaRPr lang="en-US" sz="2200" dirty="0">
                  <a:solidFill>
                    <a:srgbClr val="000066"/>
                  </a:solidFill>
                </a:endParaRPr>
              </a:p>
              <a:p>
                <a:r>
                  <a:rPr lang="en-US" sz="2200" dirty="0">
                    <a:solidFill>
                      <a:srgbClr val="000066"/>
                    </a:solidFill>
                  </a:rPr>
                  <a:t>3. Search for single gap-closing points at </a:t>
                </a:r>
                <a14:m>
                  <m:oMath xmlns:m="http://schemas.openxmlformats.org/officeDocument/2006/math">
                    <m:sSub>
                      <m:sSubPr>
                        <m:ctrlPr>
                          <a:rPr lang="en-US" sz="2200" b="0" i="1" smtClean="0">
                            <a:solidFill>
                              <a:srgbClr val="000066"/>
                            </a:solidFill>
                            <a:latin typeface="Cambria Math" panose="02040503050406030204" pitchFamily="18" charset="0"/>
                          </a:rPr>
                        </m:ctrlPr>
                      </m:sSubPr>
                      <m:e>
                        <m:r>
                          <a:rPr lang="en-US" sz="2200" b="0" i="1" smtClean="0">
                            <a:solidFill>
                              <a:srgbClr val="000066"/>
                            </a:solidFill>
                            <a:latin typeface="Cambria Math" panose="02040503050406030204" pitchFamily="18" charset="0"/>
                          </a:rPr>
                          <m:t>𝑘</m:t>
                        </m:r>
                      </m:e>
                      <m:sub>
                        <m:r>
                          <a:rPr lang="en-US" sz="2200" b="0" i="1" smtClean="0">
                            <a:solidFill>
                              <a:srgbClr val="000066"/>
                            </a:solidFill>
                            <a:latin typeface="Cambria Math" panose="02040503050406030204" pitchFamily="18" charset="0"/>
                          </a:rPr>
                          <m:t>𝑥</m:t>
                        </m:r>
                      </m:sub>
                    </m:sSub>
                    <m:r>
                      <a:rPr lang="en-US" sz="2200" b="0" i="1" smtClean="0">
                        <a:solidFill>
                          <a:srgbClr val="000066"/>
                        </a:solidFill>
                        <a:latin typeface="Cambria Math" panose="02040503050406030204" pitchFamily="18" charset="0"/>
                      </a:rPr>
                      <m:t>=</m:t>
                    </m:r>
                    <m:r>
                      <a:rPr lang="en-US" sz="2200" b="0" i="1" smtClean="0">
                        <a:solidFill>
                          <a:srgbClr val="000066"/>
                        </a:solidFill>
                        <a:latin typeface="Cambria Math" panose="02040503050406030204" pitchFamily="18" charset="0"/>
                      </a:rPr>
                      <m:t>0</m:t>
                    </m:r>
                  </m:oMath>
                </a14:m>
                <a:r>
                  <a:rPr lang="en-US" sz="2200" dirty="0">
                    <a:solidFill>
                      <a:srgbClr val="000066"/>
                    </a:solidFill>
                  </a:rPr>
                  <a:t>. These are trivial </a:t>
                </a:r>
                <a14:m>
                  <m:oMath xmlns:m="http://schemas.openxmlformats.org/officeDocument/2006/math">
                    <m:r>
                      <a:rPr lang="en-US" sz="2200" i="1" smtClean="0">
                        <a:solidFill>
                          <a:srgbClr val="000066"/>
                        </a:solidFill>
                        <a:latin typeface="Cambria Math" panose="02040503050406030204" pitchFamily="18" charset="0"/>
                        <a:ea typeface="Cambria Math" panose="02040503050406030204" pitchFamily="18" charset="0"/>
                      </a:rPr>
                      <m:t>⟺</m:t>
                    </m:r>
                  </m:oMath>
                </a14:m>
                <a:r>
                  <a:rPr lang="en-US" sz="2200" dirty="0">
                    <a:solidFill>
                      <a:srgbClr val="000066"/>
                    </a:solidFill>
                  </a:rPr>
                  <a:t> topological transition points </a:t>
                </a:r>
              </a:p>
            </p:txBody>
          </p:sp>
        </mc:Choice>
        <mc:Fallback xmlns="">
          <p:sp>
            <p:nvSpPr>
              <p:cNvPr id="31" name="TextBox 30"/>
              <p:cNvSpPr txBox="1">
                <a:spLocks noRot="1" noChangeAspect="1" noMove="1" noResize="1" noEditPoints="1" noAdjustHandles="1" noChangeArrowheads="1" noChangeShapeType="1" noTextEdit="1"/>
              </p:cNvSpPr>
              <p:nvPr/>
            </p:nvSpPr>
            <p:spPr>
              <a:xfrm>
                <a:off x="424161" y="3189006"/>
                <a:ext cx="7848600" cy="3139321"/>
              </a:xfrm>
              <a:prstGeom prst="rect">
                <a:avLst/>
              </a:prstGeom>
              <a:blipFill>
                <a:blip r:embed="rId8"/>
                <a:stretch>
                  <a:fillRect l="-1010" t="-1165" b="-3301"/>
                </a:stretch>
              </a:blipFill>
            </p:spPr>
            <p:txBody>
              <a:bodyPr/>
              <a:lstStyle/>
              <a:p>
                <a:r>
                  <a:rPr lang="en-US">
                    <a:noFill/>
                  </a:rPr>
                  <a:t> </a:t>
                </a:r>
              </a:p>
            </p:txBody>
          </p:sp>
        </mc:Fallback>
      </mc:AlternateContent>
      <p:pic>
        <p:nvPicPr>
          <p:cNvPr id="34" name="Picture 33"/>
          <p:cNvPicPr>
            <a:picLocks noChangeAspect="1"/>
          </p:cNvPicPr>
          <p:nvPr/>
        </p:nvPicPr>
        <p:blipFill>
          <a:blip r:embed="rId9"/>
          <a:stretch>
            <a:fillRect/>
          </a:stretch>
        </p:blipFill>
        <p:spPr>
          <a:xfrm>
            <a:off x="1081878" y="4057619"/>
            <a:ext cx="2680005" cy="1402093"/>
          </a:xfrm>
          <a:prstGeom prst="rect">
            <a:avLst/>
          </a:prstGeom>
        </p:spPr>
      </p:pic>
      <p:sp>
        <p:nvSpPr>
          <p:cNvPr id="35" name="TextBox 34"/>
          <p:cNvSpPr txBox="1"/>
          <p:nvPr/>
        </p:nvSpPr>
        <p:spPr>
          <a:xfrm>
            <a:off x="4099036" y="6328327"/>
            <a:ext cx="4156907" cy="430887"/>
          </a:xfrm>
          <a:prstGeom prst="rect">
            <a:avLst/>
          </a:prstGeom>
          <a:noFill/>
        </p:spPr>
        <p:txBody>
          <a:bodyPr wrap="none" rtlCol="0">
            <a:spAutoFit/>
          </a:bodyPr>
          <a:lstStyle/>
          <a:p>
            <a:r>
              <a:rPr lang="en-US" sz="2200" dirty="0">
                <a:solidFill>
                  <a:srgbClr val="000066"/>
                </a:solidFill>
              </a:rPr>
              <a:t>Spin symmetry must be broken!</a:t>
            </a:r>
          </a:p>
        </p:txBody>
      </p:sp>
    </p:spTree>
    <p:extLst>
      <p:ext uri="{BB962C8B-B14F-4D97-AF65-F5344CB8AC3E}">
        <p14:creationId xmlns:p14="http://schemas.microsoft.com/office/powerpoint/2010/main" val="149742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62000"/>
            <a:ext cx="7315200" cy="2172518"/>
          </a:xfrm>
          <a:prstGeom prst="rect">
            <a:avLst/>
          </a:prstGeom>
          <a:noFill/>
        </p:spPr>
        <p:txBody>
          <a:bodyPr wrap="square" rtlCol="0">
            <a:spAutoFit/>
          </a:bodyPr>
          <a:lstStyle/>
          <a:p>
            <a:pPr>
              <a:lnSpc>
                <a:spcPts val="3300"/>
              </a:lnSpc>
            </a:pPr>
            <a:r>
              <a:rPr lang="en-US" dirty="0">
                <a:solidFill>
                  <a:srgbClr val="990000"/>
                </a:solidFill>
              </a:rPr>
              <a:t>Outline</a:t>
            </a:r>
          </a:p>
          <a:p>
            <a:pPr>
              <a:lnSpc>
                <a:spcPts val="3300"/>
              </a:lnSpc>
            </a:pPr>
            <a:endParaRPr lang="en-US" dirty="0">
              <a:solidFill>
                <a:srgbClr val="002060"/>
              </a:solidFill>
            </a:endParaRPr>
          </a:p>
          <a:p>
            <a:pPr marL="457200" indent="-457200">
              <a:lnSpc>
                <a:spcPts val="3300"/>
              </a:lnSpc>
              <a:buAutoNum type="arabicPeriod"/>
            </a:pPr>
            <a:r>
              <a:rPr lang="en-US" dirty="0">
                <a:solidFill>
                  <a:srgbClr val="000099"/>
                </a:solidFill>
              </a:rPr>
              <a:t>Short advertisement</a:t>
            </a:r>
            <a:endParaRPr lang="he-IL" dirty="0">
              <a:solidFill>
                <a:srgbClr val="000099"/>
              </a:solidFill>
            </a:endParaRPr>
          </a:p>
          <a:p>
            <a:pPr marL="457200" indent="-457200">
              <a:lnSpc>
                <a:spcPts val="3300"/>
              </a:lnSpc>
              <a:buAutoNum type="arabicPeriod"/>
            </a:pPr>
            <a:endParaRPr lang="en-US" dirty="0">
              <a:solidFill>
                <a:srgbClr val="000099"/>
              </a:solidFill>
            </a:endParaRPr>
          </a:p>
          <a:p>
            <a:pPr marL="457200" indent="-457200">
              <a:lnSpc>
                <a:spcPts val="3300"/>
              </a:lnSpc>
              <a:buAutoNum type="arabicPeriod"/>
            </a:pPr>
            <a:r>
              <a:rPr lang="en-US" dirty="0">
                <a:solidFill>
                  <a:srgbClr val="000099"/>
                </a:solidFill>
              </a:rPr>
              <a:t>The rest of the talk</a:t>
            </a:r>
          </a:p>
        </p:txBody>
      </p:sp>
    </p:spTree>
    <p:extLst>
      <p:ext uri="{BB962C8B-B14F-4D97-AF65-F5344CB8AC3E}">
        <p14:creationId xmlns:p14="http://schemas.microsoft.com/office/powerpoint/2010/main" val="495485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85800"/>
            <a:ext cx="8473795" cy="461665"/>
          </a:xfrm>
          <a:prstGeom prst="rect">
            <a:avLst/>
          </a:prstGeom>
          <a:noFill/>
        </p:spPr>
        <p:txBody>
          <a:bodyPr wrap="none" rtlCol="0">
            <a:spAutoFit/>
          </a:bodyPr>
          <a:lstStyle/>
          <a:p>
            <a:r>
              <a:rPr lang="en-US" dirty="0">
                <a:solidFill>
                  <a:srgbClr val="002060"/>
                </a:solidFill>
              </a:rPr>
              <a:t>How do you recognize a 1D topological SC (theoretical level)</a:t>
            </a:r>
          </a:p>
        </p:txBody>
      </p:sp>
      <p:cxnSp>
        <p:nvCxnSpPr>
          <p:cNvPr id="6" name="Straight Connector 5"/>
          <p:cNvCxnSpPr/>
          <p:nvPr/>
        </p:nvCxnSpPr>
        <p:spPr bwMode="auto">
          <a:xfrm>
            <a:off x="6359237" y="2590800"/>
            <a:ext cx="0" cy="2133600"/>
          </a:xfrm>
          <a:prstGeom prst="line">
            <a:avLst/>
          </a:prstGeom>
          <a:noFill/>
          <a:ln w="5715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rot="5400000">
            <a:off x="6359237" y="2590800"/>
            <a:ext cx="0" cy="2133600"/>
          </a:xfrm>
          <a:prstGeom prst="line">
            <a:avLst/>
          </a:prstGeom>
          <a:noFill/>
          <a:ln w="5715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2"/>
          <p:cNvGrpSpPr/>
          <p:nvPr/>
        </p:nvGrpSpPr>
        <p:grpSpPr>
          <a:xfrm>
            <a:off x="6664037" y="2715489"/>
            <a:ext cx="838200" cy="1953489"/>
            <a:chOff x="4648200" y="1801089"/>
            <a:chExt cx="838200" cy="1953489"/>
          </a:xfrm>
        </p:grpSpPr>
        <p:cxnSp>
          <p:nvCxnSpPr>
            <p:cNvPr id="9" name="Straight Connector 8"/>
            <p:cNvCxnSpPr/>
            <p:nvPr/>
          </p:nvCxnSpPr>
          <p:spPr bwMode="auto">
            <a:xfrm>
              <a:off x="4694097" y="1801089"/>
              <a:ext cx="762000" cy="1828800"/>
            </a:xfrm>
            <a:prstGeom prst="line">
              <a:avLst/>
            </a:prstGeom>
            <a:noFill/>
            <a:ln w="28575" cap="flat" cmpd="sng" algn="ctr">
              <a:solidFill>
                <a:srgbClr val="99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H="1">
              <a:off x="4648200" y="1877289"/>
              <a:ext cx="838200" cy="1877289"/>
            </a:xfrm>
            <a:prstGeom prst="line">
              <a:avLst/>
            </a:prstGeom>
            <a:noFill/>
            <a:ln w="28575" cap="flat" cmpd="sng" algn="ctr">
              <a:solidFill>
                <a:srgbClr val="99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 13"/>
          <p:cNvGrpSpPr/>
          <p:nvPr/>
        </p:nvGrpSpPr>
        <p:grpSpPr>
          <a:xfrm>
            <a:off x="6698673" y="2694711"/>
            <a:ext cx="838200" cy="1953489"/>
            <a:chOff x="4648200" y="1801089"/>
            <a:chExt cx="838200" cy="1953489"/>
          </a:xfrm>
        </p:grpSpPr>
        <p:cxnSp>
          <p:nvCxnSpPr>
            <p:cNvPr id="15" name="Straight Connector 14"/>
            <p:cNvCxnSpPr/>
            <p:nvPr/>
          </p:nvCxnSpPr>
          <p:spPr bwMode="auto">
            <a:xfrm>
              <a:off x="4694097" y="1801089"/>
              <a:ext cx="762000" cy="1828800"/>
            </a:xfrm>
            <a:prstGeom prst="line">
              <a:avLst/>
            </a:prstGeom>
            <a:noFill/>
            <a:ln w="28575" cap="flat" cmpd="sng" algn="ctr">
              <a:solidFill>
                <a:srgbClr val="000099"/>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4648200" y="1877289"/>
              <a:ext cx="838200" cy="1877289"/>
            </a:xfrm>
            <a:prstGeom prst="line">
              <a:avLst/>
            </a:prstGeom>
            <a:noFill/>
            <a:ln w="28575" cap="flat" cmpd="sng" algn="ctr">
              <a:solidFill>
                <a:srgbClr val="000099"/>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 name="TextBox 16"/>
          <p:cNvSpPr txBox="1"/>
          <p:nvPr/>
        </p:nvSpPr>
        <p:spPr>
          <a:xfrm>
            <a:off x="5192711" y="2387678"/>
            <a:ext cx="1160895" cy="461665"/>
          </a:xfrm>
          <a:prstGeom prst="rect">
            <a:avLst/>
          </a:prstGeom>
          <a:noFill/>
        </p:spPr>
        <p:txBody>
          <a:bodyPr wrap="none" rtlCol="0">
            <a:spAutoFit/>
          </a:bodyPr>
          <a:lstStyle/>
          <a:p>
            <a:pPr algn="ctr"/>
            <a:r>
              <a:rPr lang="en-US" dirty="0">
                <a:solidFill>
                  <a:srgbClr val="002060"/>
                </a:solidFill>
              </a:rPr>
              <a:t>Energy</a:t>
            </a:r>
          </a:p>
        </p:txBody>
      </p:sp>
      <p:sp>
        <p:nvSpPr>
          <p:cNvPr id="18" name="TextBox 17"/>
          <p:cNvSpPr txBox="1"/>
          <p:nvPr/>
        </p:nvSpPr>
        <p:spPr>
          <a:xfrm>
            <a:off x="7502237" y="3730333"/>
            <a:ext cx="1588897" cy="461665"/>
          </a:xfrm>
          <a:prstGeom prst="rect">
            <a:avLst/>
          </a:prstGeom>
          <a:noFill/>
        </p:spPr>
        <p:txBody>
          <a:bodyPr wrap="none" rtlCol="0">
            <a:spAutoFit/>
          </a:bodyPr>
          <a:lstStyle/>
          <a:p>
            <a:r>
              <a:rPr lang="en-US" dirty="0">
                <a:solidFill>
                  <a:srgbClr val="002060"/>
                </a:solidFill>
              </a:rPr>
              <a:t>parameter</a:t>
            </a:r>
          </a:p>
        </p:txBody>
      </p:sp>
      <p:sp>
        <p:nvSpPr>
          <p:cNvPr id="19" name="TextBox 18"/>
          <p:cNvSpPr txBox="1"/>
          <p:nvPr/>
        </p:nvSpPr>
        <p:spPr>
          <a:xfrm>
            <a:off x="260158" y="2985407"/>
            <a:ext cx="5281177" cy="1785104"/>
          </a:xfrm>
          <a:prstGeom prst="rect">
            <a:avLst/>
          </a:prstGeom>
          <a:noFill/>
        </p:spPr>
        <p:txBody>
          <a:bodyPr wrap="square" rtlCol="0">
            <a:spAutoFit/>
          </a:bodyPr>
          <a:lstStyle/>
          <a:p>
            <a:pPr marL="342900" indent="-342900">
              <a:lnSpc>
                <a:spcPts val="3300"/>
              </a:lnSpc>
              <a:buFont typeface="Arial" panose="020B0604020202020204" pitchFamily="34" charset="0"/>
              <a:buChar char="•"/>
            </a:pPr>
            <a:r>
              <a:rPr lang="en-US" dirty="0">
                <a:solidFill>
                  <a:srgbClr val="002060"/>
                </a:solidFill>
              </a:rPr>
              <a:t>Single gap closing signifies a topological phase transition</a:t>
            </a:r>
          </a:p>
          <a:p>
            <a:pPr>
              <a:lnSpc>
                <a:spcPts val="3300"/>
              </a:lnSpc>
            </a:pPr>
            <a:endParaRPr lang="en-US" i="1" dirty="0">
              <a:solidFill>
                <a:srgbClr val="002060"/>
              </a:solidFill>
              <a:latin typeface="Cambria Math" panose="02040503050406030204" pitchFamily="18" charset="0"/>
              <a:ea typeface="Cambria Math" panose="02040503050406030204" pitchFamily="18" charset="0"/>
            </a:endParaRPr>
          </a:p>
          <a:p>
            <a:pPr>
              <a:lnSpc>
                <a:spcPts val="3300"/>
              </a:lnSpc>
            </a:pPr>
            <a:endParaRPr lang="en-US" i="1" dirty="0">
              <a:solidFill>
                <a:srgbClr val="002060"/>
              </a:solidFill>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20" name="TextBox 19"/>
              <p:cNvSpPr txBox="1"/>
              <p:nvPr/>
            </p:nvSpPr>
            <p:spPr>
              <a:xfrm>
                <a:off x="609600" y="1600200"/>
                <a:ext cx="4768228" cy="830997"/>
              </a:xfrm>
              <a:prstGeom prst="rect">
                <a:avLst/>
              </a:prstGeom>
              <a:noFill/>
            </p:spPr>
            <p:txBody>
              <a:bodyPr wrap="none" rtlCol="0">
                <a:spAutoFit/>
              </a:bodyPr>
              <a:lstStyle/>
              <a:p>
                <a:pPr marL="342900" indent="-342900">
                  <a:buFont typeface="Arial" panose="020B0604020202020204" pitchFamily="34" charset="0"/>
                  <a:buChar char="•"/>
                </a:pPr>
                <a:r>
                  <a:rPr lang="en-US" dirty="0">
                    <a:solidFill>
                      <a:srgbClr val="002060"/>
                    </a:solidFill>
                  </a:rPr>
                  <a:t>Focus at </a:t>
                </a:r>
                <a14:m>
                  <m:oMath xmlns:m="http://schemas.openxmlformats.org/officeDocument/2006/math">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𝑘</m:t>
                        </m:r>
                      </m:e>
                      <m:sub>
                        <m:r>
                          <a:rPr lang="en-US" b="0" i="1" smtClean="0">
                            <a:solidFill>
                              <a:srgbClr val="002060"/>
                            </a:solidFill>
                            <a:latin typeface="Cambria Math" panose="02040503050406030204" pitchFamily="18" charset="0"/>
                          </a:rPr>
                          <m:t>𝑥</m:t>
                        </m:r>
                      </m:sub>
                    </m:sSub>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0</m:t>
                    </m:r>
                  </m:oMath>
                </a14:m>
                <a:r>
                  <a:rPr lang="en-US" dirty="0">
                    <a:solidFill>
                      <a:srgbClr val="002060"/>
                    </a:solidFill>
                  </a:rPr>
                  <a:t>          (</a:t>
                </a:r>
                <a:r>
                  <a:rPr lang="en-US" dirty="0" err="1">
                    <a:solidFill>
                      <a:srgbClr val="002060"/>
                    </a:solidFill>
                  </a:rPr>
                  <a:t>Kitaev</a:t>
                </a:r>
                <a:r>
                  <a:rPr lang="en-US" dirty="0">
                    <a:solidFill>
                      <a:srgbClr val="002060"/>
                    </a:solidFill>
                  </a:rPr>
                  <a:t>)</a:t>
                </a:r>
              </a:p>
              <a:p>
                <a:pPr marL="342900" indent="-342900">
                  <a:buFont typeface="Arial" panose="020B0604020202020204" pitchFamily="34" charset="0"/>
                  <a:buChar char="•"/>
                </a:pPr>
                <a:r>
                  <a:rPr lang="en-US" dirty="0">
                    <a:solidFill>
                      <a:srgbClr val="002060"/>
                    </a:solidFill>
                  </a:rPr>
                  <a:t>Solve </a:t>
                </a:r>
                <a:r>
                  <a:rPr lang="en-US" dirty="0" err="1">
                    <a:solidFill>
                      <a:srgbClr val="002060"/>
                    </a:solidFill>
                  </a:rPr>
                  <a:t>BdG</a:t>
                </a:r>
                <a:r>
                  <a:rPr lang="en-US" dirty="0">
                    <a:solidFill>
                      <a:srgbClr val="002060"/>
                    </a:solidFill>
                  </a:rPr>
                  <a:t> equation</a:t>
                </a:r>
              </a:p>
            </p:txBody>
          </p:sp>
        </mc:Choice>
        <mc:Fallback xmlns="">
          <p:sp>
            <p:nvSpPr>
              <p:cNvPr id="20" name="TextBox 19"/>
              <p:cNvSpPr txBox="1">
                <a:spLocks noRot="1" noChangeAspect="1" noMove="1" noResize="1" noEditPoints="1" noAdjustHandles="1" noChangeArrowheads="1" noChangeShapeType="1" noTextEdit="1"/>
              </p:cNvSpPr>
              <p:nvPr/>
            </p:nvSpPr>
            <p:spPr>
              <a:xfrm>
                <a:off x="609600" y="1600200"/>
                <a:ext cx="4768228" cy="830997"/>
              </a:xfrm>
              <a:prstGeom prst="rect">
                <a:avLst/>
              </a:prstGeom>
              <a:blipFill>
                <a:blip r:embed="rId2"/>
                <a:stretch>
                  <a:fillRect l="-1662" t="-5147" b="-16176"/>
                </a:stretch>
              </a:blipFill>
            </p:spPr>
            <p:txBody>
              <a:bodyPr/>
              <a:lstStyle/>
              <a:p>
                <a:r>
                  <a:rPr lang="en-US">
                    <a:noFill/>
                  </a:rPr>
                  <a:t> </a:t>
                </a:r>
              </a:p>
            </p:txBody>
          </p:sp>
        </mc:Fallback>
      </mc:AlternateContent>
    </p:spTree>
    <p:extLst>
      <p:ext uri="{BB962C8B-B14F-4D97-AF65-F5344CB8AC3E}">
        <p14:creationId xmlns:p14="http://schemas.microsoft.com/office/powerpoint/2010/main" val="25013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925" y="353312"/>
            <a:ext cx="8827750" cy="1143000"/>
          </a:xfrm>
        </p:spPr>
        <p:txBody>
          <a:bodyPr>
            <a:normAutofit/>
          </a:bodyPr>
          <a:lstStyle/>
          <a:p>
            <a:pPr>
              <a:lnSpc>
                <a:spcPts val="3300"/>
              </a:lnSpc>
            </a:pPr>
            <a:r>
              <a:rPr lang="en-US" sz="2400" dirty="0">
                <a:solidFill>
                  <a:srgbClr val="990033"/>
                </a:solidFill>
                <a:latin typeface="Arial" panose="020B0604020202020204" pitchFamily="34" charset="0"/>
                <a:cs typeface="Arial" panose="020B0604020202020204" pitchFamily="34" charset="0"/>
              </a:rPr>
              <a:t>1D topological superconductor in a 2D setting</a:t>
            </a:r>
            <a:br>
              <a:rPr lang="en-US" sz="2400" dirty="0">
                <a:solidFill>
                  <a:srgbClr val="990033"/>
                </a:solidFill>
                <a:latin typeface="Arial" panose="020B0604020202020204" pitchFamily="34" charset="0"/>
                <a:cs typeface="Arial" panose="020B0604020202020204" pitchFamily="34" charset="0"/>
              </a:rPr>
            </a:br>
            <a:r>
              <a:rPr lang="en-US" sz="2400" dirty="0">
                <a:solidFill>
                  <a:srgbClr val="990033"/>
                </a:solidFill>
                <a:latin typeface="Arial" panose="020B0604020202020204" pitchFamily="34" charset="0"/>
                <a:cs typeface="Arial" panose="020B0604020202020204" pitchFamily="34" charset="0"/>
              </a:rPr>
              <a:t>			</a:t>
            </a:r>
            <a:r>
              <a:rPr lang="en-US" sz="1600" dirty="0">
                <a:solidFill>
                  <a:srgbClr val="990033"/>
                </a:solidFill>
                <a:latin typeface="Arial" panose="020B0604020202020204" pitchFamily="34" charset="0"/>
                <a:cs typeface="Arial" panose="020B0604020202020204" pitchFamily="34" charset="0"/>
              </a:rPr>
              <a:t>(</a:t>
            </a:r>
            <a:r>
              <a:rPr lang="en-US" sz="1600" dirty="0" err="1">
                <a:solidFill>
                  <a:srgbClr val="990033"/>
                </a:solidFill>
                <a:latin typeface="Arial" panose="020B0604020202020204" pitchFamily="34" charset="0"/>
                <a:cs typeface="Arial" panose="020B0604020202020204" pitchFamily="34" charset="0"/>
              </a:rPr>
              <a:t>Pientka</a:t>
            </a:r>
            <a:r>
              <a:rPr lang="en-US" sz="1600" dirty="0">
                <a:solidFill>
                  <a:srgbClr val="990033"/>
                </a:solidFill>
                <a:latin typeface="Arial" panose="020B0604020202020204" pitchFamily="34" charset="0"/>
                <a:cs typeface="Arial" panose="020B0604020202020204" pitchFamily="34" charset="0"/>
              </a:rPr>
              <a:t>, </a:t>
            </a:r>
            <a:r>
              <a:rPr lang="en-US" sz="1600" dirty="0" err="1">
                <a:solidFill>
                  <a:srgbClr val="990033"/>
                </a:solidFill>
                <a:latin typeface="Arial" panose="020B0604020202020204" pitchFamily="34" charset="0"/>
                <a:cs typeface="Arial" panose="020B0604020202020204" pitchFamily="34" charset="0"/>
              </a:rPr>
              <a:t>Keselman</a:t>
            </a:r>
            <a:r>
              <a:rPr lang="en-US" sz="1600" dirty="0">
                <a:solidFill>
                  <a:srgbClr val="990033"/>
                </a:solidFill>
                <a:latin typeface="Arial" panose="020B0604020202020204" pitchFamily="34" charset="0"/>
                <a:cs typeface="Arial" panose="020B0604020202020204" pitchFamily="34" charset="0"/>
              </a:rPr>
              <a:t>, </a:t>
            </a:r>
            <a:r>
              <a:rPr lang="en-US" sz="1600" dirty="0" err="1">
                <a:solidFill>
                  <a:srgbClr val="990033"/>
                </a:solidFill>
                <a:latin typeface="Arial" panose="020B0604020202020204" pitchFamily="34" charset="0"/>
                <a:cs typeface="Arial" panose="020B0604020202020204" pitchFamily="34" charset="0"/>
              </a:rPr>
              <a:t>Yacoby</a:t>
            </a:r>
            <a:r>
              <a:rPr lang="en-US" sz="1600" dirty="0">
                <a:solidFill>
                  <a:srgbClr val="990033"/>
                </a:solidFill>
                <a:latin typeface="Arial" panose="020B0604020202020204" pitchFamily="34" charset="0"/>
                <a:cs typeface="Arial" panose="020B0604020202020204" pitchFamily="34" charset="0"/>
              </a:rPr>
              <a:t>, Berg, Stern, Halperin) (Hell et al. )</a:t>
            </a:r>
          </a:p>
        </p:txBody>
      </p:sp>
      <p:grpSp>
        <p:nvGrpSpPr>
          <p:cNvPr id="5" name="Group 4"/>
          <p:cNvGrpSpPr/>
          <p:nvPr/>
        </p:nvGrpSpPr>
        <p:grpSpPr>
          <a:xfrm>
            <a:off x="1905000" y="1752600"/>
            <a:ext cx="3505200" cy="1920311"/>
            <a:chOff x="488423" y="2172094"/>
            <a:chExt cx="6960454" cy="3617211"/>
          </a:xfrm>
        </p:grpSpPr>
        <p:sp>
          <p:nvSpPr>
            <p:cNvPr id="8" name="Cube 7"/>
            <p:cNvSpPr/>
            <p:nvPr/>
          </p:nvSpPr>
          <p:spPr>
            <a:xfrm>
              <a:off x="488423" y="2532954"/>
              <a:ext cx="6960454" cy="3256351"/>
            </a:xfrm>
            <a:prstGeom prst="cube">
              <a:avLst>
                <a:gd name="adj" fmla="val 89357"/>
              </a:avLst>
            </a:prstGeom>
            <a:solidFill>
              <a:schemeClr val="accent6">
                <a:lumMod val="40000"/>
                <a:lumOff val="6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2 DEG</a:t>
              </a:r>
            </a:p>
          </p:txBody>
        </p:sp>
        <p:sp>
          <p:nvSpPr>
            <p:cNvPr id="9" name="Cube 8"/>
            <p:cNvSpPr/>
            <p:nvPr/>
          </p:nvSpPr>
          <p:spPr>
            <a:xfrm>
              <a:off x="2455508" y="2197348"/>
              <a:ext cx="4876800" cy="1295400"/>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Cube 9"/>
            <p:cNvSpPr/>
            <p:nvPr/>
          </p:nvSpPr>
          <p:spPr>
            <a:xfrm>
              <a:off x="533400" y="3962400"/>
              <a:ext cx="4953000" cy="1295400"/>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1" name="TextBox 10"/>
                <p:cNvSpPr txBox="1"/>
                <p:nvPr/>
              </p:nvSpPr>
              <p:spPr>
                <a:xfrm>
                  <a:off x="3212079" y="3298326"/>
                  <a:ext cx="841883" cy="8240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a:rPr>
                              <m:t>𝐵</m:t>
                            </m:r>
                          </m:e>
                        </m:acc>
                      </m:oMath>
                    </m:oMathPara>
                  </a14:m>
                  <a:endParaRPr lang="en-US"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212079" y="3298326"/>
                  <a:ext cx="841883" cy="824086"/>
                </a:xfrm>
                <a:prstGeom prst="rect">
                  <a:avLst/>
                </a:prstGeom>
                <a:blipFill rotWithShape="1">
                  <a:blip r:embed="rId3"/>
                  <a:stretch>
                    <a:fillRect/>
                  </a:stretch>
                </a:blipFill>
              </p:spPr>
              <p:txBody>
                <a:bodyPr/>
                <a:lstStyle/>
                <a:p>
                  <a:r>
                    <a:rPr lang="en-US">
                      <a:noFill/>
                    </a:rPr>
                    <a:t> </a:t>
                  </a:r>
                </a:p>
              </p:txBody>
            </p:sp>
          </mc:Fallback>
        </mc:AlternateContent>
        <p:cxnSp>
          <p:nvCxnSpPr>
            <p:cNvPr id="12" name="Straight Arrow Connector 11"/>
            <p:cNvCxnSpPr/>
            <p:nvPr/>
          </p:nvCxnSpPr>
          <p:spPr>
            <a:xfrm flipV="1">
              <a:off x="4072425" y="3636283"/>
              <a:ext cx="501482" cy="4223"/>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4111215" y="2172094"/>
                  <a:ext cx="1885580" cy="776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chemeClr val="bg1"/>
                            </a:solidFill>
                            <a:latin typeface="Cambria Math"/>
                          </a:rPr>
                          <m:t>Δ</m:t>
                        </m:r>
                        <m:sSup>
                          <m:sSupPr>
                            <m:ctrlPr>
                              <a:rPr lang="en-US" sz="2000" i="1">
                                <a:solidFill>
                                  <a:schemeClr val="bg1"/>
                                </a:solidFill>
                                <a:latin typeface="Cambria Math" panose="02040503050406030204" pitchFamily="18" charset="0"/>
                              </a:rPr>
                            </m:ctrlPr>
                          </m:sSupPr>
                          <m:e>
                            <m:r>
                              <m:rPr>
                                <m:sty m:val="p"/>
                              </m:rPr>
                              <a:rPr lang="en-US" sz="2000">
                                <a:solidFill>
                                  <a:schemeClr val="bg1"/>
                                </a:solidFill>
                                <a:latin typeface="Cambria Math"/>
                              </a:rPr>
                              <m:t>e</m:t>
                            </m:r>
                          </m:e>
                          <m:sup>
                            <m:r>
                              <a:rPr lang="en-US" sz="2000" i="1">
                                <a:solidFill>
                                  <a:schemeClr val="bg1"/>
                                </a:solidFill>
                                <a:latin typeface="Cambria Math"/>
                              </a:rPr>
                              <m:t>𝑖</m:t>
                            </m:r>
                            <m:r>
                              <a:rPr lang="en-US" sz="2000" i="1">
                                <a:solidFill>
                                  <a:schemeClr val="bg1"/>
                                </a:solidFill>
                                <a:latin typeface="Cambria Math"/>
                              </a:rPr>
                              <m:t>𝜙</m:t>
                            </m:r>
                            <m:r>
                              <a:rPr lang="en-US" sz="2000" b="0" i="1" smtClean="0">
                                <a:solidFill>
                                  <a:schemeClr val="bg1"/>
                                </a:solidFill>
                                <a:latin typeface="Cambria Math"/>
                              </a:rPr>
                              <m:t>/</m:t>
                            </m:r>
                            <m:r>
                              <a:rPr lang="en-US" sz="2000" b="0" i="1" smtClean="0">
                                <a:solidFill>
                                  <a:schemeClr val="bg1"/>
                                </a:solidFill>
                                <a:latin typeface="Cambria Math"/>
                              </a:rPr>
                              <m:t>2</m:t>
                            </m:r>
                          </m:sup>
                        </m:sSup>
                      </m:oMath>
                    </m:oMathPara>
                  </a14:m>
                  <a:endParaRPr lang="en-US" sz="2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111215" y="2172094"/>
                  <a:ext cx="1885580" cy="77613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001565" y="4070140"/>
                  <a:ext cx="2156148" cy="776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chemeClr val="bg1"/>
                            </a:solidFill>
                            <a:latin typeface="Cambria Math"/>
                          </a:rPr>
                          <m:t>Δ</m:t>
                        </m:r>
                        <m:sSup>
                          <m:sSupPr>
                            <m:ctrlPr>
                              <a:rPr lang="en-US" sz="2000" b="0" i="1" smtClean="0">
                                <a:solidFill>
                                  <a:schemeClr val="bg1"/>
                                </a:solidFill>
                                <a:latin typeface="Cambria Math" panose="02040503050406030204" pitchFamily="18" charset="0"/>
                              </a:rPr>
                            </m:ctrlPr>
                          </m:sSupPr>
                          <m:e>
                            <m:r>
                              <m:rPr>
                                <m:sty m:val="p"/>
                              </m:rPr>
                              <a:rPr lang="en-US" sz="2000" b="0" i="0" smtClean="0">
                                <a:solidFill>
                                  <a:schemeClr val="bg1"/>
                                </a:solidFill>
                                <a:latin typeface="Cambria Math"/>
                              </a:rPr>
                              <m:t>e</m:t>
                            </m:r>
                          </m:e>
                          <m:sup>
                            <m:r>
                              <a:rPr lang="en-US" sz="2000" b="0" i="1" smtClean="0">
                                <a:solidFill>
                                  <a:schemeClr val="bg1"/>
                                </a:solidFill>
                                <a:latin typeface="Cambria Math"/>
                              </a:rPr>
                              <m:t>−</m:t>
                            </m:r>
                            <m:r>
                              <a:rPr lang="en-US" sz="2000" b="0" i="1" smtClean="0">
                                <a:solidFill>
                                  <a:schemeClr val="bg1"/>
                                </a:solidFill>
                                <a:latin typeface="Cambria Math"/>
                              </a:rPr>
                              <m:t>𝑖</m:t>
                            </m:r>
                            <m:r>
                              <a:rPr lang="en-US" sz="2000" b="0" i="1" smtClean="0">
                                <a:solidFill>
                                  <a:schemeClr val="bg1"/>
                                </a:solidFill>
                                <a:latin typeface="Cambria Math"/>
                              </a:rPr>
                              <m:t>𝜙</m:t>
                            </m:r>
                            <m:r>
                              <a:rPr lang="en-US" sz="2000" b="0" i="1" smtClean="0">
                                <a:solidFill>
                                  <a:schemeClr val="bg1"/>
                                </a:solidFill>
                                <a:latin typeface="Cambria Math"/>
                              </a:rPr>
                              <m:t>/</m:t>
                            </m:r>
                            <m:r>
                              <a:rPr lang="en-US" sz="2000" b="0" i="1" smtClean="0">
                                <a:solidFill>
                                  <a:schemeClr val="bg1"/>
                                </a:solidFill>
                                <a:latin typeface="Cambria Math"/>
                              </a:rPr>
                              <m:t>2</m:t>
                            </m:r>
                          </m:sup>
                        </m:sSup>
                      </m:oMath>
                    </m:oMathPara>
                  </a14:m>
                  <a:endParaRPr lang="en-US" sz="2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001565" y="4070140"/>
                  <a:ext cx="2156148" cy="776135"/>
                </a:xfrm>
                <a:prstGeom prst="rect">
                  <a:avLst/>
                </a:prstGeom>
                <a:blipFill rotWithShape="1">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Oval 5"/>
              <p:cNvSpPr/>
              <p:nvPr/>
            </p:nvSpPr>
            <p:spPr>
              <a:xfrm>
                <a:off x="2721791" y="2377511"/>
                <a:ext cx="311161" cy="332488"/>
              </a:xfrm>
              <a:prstGeom prst="ellipse">
                <a:avLst/>
              </a:prstGeom>
              <a:solidFill>
                <a:schemeClr val="accent2"/>
              </a:solidFill>
              <a:ln>
                <a:noFill/>
              </a:ln>
              <a:effectLst>
                <a:softEdge rad="63500"/>
              </a:effectLst>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bg1"/>
                          </a:solidFill>
                          <a:effectLst/>
                          <a:latin typeface="Cambria Math"/>
                        </a:rPr>
                        <m:t>𝛾</m:t>
                      </m:r>
                    </m:oMath>
                  </m:oMathPara>
                </a14:m>
                <a:endParaRPr lang="en-US" sz="2000" i="1" dirty="0"/>
              </a:p>
            </p:txBody>
          </p:sp>
        </mc:Choice>
        <mc:Fallback xmlns="">
          <p:sp>
            <p:nvSpPr>
              <p:cNvPr id="6" name="Oval 5"/>
              <p:cNvSpPr>
                <a:spLocks noRot="1" noChangeAspect="1" noMove="1" noResize="1" noEditPoints="1" noAdjustHandles="1" noChangeArrowheads="1" noChangeShapeType="1" noTextEdit="1"/>
              </p:cNvSpPr>
              <p:nvPr/>
            </p:nvSpPr>
            <p:spPr>
              <a:xfrm>
                <a:off x="2721791" y="2377511"/>
                <a:ext cx="311161" cy="332488"/>
              </a:xfrm>
              <a:prstGeom prst="ellipse">
                <a:avLst/>
              </a:prstGeom>
              <a:blipFill>
                <a:blip r:embed="rId6"/>
                <a:stretch>
                  <a:fillRect l="-11538" b="-20000"/>
                </a:stretch>
              </a:blipFill>
              <a:ln>
                <a:noFill/>
              </a:ln>
              <a:effectLst>
                <a:softEdge rad="635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4470389" y="2377511"/>
                <a:ext cx="311161" cy="332488"/>
              </a:xfrm>
              <a:prstGeom prst="ellipse">
                <a:avLst/>
              </a:prstGeom>
              <a:solidFill>
                <a:schemeClr val="accent2"/>
              </a:solidFill>
              <a:ln>
                <a:noFill/>
              </a:ln>
              <a:effectLst>
                <a:softEdge rad="63500"/>
              </a:effectLst>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1" smtClean="0">
                          <a:solidFill>
                            <a:schemeClr val="bg1"/>
                          </a:solidFill>
                          <a:effectLst/>
                          <a:latin typeface="Cambria Math"/>
                        </a:rPr>
                        <m:t>𝛾</m:t>
                      </m:r>
                    </m:oMath>
                  </m:oMathPara>
                </a14:m>
                <a:endParaRPr lang="en-US" sz="2000" i="1" dirty="0"/>
              </a:p>
            </p:txBody>
          </p:sp>
        </mc:Choice>
        <mc:Fallback xmlns="">
          <p:sp>
            <p:nvSpPr>
              <p:cNvPr id="7" name="Oval 6"/>
              <p:cNvSpPr>
                <a:spLocks noRot="1" noChangeAspect="1" noMove="1" noResize="1" noEditPoints="1" noAdjustHandles="1" noChangeArrowheads="1" noChangeShapeType="1" noTextEdit="1"/>
              </p:cNvSpPr>
              <p:nvPr/>
            </p:nvSpPr>
            <p:spPr>
              <a:xfrm>
                <a:off x="4470389" y="2377511"/>
                <a:ext cx="311161" cy="332488"/>
              </a:xfrm>
              <a:prstGeom prst="ellipse">
                <a:avLst/>
              </a:prstGeom>
              <a:blipFill>
                <a:blip r:embed="rId7"/>
                <a:stretch>
                  <a:fillRect l="-11765" b="-20000"/>
                </a:stretch>
              </a:blipFill>
              <a:ln>
                <a:noFill/>
              </a:ln>
              <a:effectLst>
                <a:softEdge rad="635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02594" y="3887703"/>
                <a:ext cx="8134128" cy="2631490"/>
              </a:xfrm>
              <a:prstGeom prst="rect">
                <a:avLst/>
              </a:prstGeom>
              <a:noFill/>
            </p:spPr>
            <p:txBody>
              <a:bodyPr wrap="square" rtlCol="0">
                <a:spAutoFit/>
              </a:bodyPr>
              <a:lstStyle/>
              <a:p>
                <a:pPr>
                  <a:lnSpc>
                    <a:spcPts val="3300"/>
                  </a:lnSpc>
                </a:pPr>
                <a:r>
                  <a:rPr lang="en-US" sz="2200" dirty="0">
                    <a:solidFill>
                      <a:srgbClr val="990033"/>
                    </a:solidFill>
                    <a:cs typeface="Arial" panose="020B0604020202020204" pitchFamily="34" charset="0"/>
                  </a:rPr>
                  <a:t>New knobs to tune – phase difference, Josephson current, enclosed magnetic flux </a:t>
                </a:r>
              </a:p>
              <a:p>
                <a:pPr>
                  <a:lnSpc>
                    <a:spcPts val="3300"/>
                  </a:lnSpc>
                </a:pPr>
                <a:endParaRPr lang="en-US" sz="2200" dirty="0">
                  <a:solidFill>
                    <a:srgbClr val="990033"/>
                  </a:solidFill>
                  <a:cs typeface="Arial" panose="020B0604020202020204" pitchFamily="34" charset="0"/>
                </a:endParaRPr>
              </a:p>
              <a:p>
                <a:pPr>
                  <a:lnSpc>
                    <a:spcPts val="3300"/>
                  </a:lnSpc>
                </a:pPr>
                <a:r>
                  <a:rPr lang="en-US" sz="2200" dirty="0">
                    <a:solidFill>
                      <a:srgbClr val="000099"/>
                    </a:solidFill>
                    <a:cs typeface="Arial" panose="020B0604020202020204" pitchFamily="34" charset="0"/>
                  </a:rPr>
                  <a:t>New features:</a:t>
                </a:r>
              </a:p>
              <a:p>
                <a:pPr marL="457200" indent="-457200">
                  <a:lnSpc>
                    <a:spcPts val="3300"/>
                  </a:lnSpc>
                  <a:buFont typeface="Arial" panose="020B0604020202020204" pitchFamily="34" charset="0"/>
                  <a:buChar char="•"/>
                </a:pPr>
                <a:r>
                  <a:rPr lang="en-US" sz="2200" dirty="0">
                    <a:solidFill>
                      <a:srgbClr val="000099"/>
                    </a:solidFill>
                    <a:cs typeface="Arial" panose="020B0604020202020204" pitchFamily="34" charset="0"/>
                  </a:rPr>
                  <a:t>Robust topological phase with no fine-tuning (for </a:t>
                </a:r>
                <a14:m>
                  <m:oMath xmlns:m="http://schemas.openxmlformats.org/officeDocument/2006/math">
                    <m:r>
                      <a:rPr lang="en-US" sz="2200" b="0" i="1" smtClean="0">
                        <a:solidFill>
                          <a:srgbClr val="000099"/>
                        </a:solidFill>
                        <a:latin typeface="Cambria Math"/>
                      </a:rPr>
                      <m:t>𝜙</m:t>
                    </m:r>
                    <m:r>
                      <a:rPr lang="en-US" sz="2200" b="0" i="1" smtClean="0">
                        <a:solidFill>
                          <a:srgbClr val="000099"/>
                        </a:solidFill>
                        <a:latin typeface="Cambria Math"/>
                      </a:rPr>
                      <m:t>≈</m:t>
                    </m:r>
                    <m:r>
                      <a:rPr lang="en-US" sz="2200" b="0" i="1" smtClean="0">
                        <a:solidFill>
                          <a:srgbClr val="000099"/>
                        </a:solidFill>
                        <a:latin typeface="Cambria Math"/>
                      </a:rPr>
                      <m:t>𝜋</m:t>
                    </m:r>
                  </m:oMath>
                </a14:m>
                <a:r>
                  <a:rPr lang="en-US" sz="2200" dirty="0">
                    <a:solidFill>
                      <a:srgbClr val="000099"/>
                    </a:solidFill>
                    <a:cs typeface="Arial" panose="020B0604020202020204" pitchFamily="34" charset="0"/>
                  </a:rPr>
                  <a:t>)</a:t>
                </a:r>
              </a:p>
              <a:p>
                <a:pPr marL="457200" indent="-457200">
                  <a:lnSpc>
                    <a:spcPts val="3300"/>
                  </a:lnSpc>
                  <a:buFont typeface="Arial" panose="020B0604020202020204" pitchFamily="34" charset="0"/>
                  <a:buChar char="•"/>
                </a:pPr>
                <a:r>
                  <a:rPr lang="en-US" sz="2200" dirty="0">
                    <a:solidFill>
                      <a:srgbClr val="000099"/>
                    </a:solidFill>
                    <a:cs typeface="Arial" panose="020B0604020202020204" pitchFamily="34" charset="0"/>
                  </a:rPr>
                  <a:t>Can tune itself the topological phase!</a:t>
                </a:r>
              </a:p>
            </p:txBody>
          </p:sp>
        </mc:Choice>
        <mc:Fallback xmlns="">
          <p:sp>
            <p:nvSpPr>
              <p:cNvPr id="3" name="TextBox 2"/>
              <p:cNvSpPr txBox="1">
                <a:spLocks noRot="1" noChangeAspect="1" noMove="1" noResize="1" noEditPoints="1" noAdjustHandles="1" noChangeArrowheads="1" noChangeShapeType="1" noTextEdit="1"/>
              </p:cNvSpPr>
              <p:nvPr/>
            </p:nvSpPr>
            <p:spPr>
              <a:xfrm>
                <a:off x="402594" y="3887703"/>
                <a:ext cx="8134128" cy="2631490"/>
              </a:xfrm>
              <a:prstGeom prst="rect">
                <a:avLst/>
              </a:prstGeom>
              <a:blipFill>
                <a:blip r:embed="rId8"/>
                <a:stretch>
                  <a:fillRect l="-975" b="-2320"/>
                </a:stretch>
              </a:blipFill>
            </p:spPr>
            <p:txBody>
              <a:bodyPr/>
              <a:lstStyle/>
              <a:p>
                <a:r>
                  <a:rPr lang="en-US">
                    <a:noFill/>
                  </a:rPr>
                  <a:t> </a:t>
                </a:r>
              </a:p>
            </p:txBody>
          </p:sp>
        </mc:Fallback>
      </mc:AlternateContent>
      <p:sp>
        <p:nvSpPr>
          <p:cNvPr id="16" name="TextBox 15"/>
          <p:cNvSpPr txBox="1"/>
          <p:nvPr/>
        </p:nvSpPr>
        <p:spPr>
          <a:xfrm>
            <a:off x="6121324" y="1810489"/>
            <a:ext cx="2759089" cy="1785104"/>
          </a:xfrm>
          <a:prstGeom prst="rect">
            <a:avLst/>
          </a:prstGeom>
          <a:noFill/>
        </p:spPr>
        <p:txBody>
          <a:bodyPr wrap="none" rtlCol="0">
            <a:spAutoFit/>
          </a:bodyPr>
          <a:lstStyle/>
          <a:p>
            <a:r>
              <a:rPr lang="en-US" sz="2200" dirty="0">
                <a:solidFill>
                  <a:srgbClr val="000099"/>
                </a:solidFill>
                <a:latin typeface="Arial" panose="020B0604020202020204" pitchFamily="34" charset="0"/>
                <a:cs typeface="Arial" panose="020B0604020202020204" pitchFamily="34" charset="0"/>
              </a:rPr>
              <a:t>Ingredients:</a:t>
            </a:r>
          </a:p>
          <a:p>
            <a:pPr marL="342900" indent="-342900">
              <a:buFont typeface="Wingdings" panose="05000000000000000000" pitchFamily="2" charset="2"/>
              <a:buChar char="ü"/>
            </a:pPr>
            <a:r>
              <a:rPr lang="en-US" sz="2200" dirty="0">
                <a:solidFill>
                  <a:srgbClr val="000099"/>
                </a:solidFill>
                <a:latin typeface="Arial" panose="020B0604020202020204" pitchFamily="34" charset="0"/>
                <a:cs typeface="Arial" panose="020B0604020202020204" pitchFamily="34" charset="0"/>
              </a:rPr>
              <a:t>1D</a:t>
            </a:r>
          </a:p>
          <a:p>
            <a:pPr marL="342900" indent="-342900">
              <a:buFont typeface="Wingdings" panose="05000000000000000000" pitchFamily="2" charset="2"/>
              <a:buChar char="ü"/>
            </a:pPr>
            <a:r>
              <a:rPr lang="en-US" sz="2200" dirty="0">
                <a:solidFill>
                  <a:srgbClr val="000099"/>
                </a:solidFill>
                <a:latin typeface="Arial" panose="020B0604020202020204" pitchFamily="34" charset="0"/>
                <a:cs typeface="Arial" panose="020B0604020202020204" pitchFamily="34" charset="0"/>
              </a:rPr>
              <a:t>Spin-orbit</a:t>
            </a:r>
          </a:p>
          <a:p>
            <a:pPr marL="342900" indent="-342900">
              <a:buFont typeface="Wingdings" panose="05000000000000000000" pitchFamily="2" charset="2"/>
              <a:buChar char="ü"/>
            </a:pPr>
            <a:r>
              <a:rPr lang="en-US" sz="2200" dirty="0">
                <a:solidFill>
                  <a:srgbClr val="000099"/>
                </a:solidFill>
                <a:latin typeface="Arial" panose="020B0604020202020204" pitchFamily="34" charset="0"/>
                <a:cs typeface="Arial" panose="020B0604020202020204" pitchFamily="34" charset="0"/>
              </a:rPr>
              <a:t>Superconductivity</a:t>
            </a:r>
          </a:p>
          <a:p>
            <a:pPr marL="342900" indent="-342900">
              <a:buFont typeface="Wingdings" panose="05000000000000000000" pitchFamily="2" charset="2"/>
              <a:buChar char="ü"/>
            </a:pPr>
            <a:r>
              <a:rPr lang="en-US" sz="2200" dirty="0">
                <a:solidFill>
                  <a:srgbClr val="000099"/>
                </a:solidFill>
                <a:latin typeface="Arial" panose="020B0604020202020204" pitchFamily="34" charset="0"/>
                <a:cs typeface="Arial" panose="020B0604020202020204" pitchFamily="34" charset="0"/>
              </a:rPr>
              <a:t>Magnetic field</a:t>
            </a:r>
          </a:p>
        </p:txBody>
      </p:sp>
      <p:cxnSp>
        <p:nvCxnSpPr>
          <p:cNvPr id="26" name="Straight Arrow Connector 25"/>
          <p:cNvCxnSpPr/>
          <p:nvPr/>
        </p:nvCxnSpPr>
        <p:spPr>
          <a:xfrm flipV="1">
            <a:off x="4495800" y="2523523"/>
            <a:ext cx="304800" cy="32146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4570731" y="2617779"/>
                <a:ext cx="4710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𝑊</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4570731" y="2617779"/>
                <a:ext cx="471026" cy="369332"/>
              </a:xfrm>
              <a:prstGeom prst="rect">
                <a:avLst/>
              </a:prstGeom>
              <a:blipFill>
                <a:blip r:embed="rId9"/>
                <a:stretch>
                  <a:fillRect l="-3896" r="-2597" b="-21311"/>
                </a:stretch>
              </a:blipFill>
            </p:spPr>
            <p:txBody>
              <a:bodyPr/>
              <a:lstStyle/>
              <a:p>
                <a:r>
                  <a:rPr lang="en-US">
                    <a:noFill/>
                  </a:rPr>
                  <a:t> </a:t>
                </a:r>
              </a:p>
            </p:txBody>
          </p:sp>
        </mc:Fallback>
      </mc:AlternateContent>
    </p:spTree>
    <p:extLst>
      <p:ext uri="{BB962C8B-B14F-4D97-AF65-F5344CB8AC3E}">
        <p14:creationId xmlns:p14="http://schemas.microsoft.com/office/powerpoint/2010/main" val="1580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0754" y="1676400"/>
            <a:ext cx="7557753" cy="2768689"/>
            <a:chOff x="-838200" y="228600"/>
            <a:chExt cx="12004970" cy="5558890"/>
          </a:xfrm>
        </p:grpSpPr>
        <p:pic>
          <p:nvPicPr>
            <p:cNvPr id="9" name="Picture 8"/>
            <p:cNvPicPr>
              <a:picLocks noChangeAspect="1"/>
            </p:cNvPicPr>
            <p:nvPr/>
          </p:nvPicPr>
          <p:blipFill>
            <a:blip r:embed="rId2"/>
            <a:stretch>
              <a:fillRect/>
            </a:stretch>
          </p:blipFill>
          <p:spPr>
            <a:xfrm>
              <a:off x="-625180" y="567789"/>
              <a:ext cx="11791950" cy="5219701"/>
            </a:xfrm>
            <a:prstGeom prst="rect">
              <a:avLst/>
            </a:prstGeom>
            <a:solidFill>
              <a:schemeClr val="bg1"/>
            </a:solidFill>
            <a:ln>
              <a:solidFill>
                <a:schemeClr val="bg1"/>
              </a:solidFill>
            </a:ln>
          </p:spPr>
        </p:pic>
        <p:sp>
          <p:nvSpPr>
            <p:cNvPr id="10" name="Rectangle 9"/>
            <p:cNvSpPr/>
            <p:nvPr/>
          </p:nvSpPr>
          <p:spPr bwMode="auto">
            <a:xfrm>
              <a:off x="-838200" y="228600"/>
              <a:ext cx="5715000" cy="54102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99"/>
                </a:solidFill>
                <a:effectLst/>
                <a:latin typeface="Arial" panose="020B0604020202020204" pitchFamily="34" charset="0"/>
                <a:cs typeface="Times New Roman" panose="02020603050405020304" pitchFamily="18" charset="0"/>
              </a:endParaRPr>
            </a:p>
          </p:txBody>
        </p:sp>
      </p:grpSp>
      <p:pic>
        <p:nvPicPr>
          <p:cNvPr id="11" name="Picture 10"/>
          <p:cNvPicPr>
            <a:picLocks noChangeAspect="1"/>
          </p:cNvPicPr>
          <p:nvPr/>
        </p:nvPicPr>
        <p:blipFill>
          <a:blip r:embed="rId3"/>
          <a:stretch>
            <a:fillRect/>
          </a:stretch>
        </p:blipFill>
        <p:spPr>
          <a:xfrm>
            <a:off x="990600" y="1787988"/>
            <a:ext cx="3581400" cy="2606764"/>
          </a:xfrm>
          <a:prstGeom prst="rect">
            <a:avLst/>
          </a:prstGeom>
        </p:spPr>
      </p:pic>
      <p:sp>
        <p:nvSpPr>
          <p:cNvPr id="12" name="TextBox 11"/>
          <p:cNvSpPr txBox="1"/>
          <p:nvPr/>
        </p:nvSpPr>
        <p:spPr>
          <a:xfrm>
            <a:off x="1143000" y="1828800"/>
            <a:ext cx="2298771" cy="430887"/>
          </a:xfrm>
          <a:prstGeom prst="rect">
            <a:avLst/>
          </a:prstGeom>
          <a:noFill/>
        </p:spPr>
        <p:txBody>
          <a:bodyPr wrap="none" rtlCol="0">
            <a:spAutoFit/>
          </a:bodyPr>
          <a:lstStyle/>
          <a:p>
            <a:r>
              <a:rPr lang="en-US" sz="2200" dirty="0">
                <a:solidFill>
                  <a:srgbClr val="000099"/>
                </a:solidFill>
                <a:latin typeface="Arial" panose="020B0604020202020204" pitchFamily="34" charset="0"/>
                <a:cs typeface="Arial" panose="020B0604020202020204" pitchFamily="34" charset="0"/>
              </a:rPr>
              <a:t>Phase difference</a:t>
            </a:r>
          </a:p>
        </p:txBody>
      </p:sp>
      <p:sp>
        <p:nvSpPr>
          <p:cNvPr id="13" name="TextBox 12"/>
          <p:cNvSpPr txBox="1"/>
          <p:nvPr/>
        </p:nvSpPr>
        <p:spPr>
          <a:xfrm>
            <a:off x="1351560" y="4286658"/>
            <a:ext cx="4126451" cy="430887"/>
          </a:xfrm>
          <a:prstGeom prst="rect">
            <a:avLst/>
          </a:prstGeom>
          <a:noFill/>
        </p:spPr>
        <p:txBody>
          <a:bodyPr wrap="none" rtlCol="0">
            <a:spAutoFit/>
          </a:bodyPr>
          <a:lstStyle/>
          <a:p>
            <a:r>
              <a:rPr lang="en-US" sz="2200" dirty="0">
                <a:solidFill>
                  <a:srgbClr val="000099"/>
                </a:solidFill>
                <a:latin typeface="Arial" panose="020B0604020202020204" pitchFamily="34" charset="0"/>
                <a:cs typeface="Arial" panose="020B0604020202020204" pitchFamily="34" charset="0"/>
              </a:rPr>
              <a:t>Zeeman energy * traversal time</a:t>
            </a:r>
          </a:p>
        </p:txBody>
      </p:sp>
      <p:sp>
        <p:nvSpPr>
          <p:cNvPr id="14" name="TextBox 13"/>
          <p:cNvSpPr txBox="1"/>
          <p:nvPr/>
        </p:nvSpPr>
        <p:spPr>
          <a:xfrm>
            <a:off x="990600" y="5334000"/>
            <a:ext cx="7859716" cy="810478"/>
          </a:xfrm>
          <a:prstGeom prst="rect">
            <a:avLst/>
          </a:prstGeom>
          <a:noFill/>
        </p:spPr>
        <p:txBody>
          <a:bodyPr wrap="none" rtlCol="0">
            <a:spAutoFit/>
          </a:bodyPr>
          <a:lstStyle/>
          <a:p>
            <a:pPr>
              <a:lnSpc>
                <a:spcPts val="2800"/>
              </a:lnSpc>
            </a:pPr>
            <a:r>
              <a:rPr lang="en-US" sz="2200" dirty="0">
                <a:solidFill>
                  <a:srgbClr val="990033"/>
                </a:solidFill>
                <a:latin typeface="Arial" panose="020B0604020202020204" pitchFamily="34" charset="0"/>
                <a:cs typeface="Arial" panose="020B0604020202020204" pitchFamily="34" charset="0"/>
              </a:rPr>
              <a:t>Only weak dependence on the chemical potential </a:t>
            </a:r>
          </a:p>
          <a:p>
            <a:pPr>
              <a:lnSpc>
                <a:spcPts val="2800"/>
              </a:lnSpc>
            </a:pPr>
            <a:r>
              <a:rPr lang="en-US" sz="2200" dirty="0">
                <a:solidFill>
                  <a:srgbClr val="990033"/>
                </a:solidFill>
                <a:latin typeface="Arial" panose="020B0604020202020204" pitchFamily="34" charset="0"/>
                <a:cs typeface="Arial" panose="020B0604020202020204" pitchFamily="34" charset="0"/>
              </a:rPr>
              <a:t>(Spin orbit energy &gt;&gt; Zeeman energy, wide superconductors)</a:t>
            </a:r>
          </a:p>
        </p:txBody>
      </p:sp>
      <mc:AlternateContent xmlns:mc="http://schemas.openxmlformats.org/markup-compatibility/2006" xmlns:a14="http://schemas.microsoft.com/office/drawing/2010/main">
        <mc:Choice Requires="a14">
          <p:sp>
            <p:nvSpPr>
              <p:cNvPr id="15" name="Rectangle 14"/>
              <p:cNvSpPr/>
              <p:nvPr/>
            </p:nvSpPr>
            <p:spPr>
              <a:xfrm>
                <a:off x="304799" y="432881"/>
                <a:ext cx="7102941" cy="473912"/>
              </a:xfrm>
              <a:prstGeom prst="rect">
                <a:avLst/>
              </a:prstGeom>
            </p:spPr>
            <p:txBody>
              <a:bodyPr wrap="square">
                <a:spAutoFit/>
              </a:bodyPr>
              <a:lstStyle/>
              <a:p>
                <a:pPr>
                  <a:lnSpc>
                    <a:spcPts val="3300"/>
                  </a:lnSpc>
                </a:pPr>
                <a:r>
                  <a:rPr lang="en-US" sz="2200" dirty="0">
                    <a:solidFill>
                      <a:srgbClr val="000099"/>
                    </a:solidFill>
                    <a:latin typeface="Arial" panose="020B0604020202020204" pitchFamily="34" charset="0"/>
                    <a:cs typeface="Arial" panose="020B0604020202020204" pitchFamily="34" charset="0"/>
                  </a:rPr>
                  <a:t>Robust topological phase with no fine-tuning (for </a:t>
                </a:r>
                <a14:m>
                  <m:oMath xmlns:m="http://schemas.openxmlformats.org/officeDocument/2006/math">
                    <m:r>
                      <a:rPr lang="en-US" sz="2200" i="1">
                        <a:solidFill>
                          <a:srgbClr val="000099"/>
                        </a:solidFill>
                        <a:latin typeface="Cambria Math"/>
                      </a:rPr>
                      <m:t>𝜙</m:t>
                    </m:r>
                    <m:r>
                      <a:rPr lang="en-US" sz="2200" i="1">
                        <a:solidFill>
                          <a:srgbClr val="000099"/>
                        </a:solidFill>
                        <a:latin typeface="Cambria Math"/>
                      </a:rPr>
                      <m:t>≈</m:t>
                    </m:r>
                    <m:r>
                      <a:rPr lang="en-US" sz="2200" i="1">
                        <a:solidFill>
                          <a:srgbClr val="000099"/>
                        </a:solidFill>
                        <a:latin typeface="Cambria Math"/>
                      </a:rPr>
                      <m:t>𝜋</m:t>
                    </m:r>
                  </m:oMath>
                </a14:m>
                <a:r>
                  <a:rPr lang="en-US" sz="2200" dirty="0">
                    <a:solidFill>
                      <a:srgbClr val="000099"/>
                    </a:solidFill>
                    <a:latin typeface="Arial" panose="020B0604020202020204" pitchFamily="34" charset="0"/>
                    <a:cs typeface="Arial" panose="020B0604020202020204" pitchFamily="34" charset="0"/>
                  </a:rPr>
                  <a:t>)</a:t>
                </a:r>
              </a:p>
            </p:txBody>
          </p:sp>
        </mc:Choice>
        <mc:Fallback xmlns="">
          <p:sp>
            <p:nvSpPr>
              <p:cNvPr id="15" name="Rectangle 14"/>
              <p:cNvSpPr>
                <a:spLocks noRot="1" noChangeAspect="1" noMove="1" noResize="1" noEditPoints="1" noAdjustHandles="1" noChangeArrowheads="1" noChangeShapeType="1" noTextEdit="1"/>
              </p:cNvSpPr>
              <p:nvPr/>
            </p:nvSpPr>
            <p:spPr>
              <a:xfrm>
                <a:off x="304799" y="432881"/>
                <a:ext cx="7102941" cy="473912"/>
              </a:xfrm>
              <a:prstGeom prst="rect">
                <a:avLst/>
              </a:prstGeom>
              <a:blipFill>
                <a:blip r:embed="rId4"/>
                <a:stretch>
                  <a:fillRect l="-1116" r="-687" b="-26923"/>
                </a:stretch>
              </a:blipFill>
            </p:spPr>
            <p:txBody>
              <a:bodyPr/>
              <a:lstStyle/>
              <a:p>
                <a:r>
                  <a:rPr lang="en-US">
                    <a:noFill/>
                  </a:rPr>
                  <a:t> </a:t>
                </a:r>
              </a:p>
            </p:txBody>
          </p:sp>
        </mc:Fallback>
      </mc:AlternateContent>
    </p:spTree>
    <p:extLst>
      <p:ext uri="{BB962C8B-B14F-4D97-AF65-F5344CB8AC3E}">
        <p14:creationId xmlns:p14="http://schemas.microsoft.com/office/powerpoint/2010/main" val="111524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81098" y="1143000"/>
            <a:ext cx="4762501" cy="5715000"/>
            <a:chOff x="190499" y="1352711"/>
            <a:chExt cx="4762501" cy="5715000"/>
          </a:xfrm>
        </p:grpSpPr>
        <p:pic>
          <p:nvPicPr>
            <p:cNvPr id="18460" name="Picture 28" descr="C:\Data\PhD\Projects\S-SO-S\Matlab Scripts\Figures for presentation\Ic.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 y="1352711"/>
              <a:ext cx="4762501"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4453" y="1447800"/>
              <a:ext cx="2305051"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Rectangle 7"/>
            <p:cNvSpPr/>
            <p:nvPr/>
          </p:nvSpPr>
          <p:spPr>
            <a:xfrm>
              <a:off x="914400" y="1352711"/>
              <a:ext cx="1219200" cy="399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390" y="2990850"/>
            <a:ext cx="3651609"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29200" y="5772090"/>
            <a:ext cx="3657600" cy="646331"/>
          </a:xfrm>
          <a:prstGeom prst="rect">
            <a:avLst/>
          </a:prstGeom>
          <a:noFill/>
        </p:spPr>
        <p:txBody>
          <a:bodyPr wrap="square" rtlCol="0">
            <a:spAutoFit/>
          </a:bodyPr>
          <a:lstStyle/>
          <a:p>
            <a:r>
              <a:rPr lang="en-US" sz="1800" dirty="0">
                <a:solidFill>
                  <a:schemeClr val="accent2">
                    <a:lumMod val="75000"/>
                  </a:schemeClr>
                </a:solidFill>
              </a:rPr>
              <a:t>Hart et al. arXiv,1509.02940 (2015)</a:t>
            </a:r>
          </a:p>
        </p:txBody>
      </p:sp>
      <p:sp>
        <p:nvSpPr>
          <p:cNvPr id="3" name="Rectangle 2"/>
          <p:cNvSpPr/>
          <p:nvPr/>
        </p:nvSpPr>
        <p:spPr>
          <a:xfrm>
            <a:off x="5505449" y="3181511"/>
            <a:ext cx="9906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0" name="Rectangle 9"/>
          <p:cNvSpPr/>
          <p:nvPr/>
        </p:nvSpPr>
        <p:spPr>
          <a:xfrm>
            <a:off x="6769279" y="3181511"/>
            <a:ext cx="1069795"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pic>
        <p:nvPicPr>
          <p:cNvPr id="18449"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0145" y="1219200"/>
            <a:ext cx="2837054" cy="1578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990600"/>
            <a:ext cx="5347682" cy="430887"/>
          </a:xfrm>
          <a:prstGeom prst="rect">
            <a:avLst/>
          </a:prstGeom>
          <a:noFill/>
        </p:spPr>
        <p:txBody>
          <a:bodyPr wrap="none" rtlCol="0">
            <a:spAutoFit/>
          </a:bodyPr>
          <a:lstStyle/>
          <a:p>
            <a:r>
              <a:rPr lang="en-US" sz="2200" dirty="0">
                <a:solidFill>
                  <a:srgbClr val="000099"/>
                </a:solidFill>
                <a:latin typeface="Arial" panose="020B0604020202020204" pitchFamily="34" charset="0"/>
                <a:cs typeface="Arial" panose="020B0604020202020204" pitchFamily="34" charset="0"/>
              </a:rPr>
              <a:t>The phase difference at the ground state:</a:t>
            </a:r>
          </a:p>
        </p:txBody>
      </p:sp>
      <p:sp>
        <p:nvSpPr>
          <p:cNvPr id="13" name="TextBox 12"/>
          <p:cNvSpPr txBox="1"/>
          <p:nvPr/>
        </p:nvSpPr>
        <p:spPr>
          <a:xfrm>
            <a:off x="324798" y="6096000"/>
            <a:ext cx="4247202" cy="769441"/>
          </a:xfrm>
          <a:prstGeom prst="rect">
            <a:avLst/>
          </a:prstGeom>
          <a:noFill/>
        </p:spPr>
        <p:txBody>
          <a:bodyPr wrap="square" rtlCol="0">
            <a:spAutoFit/>
          </a:bodyPr>
          <a:lstStyle/>
          <a:p>
            <a:r>
              <a:rPr lang="en-US" sz="2200" dirty="0">
                <a:solidFill>
                  <a:srgbClr val="000099"/>
                </a:solidFill>
                <a:latin typeface="Arial" panose="020B0604020202020204" pitchFamily="34" charset="0"/>
                <a:cs typeface="Arial" panose="020B0604020202020204" pitchFamily="34" charset="0"/>
              </a:rPr>
              <a:t>The transition coincides with a minimum of the critical current.</a:t>
            </a:r>
          </a:p>
        </p:txBody>
      </p:sp>
      <p:sp>
        <p:nvSpPr>
          <p:cNvPr id="9" name="TextBox 8"/>
          <p:cNvSpPr txBox="1"/>
          <p:nvPr/>
        </p:nvSpPr>
        <p:spPr>
          <a:xfrm>
            <a:off x="304800" y="144959"/>
            <a:ext cx="8177239" cy="769441"/>
          </a:xfrm>
          <a:prstGeom prst="rect">
            <a:avLst/>
          </a:prstGeom>
          <a:noFill/>
        </p:spPr>
        <p:txBody>
          <a:bodyPr wrap="none" rtlCol="0">
            <a:spAutoFit/>
          </a:bodyPr>
          <a:lstStyle/>
          <a:p>
            <a:r>
              <a:rPr lang="en-US" sz="2200" dirty="0">
                <a:solidFill>
                  <a:srgbClr val="990033"/>
                </a:solidFill>
                <a:latin typeface="Arial" panose="020B0604020202020204" pitchFamily="34" charset="0"/>
                <a:cs typeface="Arial" panose="020B0604020202020204" pitchFamily="34" charset="0"/>
              </a:rPr>
              <a:t>First order phase transition between trivial and topological state </a:t>
            </a:r>
          </a:p>
          <a:p>
            <a:r>
              <a:rPr lang="en-US" sz="2200" dirty="0">
                <a:solidFill>
                  <a:srgbClr val="990033"/>
                </a:solidFill>
                <a:latin typeface="Arial" panose="020B0604020202020204" pitchFamily="34" charset="0"/>
                <a:cs typeface="Arial" panose="020B0604020202020204" pitchFamily="34" charset="0"/>
              </a:rPr>
              <a:t>– the system self tunes to the topological regime</a:t>
            </a:r>
          </a:p>
        </p:txBody>
      </p:sp>
    </p:spTree>
    <p:extLst>
      <p:ext uri="{BB962C8B-B14F-4D97-AF65-F5344CB8AC3E}">
        <p14:creationId xmlns:p14="http://schemas.microsoft.com/office/powerpoint/2010/main" val="34113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449"/>
                                        </p:tgtEl>
                                        <p:attrNameLst>
                                          <p:attrName>style.visibility</p:attrName>
                                        </p:attrNameLst>
                                      </p:cBhvr>
                                      <p:to>
                                        <p:strVal val="visible"/>
                                      </p:to>
                                    </p:set>
                                    <p:animEffect transition="in" filter="fade">
                                      <p:cBhvr>
                                        <p:cTn id="13" dur="500"/>
                                        <p:tgtEl>
                                          <p:spTgt spid="1844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6112308" y="3733800"/>
            <a:ext cx="2286000" cy="2286000"/>
            <a:chOff x="6298030" y="3676563"/>
            <a:chExt cx="1931570" cy="1930530"/>
          </a:xfrm>
        </p:grpSpPr>
        <p:sp>
          <p:nvSpPr>
            <p:cNvPr id="90" name="Oval 89"/>
            <p:cNvSpPr/>
            <p:nvPr/>
          </p:nvSpPr>
          <p:spPr>
            <a:xfrm>
              <a:off x="6346356" y="3728141"/>
              <a:ext cx="1828800" cy="1828800"/>
            </a:xfrm>
            <a:prstGeom prst="ellipse">
              <a:avLst/>
            </a:pr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91" name="Right Arrow 90"/>
            <p:cNvSpPr/>
            <p:nvPr/>
          </p:nvSpPr>
          <p:spPr>
            <a:xfrm>
              <a:off x="7148008" y="3676563"/>
              <a:ext cx="225495" cy="103156"/>
            </a:xfrm>
            <a:prstGeom prst="right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92" name="Right Arrow 91"/>
            <p:cNvSpPr/>
            <p:nvPr/>
          </p:nvSpPr>
          <p:spPr>
            <a:xfrm flipH="1">
              <a:off x="7155727" y="5503937"/>
              <a:ext cx="210057" cy="103156"/>
            </a:xfrm>
            <a:prstGeom prst="right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93" name="Right Arrow 92"/>
            <p:cNvSpPr/>
            <p:nvPr/>
          </p:nvSpPr>
          <p:spPr>
            <a:xfrm rot="5400000">
              <a:off x="8072000" y="4588097"/>
              <a:ext cx="206312" cy="108888"/>
            </a:xfrm>
            <a:prstGeom prst="right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94" name="Right Arrow 93"/>
            <p:cNvSpPr/>
            <p:nvPr/>
          </p:nvSpPr>
          <p:spPr>
            <a:xfrm rot="5400000" flipH="1">
              <a:off x="6243198" y="4594217"/>
              <a:ext cx="206312" cy="96647"/>
            </a:xfrm>
            <a:prstGeom prst="rightArrow">
              <a:avLst/>
            </a:prstGeom>
            <a:solidFill>
              <a:schemeClr val="tx2">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grpSp>
      <p:grpSp>
        <p:nvGrpSpPr>
          <p:cNvPr id="16" name="Group 15"/>
          <p:cNvGrpSpPr/>
          <p:nvPr/>
        </p:nvGrpSpPr>
        <p:grpSpPr>
          <a:xfrm>
            <a:off x="6112308" y="3752368"/>
            <a:ext cx="2286000" cy="2286000"/>
            <a:chOff x="6298030" y="3676563"/>
            <a:chExt cx="1931570" cy="1930530"/>
          </a:xfrm>
        </p:grpSpPr>
        <p:sp>
          <p:nvSpPr>
            <p:cNvPr id="25" name="Oval 24"/>
            <p:cNvSpPr/>
            <p:nvPr/>
          </p:nvSpPr>
          <p:spPr>
            <a:xfrm>
              <a:off x="6346356" y="3728141"/>
              <a:ext cx="1828800" cy="1828800"/>
            </a:xfrm>
            <a:prstGeom prst="ellipse">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148008" y="3676563"/>
              <a:ext cx="225495" cy="103156"/>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flipH="1">
              <a:off x="7155727" y="5503937"/>
              <a:ext cx="210057" cy="103156"/>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5400000">
              <a:off x="8072000" y="4588097"/>
              <a:ext cx="206312" cy="108888"/>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5400000" flipH="1">
              <a:off x="6243198" y="4594217"/>
              <a:ext cx="206312" cy="96647"/>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4" name="TextBox 53"/>
              <p:cNvSpPr txBox="1"/>
              <p:nvPr/>
            </p:nvSpPr>
            <p:spPr>
              <a:xfrm>
                <a:off x="651944" y="4690929"/>
                <a:ext cx="4758256" cy="1734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0099"/>
                              </a:solidFill>
                              <a:latin typeface="Cambria Math" panose="02040503050406030204" pitchFamily="18" charset="0"/>
                            </a:rPr>
                          </m:ctrlPr>
                        </m:sSubPr>
                        <m:e>
                          <m:r>
                            <a:rPr lang="en-US" sz="2400" i="1" smtClean="0">
                              <a:solidFill>
                                <a:srgbClr val="000099"/>
                              </a:solidFill>
                              <a:latin typeface="Cambria Math"/>
                            </a:rPr>
                            <m:t>𝐻</m:t>
                          </m:r>
                        </m:e>
                        <m:sub>
                          <m:r>
                            <a:rPr lang="en-US" sz="2400" b="0" i="1" smtClean="0">
                              <a:solidFill>
                                <a:srgbClr val="000099"/>
                              </a:solidFill>
                              <a:latin typeface="Cambria Math"/>
                            </a:rPr>
                            <m:t>0</m:t>
                          </m:r>
                        </m:sub>
                      </m:sSub>
                      <m:r>
                        <a:rPr lang="en-US" sz="2400" b="0" i="0" smtClean="0">
                          <a:solidFill>
                            <a:srgbClr val="000099"/>
                          </a:solidFill>
                          <a:latin typeface="Cambria Math"/>
                        </a:rPr>
                        <m:t>=</m:t>
                      </m:r>
                      <m:f>
                        <m:fPr>
                          <m:ctrlPr>
                            <a:rPr lang="en-US" sz="2400" b="0" i="1" smtClean="0">
                              <a:solidFill>
                                <a:srgbClr val="000099"/>
                              </a:solidFill>
                              <a:latin typeface="Cambria Math" panose="02040503050406030204" pitchFamily="18" charset="0"/>
                            </a:rPr>
                          </m:ctrlPr>
                        </m:fPr>
                        <m:num>
                          <m:sSup>
                            <m:sSupPr>
                              <m:ctrlPr>
                                <a:rPr lang="en-US" sz="2400" b="0" i="1" smtClean="0">
                                  <a:solidFill>
                                    <a:srgbClr val="000099"/>
                                  </a:solidFill>
                                  <a:latin typeface="Cambria Math" panose="02040503050406030204" pitchFamily="18" charset="0"/>
                                </a:rPr>
                              </m:ctrlPr>
                            </m:sSupPr>
                            <m:e>
                              <m:sSubSup>
                                <m:sSubSupPr>
                                  <m:ctrlPr>
                                    <a:rPr lang="en-US" sz="2400" b="0" i="1" smtClean="0">
                                      <a:solidFill>
                                        <a:srgbClr val="000099"/>
                                      </a:solidFill>
                                      <a:latin typeface="Cambria Math" panose="02040503050406030204" pitchFamily="18" charset="0"/>
                                    </a:rPr>
                                  </m:ctrlPr>
                                </m:sSubSupPr>
                                <m:e>
                                  <m:r>
                                    <a:rPr lang="en-US" sz="2400" b="0" i="1" smtClean="0">
                                      <a:solidFill>
                                        <a:srgbClr val="000099"/>
                                      </a:solidFill>
                                      <a:latin typeface="Cambria Math"/>
                                    </a:rPr>
                                    <m:t>𝑘</m:t>
                                  </m:r>
                                </m:e>
                                <m:sub>
                                  <m:r>
                                    <a:rPr lang="en-US" sz="2400" b="0" i="1" smtClean="0">
                                      <a:solidFill>
                                        <a:srgbClr val="000099"/>
                                      </a:solidFill>
                                      <a:latin typeface="Cambria Math"/>
                                    </a:rPr>
                                    <m:t>𝑥</m:t>
                                  </m:r>
                                </m:sub>
                                <m:sup/>
                              </m:sSubSup>
                            </m:e>
                            <m:sup>
                              <m:r>
                                <a:rPr lang="en-US" sz="2400" b="0" i="1" smtClean="0">
                                  <a:solidFill>
                                    <a:srgbClr val="000099"/>
                                  </a:solidFill>
                                  <a:latin typeface="Cambria Math"/>
                                </a:rPr>
                                <m:t>2</m:t>
                              </m:r>
                            </m:sup>
                          </m:sSup>
                          <m:r>
                            <a:rPr lang="en-US" sz="2400" b="0" i="1" smtClean="0">
                              <a:solidFill>
                                <a:srgbClr val="000099"/>
                              </a:solidFill>
                              <a:latin typeface="Cambria Math"/>
                            </a:rPr>
                            <m:t>−</m:t>
                          </m:r>
                          <m:sSubSup>
                            <m:sSubSupPr>
                              <m:ctrlPr>
                                <a:rPr lang="en-US" sz="2400" b="0" i="1" smtClean="0">
                                  <a:solidFill>
                                    <a:srgbClr val="000099"/>
                                  </a:solidFill>
                                  <a:latin typeface="Cambria Math" panose="02040503050406030204" pitchFamily="18" charset="0"/>
                                </a:rPr>
                              </m:ctrlPr>
                            </m:sSubSupPr>
                            <m:e>
                              <m:r>
                                <a:rPr lang="en-US" sz="2400" b="0" i="1" smtClean="0">
                                  <a:solidFill>
                                    <a:srgbClr val="000099"/>
                                  </a:solidFill>
                                  <a:latin typeface="Cambria Math"/>
                                </a:rPr>
                                <m:t>𝜕</m:t>
                              </m:r>
                            </m:e>
                            <m:sub>
                              <m:r>
                                <a:rPr lang="en-US" sz="2400" b="0" i="1" smtClean="0">
                                  <a:solidFill>
                                    <a:srgbClr val="000099"/>
                                  </a:solidFill>
                                  <a:latin typeface="Cambria Math"/>
                                </a:rPr>
                                <m:t>𝑦</m:t>
                              </m:r>
                            </m:sub>
                            <m:sup>
                              <m:r>
                                <a:rPr lang="en-US" sz="2400" b="0" i="1" smtClean="0">
                                  <a:solidFill>
                                    <a:srgbClr val="000099"/>
                                  </a:solidFill>
                                  <a:latin typeface="Cambria Math"/>
                                </a:rPr>
                                <m:t>2</m:t>
                              </m:r>
                            </m:sup>
                          </m:sSubSup>
                        </m:num>
                        <m:den>
                          <m:r>
                            <a:rPr lang="en-US" sz="2400" b="0" i="1" smtClean="0">
                              <a:solidFill>
                                <a:srgbClr val="000099"/>
                              </a:solidFill>
                              <a:latin typeface="Cambria Math"/>
                            </a:rPr>
                            <m:t>2</m:t>
                          </m:r>
                          <m:r>
                            <a:rPr lang="en-US" sz="2400" b="0" i="1" smtClean="0">
                              <a:solidFill>
                                <a:srgbClr val="000099"/>
                              </a:solidFill>
                              <a:latin typeface="Cambria Math"/>
                            </a:rPr>
                            <m:t>𝑚</m:t>
                          </m:r>
                        </m:den>
                      </m:f>
                      <m:r>
                        <a:rPr lang="en-US" sz="2400" b="0" i="1" smtClean="0">
                          <a:solidFill>
                            <a:srgbClr val="000099"/>
                          </a:solidFill>
                          <a:latin typeface="Cambria Math"/>
                        </a:rPr>
                        <m:t>−</m:t>
                      </m:r>
                      <m:r>
                        <a:rPr lang="en-US" sz="2400" b="0" i="1" smtClean="0">
                          <a:solidFill>
                            <a:srgbClr val="000099"/>
                          </a:solidFill>
                          <a:latin typeface="Cambria Math"/>
                        </a:rPr>
                        <m:t>𝜇</m:t>
                      </m:r>
                      <m:r>
                        <a:rPr lang="en-US" sz="2400" b="0" i="1" smtClean="0">
                          <a:solidFill>
                            <a:srgbClr val="000099"/>
                          </a:solidFill>
                          <a:latin typeface="Cambria Math"/>
                        </a:rPr>
                        <m:t>+</m:t>
                      </m:r>
                      <m:r>
                        <a:rPr lang="en-US" sz="2400" b="0" i="1" smtClean="0">
                          <a:solidFill>
                            <a:srgbClr val="000099"/>
                          </a:solidFill>
                          <a:latin typeface="Cambria Math"/>
                        </a:rPr>
                        <m:t>𝛼</m:t>
                      </m:r>
                      <m:d>
                        <m:dPr>
                          <m:ctrlPr>
                            <a:rPr lang="en-US" sz="2400" b="0" i="1" smtClean="0">
                              <a:solidFill>
                                <a:srgbClr val="000099"/>
                              </a:solidFill>
                              <a:latin typeface="Cambria Math" panose="02040503050406030204" pitchFamily="18" charset="0"/>
                            </a:rPr>
                          </m:ctrlPr>
                        </m:dPr>
                        <m:e>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𝑘</m:t>
                              </m:r>
                            </m:e>
                            <m:sub>
                              <m:r>
                                <a:rPr lang="en-US" sz="2400" b="0" i="1" smtClean="0">
                                  <a:solidFill>
                                    <a:srgbClr val="000099"/>
                                  </a:solidFill>
                                  <a:latin typeface="Cambria Math"/>
                                </a:rPr>
                                <m:t>𝑥</m:t>
                              </m:r>
                            </m:sub>
                          </m:sSub>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𝜎</m:t>
                              </m:r>
                            </m:e>
                            <m:sub>
                              <m:r>
                                <a:rPr lang="en-US" sz="2400" b="0" i="1" smtClean="0">
                                  <a:solidFill>
                                    <a:srgbClr val="000099"/>
                                  </a:solidFill>
                                  <a:latin typeface="Cambria Math"/>
                                </a:rPr>
                                <m:t>𝑦</m:t>
                              </m:r>
                            </m:sub>
                          </m:sSub>
                          <m:r>
                            <a:rPr lang="en-US" sz="2400" b="0" i="1" smtClean="0">
                              <a:solidFill>
                                <a:srgbClr val="000099"/>
                              </a:solidFill>
                              <a:latin typeface="Cambria Math"/>
                            </a:rPr>
                            <m:t>+</m:t>
                          </m:r>
                          <m:r>
                            <a:rPr lang="en-US" sz="2400" b="0" i="1" smtClean="0">
                              <a:solidFill>
                                <a:srgbClr val="000099"/>
                              </a:solidFill>
                              <a:latin typeface="Cambria Math"/>
                            </a:rPr>
                            <m:t>𝑖</m:t>
                          </m:r>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m:t>
                              </m:r>
                            </m:e>
                            <m:sub>
                              <m:r>
                                <a:rPr lang="en-US" sz="2400" b="0" i="1" smtClean="0">
                                  <a:solidFill>
                                    <a:srgbClr val="000099"/>
                                  </a:solidFill>
                                  <a:latin typeface="Cambria Math"/>
                                </a:rPr>
                                <m:t>𝑦</m:t>
                              </m:r>
                            </m:sub>
                          </m:sSub>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𝜎</m:t>
                              </m:r>
                            </m:e>
                            <m:sub>
                              <m:r>
                                <a:rPr lang="en-US" sz="2400" b="0" i="1" smtClean="0">
                                  <a:solidFill>
                                    <a:srgbClr val="000099"/>
                                  </a:solidFill>
                                  <a:latin typeface="Cambria Math"/>
                                </a:rPr>
                                <m:t>𝑥</m:t>
                              </m:r>
                            </m:sub>
                          </m:sSub>
                        </m:e>
                      </m:d>
                      <m:r>
                        <a:rPr lang="en-US" sz="2400" b="0" i="0" smtClean="0">
                          <a:solidFill>
                            <a:srgbClr val="000099"/>
                          </a:solidFill>
                          <a:latin typeface="Cambria Math"/>
                        </a:rPr>
                        <m:t>+</m:t>
                      </m:r>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𝐵</m:t>
                          </m:r>
                        </m:e>
                        <m:sub>
                          <m:r>
                            <a:rPr lang="en-US" sz="2400" b="0" i="1" smtClean="0">
                              <a:solidFill>
                                <a:srgbClr val="000099"/>
                              </a:solidFill>
                              <a:latin typeface="Cambria Math"/>
                            </a:rPr>
                            <m:t>𝑥</m:t>
                          </m:r>
                        </m:sub>
                      </m:sSub>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𝜎</m:t>
                          </m:r>
                        </m:e>
                        <m:sub>
                          <m:r>
                            <a:rPr lang="en-US" sz="2400" b="0" i="1" smtClean="0">
                              <a:solidFill>
                                <a:srgbClr val="000099"/>
                              </a:solidFill>
                              <a:latin typeface="Cambria Math"/>
                            </a:rPr>
                            <m:t>𝑥</m:t>
                          </m:r>
                        </m:sub>
                      </m:sSub>
                    </m:oMath>
                  </m:oMathPara>
                </a14:m>
                <a:endParaRPr lang="en-US" sz="2400" b="0" dirty="0">
                  <a:solidFill>
                    <a:srgbClr val="000099"/>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51944" y="4690929"/>
                <a:ext cx="4758256" cy="1734962"/>
              </a:xfrm>
              <a:prstGeom prst="rect">
                <a:avLst/>
              </a:prstGeom>
              <a:blipFill>
                <a:blip r:embed="rId3"/>
                <a:stretch>
                  <a:fillRect/>
                </a:stretch>
              </a:blipFill>
            </p:spPr>
            <p:txBody>
              <a:bodyPr/>
              <a:lstStyle/>
              <a:p>
                <a:r>
                  <a:rPr lang="en-US">
                    <a:noFill/>
                  </a:rPr>
                  <a:t> </a:t>
                </a:r>
              </a:p>
            </p:txBody>
          </p:sp>
        </mc:Fallback>
      </mc:AlternateContent>
      <p:grpSp>
        <p:nvGrpSpPr>
          <p:cNvPr id="95" name="Group 94"/>
          <p:cNvGrpSpPr/>
          <p:nvPr/>
        </p:nvGrpSpPr>
        <p:grpSpPr>
          <a:xfrm>
            <a:off x="6691428" y="4361824"/>
            <a:ext cx="1097280" cy="1097280"/>
            <a:chOff x="6749112" y="4135998"/>
            <a:chExt cx="1017166" cy="1014008"/>
          </a:xfrm>
        </p:grpSpPr>
        <p:sp>
          <p:nvSpPr>
            <p:cNvPr id="96" name="Oval 95"/>
            <p:cNvSpPr/>
            <p:nvPr/>
          </p:nvSpPr>
          <p:spPr>
            <a:xfrm>
              <a:off x="6799680" y="4189121"/>
              <a:ext cx="914400" cy="909929"/>
            </a:xfrm>
            <a:prstGeom prst="ellipse">
              <a:avLst/>
            </a:prstGeom>
            <a:noFill/>
            <a:ln w="6350">
              <a:solidFill>
                <a:schemeClr val="bg1">
                  <a:lumMod val="50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99"/>
                </a:solidFill>
              </a:endParaRPr>
            </a:p>
          </p:txBody>
        </p:sp>
        <p:sp>
          <p:nvSpPr>
            <p:cNvPr id="97" name="Right Arrow 96"/>
            <p:cNvSpPr/>
            <p:nvPr/>
          </p:nvSpPr>
          <p:spPr>
            <a:xfrm>
              <a:off x="7155727" y="5046850"/>
              <a:ext cx="225495" cy="103156"/>
            </a:xfrm>
            <a:prstGeom prst="rightArrow">
              <a:avLst/>
            </a:prstGeom>
            <a:solidFill>
              <a:schemeClr val="accent2">
                <a:lumMod val="40000"/>
                <a:lumOff val="60000"/>
              </a:schemeClr>
            </a:solidFill>
            <a:ln w="63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sp>
          <p:nvSpPr>
            <p:cNvPr id="98" name="Right Arrow 97"/>
            <p:cNvSpPr/>
            <p:nvPr/>
          </p:nvSpPr>
          <p:spPr>
            <a:xfrm flipH="1">
              <a:off x="7148008" y="4135998"/>
              <a:ext cx="210057" cy="103156"/>
            </a:xfrm>
            <a:prstGeom prst="rightArrow">
              <a:avLst/>
            </a:prstGeom>
            <a:solidFill>
              <a:schemeClr val="accent2">
                <a:lumMod val="40000"/>
                <a:lumOff val="60000"/>
              </a:schemeClr>
            </a:solidFill>
            <a:ln w="63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sp>
          <p:nvSpPr>
            <p:cNvPr id="99" name="Right Arrow 98"/>
            <p:cNvSpPr/>
            <p:nvPr/>
          </p:nvSpPr>
          <p:spPr>
            <a:xfrm rot="5400000">
              <a:off x="6700400" y="4600997"/>
              <a:ext cx="206312" cy="108888"/>
            </a:xfrm>
            <a:prstGeom prst="rightArrow">
              <a:avLst/>
            </a:prstGeom>
            <a:solidFill>
              <a:schemeClr val="accent2">
                <a:lumMod val="40000"/>
                <a:lumOff val="60000"/>
              </a:schemeClr>
            </a:solidFill>
            <a:ln w="63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sp>
          <p:nvSpPr>
            <p:cNvPr id="100" name="Right Arrow 99"/>
            <p:cNvSpPr/>
            <p:nvPr/>
          </p:nvSpPr>
          <p:spPr>
            <a:xfrm rot="5400000" flipH="1">
              <a:off x="7614799" y="4594217"/>
              <a:ext cx="206312" cy="96647"/>
            </a:xfrm>
            <a:prstGeom prst="rightArrow">
              <a:avLst/>
            </a:prstGeom>
            <a:solidFill>
              <a:schemeClr val="accent2">
                <a:lumMod val="40000"/>
                <a:lumOff val="60000"/>
              </a:schemeClr>
            </a:solidFill>
            <a:ln w="63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grpSp>
      <p:sp>
        <p:nvSpPr>
          <p:cNvPr id="2" name="Title 1"/>
          <p:cNvSpPr>
            <a:spLocks noGrp="1"/>
          </p:cNvSpPr>
          <p:nvPr>
            <p:ph type="title" idx="4294967295"/>
          </p:nvPr>
        </p:nvSpPr>
        <p:spPr>
          <a:xfrm>
            <a:off x="543367" y="281831"/>
            <a:ext cx="8229600" cy="1143000"/>
          </a:xfrm>
        </p:spPr>
        <p:txBody>
          <a:bodyPr>
            <a:normAutofit/>
          </a:bodyPr>
          <a:lstStyle/>
          <a:p>
            <a:r>
              <a:rPr lang="en-US" sz="2400" dirty="0">
                <a:latin typeface="Arial" panose="020B0604020202020204" pitchFamily="34" charset="0"/>
                <a:cs typeface="Arial" panose="020B0604020202020204" pitchFamily="34" charset="0"/>
              </a:rPr>
              <a:t>Setup and Model</a:t>
            </a:r>
          </a:p>
        </p:txBody>
      </p:sp>
      <mc:AlternateContent xmlns:mc="http://schemas.openxmlformats.org/markup-compatibility/2006" xmlns:a14="http://schemas.microsoft.com/office/drawing/2010/main">
        <mc:Choice Requires="a14">
          <p:sp>
            <p:nvSpPr>
              <p:cNvPr id="15" name="TextBox 14"/>
              <p:cNvSpPr txBox="1"/>
              <p:nvPr/>
            </p:nvSpPr>
            <p:spPr>
              <a:xfrm>
                <a:off x="611000" y="4690929"/>
                <a:ext cx="4758256" cy="16793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0099"/>
                              </a:solidFill>
                              <a:latin typeface="Cambria Math" panose="02040503050406030204" pitchFamily="18" charset="0"/>
                            </a:rPr>
                          </m:ctrlPr>
                        </m:sSubPr>
                        <m:e>
                          <m:r>
                            <a:rPr lang="en-US" sz="2400" i="1" smtClean="0">
                              <a:solidFill>
                                <a:srgbClr val="000099"/>
                              </a:solidFill>
                              <a:latin typeface="Cambria Math"/>
                            </a:rPr>
                            <m:t>𝐻</m:t>
                          </m:r>
                        </m:e>
                        <m:sub>
                          <m:r>
                            <a:rPr lang="en-US" sz="2400" b="0" i="1" smtClean="0">
                              <a:solidFill>
                                <a:srgbClr val="000099"/>
                              </a:solidFill>
                              <a:latin typeface="Cambria Math"/>
                            </a:rPr>
                            <m:t>0</m:t>
                          </m:r>
                        </m:sub>
                      </m:sSub>
                      <m:r>
                        <a:rPr lang="en-US" sz="2400" b="0" i="0" smtClean="0">
                          <a:solidFill>
                            <a:srgbClr val="000099"/>
                          </a:solidFill>
                          <a:latin typeface="Cambria Math"/>
                        </a:rPr>
                        <m:t>=</m:t>
                      </m:r>
                      <m:f>
                        <m:fPr>
                          <m:ctrlPr>
                            <a:rPr lang="en-US" sz="2400" b="0" i="1" smtClean="0">
                              <a:solidFill>
                                <a:srgbClr val="000099"/>
                              </a:solidFill>
                              <a:latin typeface="Cambria Math" panose="02040503050406030204" pitchFamily="18" charset="0"/>
                            </a:rPr>
                          </m:ctrlPr>
                        </m:fPr>
                        <m:num>
                          <m:sSup>
                            <m:sSupPr>
                              <m:ctrlPr>
                                <a:rPr lang="en-US" sz="2400" b="0" i="1" smtClean="0">
                                  <a:solidFill>
                                    <a:srgbClr val="000099"/>
                                  </a:solidFill>
                                  <a:latin typeface="Cambria Math" panose="02040503050406030204" pitchFamily="18" charset="0"/>
                                </a:rPr>
                              </m:ctrlPr>
                            </m:sSupPr>
                            <m:e>
                              <m:sSubSup>
                                <m:sSubSupPr>
                                  <m:ctrlPr>
                                    <a:rPr lang="en-US" sz="2400" b="0" i="1" smtClean="0">
                                      <a:solidFill>
                                        <a:srgbClr val="000099"/>
                                      </a:solidFill>
                                      <a:latin typeface="Cambria Math" panose="02040503050406030204" pitchFamily="18" charset="0"/>
                                    </a:rPr>
                                  </m:ctrlPr>
                                </m:sSubSupPr>
                                <m:e>
                                  <m:r>
                                    <a:rPr lang="en-US" sz="2400" b="0" i="1" smtClean="0">
                                      <a:solidFill>
                                        <a:srgbClr val="000099"/>
                                      </a:solidFill>
                                      <a:latin typeface="Cambria Math"/>
                                    </a:rPr>
                                    <m:t>𝑘</m:t>
                                  </m:r>
                                </m:e>
                                <m:sub>
                                  <m:r>
                                    <a:rPr lang="en-US" sz="2400" b="0" i="1" smtClean="0">
                                      <a:solidFill>
                                        <a:srgbClr val="000099"/>
                                      </a:solidFill>
                                      <a:latin typeface="Cambria Math"/>
                                    </a:rPr>
                                    <m:t>𝑥</m:t>
                                  </m:r>
                                </m:sub>
                                <m:sup/>
                              </m:sSubSup>
                            </m:e>
                            <m:sup>
                              <m:r>
                                <a:rPr lang="en-US" sz="2400" b="0" i="1" smtClean="0">
                                  <a:solidFill>
                                    <a:srgbClr val="000099"/>
                                  </a:solidFill>
                                  <a:latin typeface="Cambria Math"/>
                                </a:rPr>
                                <m:t>2</m:t>
                              </m:r>
                            </m:sup>
                          </m:sSup>
                          <m:r>
                            <a:rPr lang="en-US" sz="2400" b="0" i="1" smtClean="0">
                              <a:solidFill>
                                <a:srgbClr val="000099"/>
                              </a:solidFill>
                              <a:latin typeface="Cambria Math"/>
                            </a:rPr>
                            <m:t>+</m:t>
                          </m:r>
                          <m:sSubSup>
                            <m:sSubSupPr>
                              <m:ctrlPr>
                                <a:rPr lang="en-US" sz="2400" b="0" i="1" smtClean="0">
                                  <a:solidFill>
                                    <a:srgbClr val="000099"/>
                                  </a:solidFill>
                                  <a:latin typeface="Cambria Math" panose="02040503050406030204" pitchFamily="18" charset="0"/>
                                </a:rPr>
                              </m:ctrlPr>
                            </m:sSubSupPr>
                            <m:e>
                              <m:r>
                                <a:rPr lang="en-US" sz="2400" b="0" i="1" smtClean="0">
                                  <a:solidFill>
                                    <a:srgbClr val="000099"/>
                                  </a:solidFill>
                                  <a:latin typeface="Cambria Math"/>
                                </a:rPr>
                                <m:t>𝑘</m:t>
                              </m:r>
                            </m:e>
                            <m:sub>
                              <m:r>
                                <a:rPr lang="en-US" sz="2400" b="0" i="1" smtClean="0">
                                  <a:solidFill>
                                    <a:srgbClr val="000099"/>
                                  </a:solidFill>
                                  <a:latin typeface="Cambria Math"/>
                                </a:rPr>
                                <m:t>𝑦</m:t>
                              </m:r>
                            </m:sub>
                            <m:sup>
                              <m:r>
                                <a:rPr lang="en-US" sz="2400" b="0" i="1" smtClean="0">
                                  <a:solidFill>
                                    <a:srgbClr val="000099"/>
                                  </a:solidFill>
                                  <a:latin typeface="Cambria Math"/>
                                </a:rPr>
                                <m:t>2</m:t>
                              </m:r>
                            </m:sup>
                          </m:sSubSup>
                        </m:num>
                        <m:den>
                          <m:r>
                            <a:rPr lang="en-US" sz="2400" b="0" i="1" smtClean="0">
                              <a:solidFill>
                                <a:srgbClr val="000099"/>
                              </a:solidFill>
                              <a:latin typeface="Cambria Math"/>
                            </a:rPr>
                            <m:t>2</m:t>
                          </m:r>
                          <m:r>
                            <a:rPr lang="en-US" sz="2400" b="0" i="1" smtClean="0">
                              <a:solidFill>
                                <a:srgbClr val="000099"/>
                              </a:solidFill>
                              <a:latin typeface="Cambria Math"/>
                            </a:rPr>
                            <m:t>𝑚</m:t>
                          </m:r>
                        </m:den>
                      </m:f>
                      <m:r>
                        <a:rPr lang="en-US" sz="2400" b="0" i="1" smtClean="0">
                          <a:solidFill>
                            <a:srgbClr val="000099"/>
                          </a:solidFill>
                          <a:latin typeface="Cambria Math"/>
                        </a:rPr>
                        <m:t>−</m:t>
                      </m:r>
                      <m:r>
                        <a:rPr lang="en-US" sz="2400" b="0" i="1" smtClean="0">
                          <a:solidFill>
                            <a:srgbClr val="000099"/>
                          </a:solidFill>
                          <a:latin typeface="Cambria Math"/>
                        </a:rPr>
                        <m:t>𝜇</m:t>
                      </m:r>
                      <m:r>
                        <a:rPr lang="en-US" sz="2400" b="0" i="1" smtClean="0">
                          <a:solidFill>
                            <a:srgbClr val="000099"/>
                          </a:solidFill>
                          <a:latin typeface="Cambria Math"/>
                        </a:rPr>
                        <m:t>+</m:t>
                      </m:r>
                      <m:r>
                        <a:rPr lang="en-US" sz="2400" b="0" i="1" smtClean="0">
                          <a:solidFill>
                            <a:srgbClr val="000099"/>
                          </a:solidFill>
                          <a:latin typeface="Cambria Math"/>
                        </a:rPr>
                        <m:t>𝛼</m:t>
                      </m:r>
                      <m:d>
                        <m:dPr>
                          <m:ctrlPr>
                            <a:rPr lang="en-US" sz="2400" b="0" i="1" smtClean="0">
                              <a:solidFill>
                                <a:srgbClr val="000099"/>
                              </a:solidFill>
                              <a:latin typeface="Cambria Math" panose="02040503050406030204" pitchFamily="18" charset="0"/>
                            </a:rPr>
                          </m:ctrlPr>
                        </m:dPr>
                        <m:e>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𝑘</m:t>
                              </m:r>
                            </m:e>
                            <m:sub>
                              <m:r>
                                <a:rPr lang="en-US" sz="2400" b="0" i="1" smtClean="0">
                                  <a:solidFill>
                                    <a:srgbClr val="000099"/>
                                  </a:solidFill>
                                  <a:latin typeface="Cambria Math"/>
                                </a:rPr>
                                <m:t>𝑥</m:t>
                              </m:r>
                            </m:sub>
                          </m:sSub>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𝜎</m:t>
                              </m:r>
                            </m:e>
                            <m:sub>
                              <m:r>
                                <a:rPr lang="en-US" sz="2400" b="0" i="1" smtClean="0">
                                  <a:solidFill>
                                    <a:srgbClr val="000099"/>
                                  </a:solidFill>
                                  <a:latin typeface="Cambria Math"/>
                                </a:rPr>
                                <m:t>𝑦</m:t>
                              </m:r>
                            </m:sub>
                          </m:sSub>
                          <m:r>
                            <a:rPr lang="en-US" sz="2400" b="0" i="1" smtClean="0">
                              <a:solidFill>
                                <a:srgbClr val="000099"/>
                              </a:solidFill>
                              <a:latin typeface="Cambria Math"/>
                            </a:rPr>
                            <m:t>−</m:t>
                          </m:r>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𝑘</m:t>
                              </m:r>
                            </m:e>
                            <m:sub>
                              <m:r>
                                <a:rPr lang="en-US" sz="2400" b="0" i="1" smtClean="0">
                                  <a:solidFill>
                                    <a:srgbClr val="000099"/>
                                  </a:solidFill>
                                  <a:latin typeface="Cambria Math"/>
                                </a:rPr>
                                <m:t>𝑦</m:t>
                              </m:r>
                            </m:sub>
                          </m:sSub>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𝜎</m:t>
                              </m:r>
                            </m:e>
                            <m:sub>
                              <m:r>
                                <a:rPr lang="en-US" sz="2400" b="0" i="1" smtClean="0">
                                  <a:solidFill>
                                    <a:srgbClr val="000099"/>
                                  </a:solidFill>
                                  <a:latin typeface="Cambria Math"/>
                                </a:rPr>
                                <m:t>𝑥</m:t>
                              </m:r>
                            </m:sub>
                          </m:sSub>
                        </m:e>
                      </m:d>
                      <m:r>
                        <a:rPr lang="en-US" sz="2400" b="0" i="0" smtClean="0">
                          <a:solidFill>
                            <a:srgbClr val="000099"/>
                          </a:solidFill>
                          <a:latin typeface="Cambria Math"/>
                        </a:rPr>
                        <m:t>+</m:t>
                      </m:r>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𝐵</m:t>
                          </m:r>
                        </m:e>
                        <m:sub>
                          <m:r>
                            <a:rPr lang="en-US" sz="2400" b="0" i="1" smtClean="0">
                              <a:solidFill>
                                <a:srgbClr val="000099"/>
                              </a:solidFill>
                              <a:latin typeface="Cambria Math"/>
                            </a:rPr>
                            <m:t>𝑥</m:t>
                          </m:r>
                        </m:sub>
                      </m:sSub>
                      <m:sSub>
                        <m:sSubPr>
                          <m:ctrlPr>
                            <a:rPr lang="en-US" sz="2400" b="0" i="1" smtClean="0">
                              <a:solidFill>
                                <a:srgbClr val="000099"/>
                              </a:solidFill>
                              <a:latin typeface="Cambria Math" panose="02040503050406030204" pitchFamily="18" charset="0"/>
                            </a:rPr>
                          </m:ctrlPr>
                        </m:sSubPr>
                        <m:e>
                          <m:r>
                            <a:rPr lang="en-US" sz="2400" b="0" i="1" smtClean="0">
                              <a:solidFill>
                                <a:srgbClr val="000099"/>
                              </a:solidFill>
                              <a:latin typeface="Cambria Math"/>
                            </a:rPr>
                            <m:t>𝜎</m:t>
                          </m:r>
                        </m:e>
                        <m:sub>
                          <m:r>
                            <a:rPr lang="en-US" sz="2400" b="0" i="1" smtClean="0">
                              <a:solidFill>
                                <a:srgbClr val="000099"/>
                              </a:solidFill>
                              <a:latin typeface="Cambria Math"/>
                            </a:rPr>
                            <m:t>𝑥</m:t>
                          </m:r>
                        </m:sub>
                      </m:sSub>
                    </m:oMath>
                  </m:oMathPara>
                </a14:m>
                <a:endParaRPr lang="en-US" sz="2400" b="0" dirty="0">
                  <a:solidFill>
                    <a:srgbClr val="000099"/>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11000" y="4690929"/>
                <a:ext cx="4758256" cy="1679370"/>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543367" y="4135998"/>
            <a:ext cx="4330032" cy="430887"/>
          </a:xfrm>
          <a:prstGeom prst="rect">
            <a:avLst/>
          </a:prstGeom>
          <a:noFill/>
        </p:spPr>
        <p:txBody>
          <a:bodyPr wrap="none" rtlCol="0">
            <a:spAutoFit/>
          </a:bodyPr>
          <a:lstStyle/>
          <a:p>
            <a:r>
              <a:rPr lang="en-US" sz="2200" dirty="0">
                <a:solidFill>
                  <a:srgbClr val="000099"/>
                </a:solidFill>
                <a:latin typeface="Arial" panose="020B0604020202020204" pitchFamily="34" charset="0"/>
                <a:cs typeface="Arial" panose="020B0604020202020204" pitchFamily="34" charset="0"/>
              </a:rPr>
              <a:t>Hamiltonian in the normal region:</a:t>
            </a:r>
          </a:p>
        </p:txBody>
      </p:sp>
      <p:sp>
        <p:nvSpPr>
          <p:cNvPr id="8" name="Cube 7"/>
          <p:cNvSpPr/>
          <p:nvPr/>
        </p:nvSpPr>
        <p:spPr>
          <a:xfrm>
            <a:off x="2555130" y="1823377"/>
            <a:ext cx="3505200" cy="1728737"/>
          </a:xfrm>
          <a:prstGeom prst="cube">
            <a:avLst>
              <a:gd name="adj" fmla="val 89357"/>
            </a:avLst>
          </a:prstGeom>
          <a:solidFill>
            <a:schemeClr val="accent6">
              <a:lumMod val="40000"/>
              <a:lumOff val="6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2 DEG</a:t>
            </a:r>
          </a:p>
        </p:txBody>
      </p:sp>
      <p:sp>
        <p:nvSpPr>
          <p:cNvPr id="9" name="Cube 8"/>
          <p:cNvSpPr/>
          <p:nvPr/>
        </p:nvSpPr>
        <p:spPr>
          <a:xfrm>
            <a:off x="3545730" y="1645210"/>
            <a:ext cx="2455897" cy="687704"/>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Cube 9"/>
          <p:cNvSpPr/>
          <p:nvPr/>
        </p:nvSpPr>
        <p:spPr>
          <a:xfrm>
            <a:off x="2577780" y="2582244"/>
            <a:ext cx="2494271" cy="687704"/>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1" name="TextBox 10"/>
              <p:cNvSpPr txBox="1"/>
              <p:nvPr/>
            </p:nvSpPr>
            <p:spPr>
              <a:xfrm>
                <a:off x="3926730" y="2229699"/>
                <a:ext cx="423962" cy="4374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FF0000"/>
                              </a:solidFill>
                              <a:latin typeface="Cambria Math" panose="02040503050406030204" pitchFamily="18" charset="0"/>
                            </a:rPr>
                          </m:ctrlPr>
                        </m:accPr>
                        <m:e>
                          <m:r>
                            <a:rPr lang="en-US" sz="2000" b="0" i="1" smtClean="0">
                              <a:solidFill>
                                <a:srgbClr val="FF0000"/>
                              </a:solidFill>
                              <a:latin typeface="Cambria Math"/>
                            </a:rPr>
                            <m:t>𝐵</m:t>
                          </m:r>
                        </m:e>
                      </m:acc>
                    </m:oMath>
                  </m:oMathPara>
                </a14:m>
                <a:endParaRPr lang="en-US"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926730" y="2229699"/>
                <a:ext cx="423962" cy="437492"/>
              </a:xfrm>
              <a:prstGeom prst="rect">
                <a:avLst/>
              </a:prstGeom>
              <a:blipFill rotWithShape="1">
                <a:blip r:embed="rId5"/>
                <a:stretch>
                  <a:fillRect/>
                </a:stretch>
              </a:blipFill>
            </p:spPr>
            <p:txBody>
              <a:bodyPr/>
              <a:lstStyle/>
              <a:p>
                <a:r>
                  <a:rPr lang="en-US">
                    <a:noFill/>
                  </a:rPr>
                  <a:t> </a:t>
                </a:r>
              </a:p>
            </p:txBody>
          </p:sp>
        </mc:Fallback>
      </mc:AlternateContent>
      <p:cxnSp>
        <p:nvCxnSpPr>
          <p:cNvPr id="12" name="Straight Arrow Connector 11"/>
          <p:cNvCxnSpPr/>
          <p:nvPr/>
        </p:nvCxnSpPr>
        <p:spPr>
          <a:xfrm flipV="1">
            <a:off x="4359990" y="2409114"/>
            <a:ext cx="252540" cy="2242"/>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4379524" y="1631803"/>
                <a:ext cx="949555" cy="412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chemeClr val="bg1"/>
                          </a:solidFill>
                          <a:latin typeface="Cambria Math"/>
                        </a:rPr>
                        <m:t>Δ</m:t>
                      </m:r>
                      <m:sSup>
                        <m:sSupPr>
                          <m:ctrlPr>
                            <a:rPr lang="en-US" sz="2000" i="1">
                              <a:solidFill>
                                <a:schemeClr val="bg1"/>
                              </a:solidFill>
                              <a:latin typeface="Cambria Math" panose="02040503050406030204" pitchFamily="18" charset="0"/>
                            </a:rPr>
                          </m:ctrlPr>
                        </m:sSupPr>
                        <m:e>
                          <m:r>
                            <m:rPr>
                              <m:sty m:val="p"/>
                            </m:rPr>
                            <a:rPr lang="en-US" sz="2000">
                              <a:solidFill>
                                <a:schemeClr val="bg1"/>
                              </a:solidFill>
                              <a:latin typeface="Cambria Math"/>
                            </a:rPr>
                            <m:t>e</m:t>
                          </m:r>
                        </m:e>
                        <m:sup>
                          <m:r>
                            <a:rPr lang="en-US" sz="2000" i="1">
                              <a:solidFill>
                                <a:schemeClr val="bg1"/>
                              </a:solidFill>
                              <a:latin typeface="Cambria Math"/>
                            </a:rPr>
                            <m:t>𝑖</m:t>
                          </m:r>
                          <m:r>
                            <a:rPr lang="en-US" sz="2000" i="1">
                              <a:solidFill>
                                <a:schemeClr val="bg1"/>
                              </a:solidFill>
                              <a:latin typeface="Cambria Math"/>
                            </a:rPr>
                            <m:t>𝜙</m:t>
                          </m:r>
                          <m:r>
                            <a:rPr lang="en-US" sz="2000" b="0" i="1" smtClean="0">
                              <a:solidFill>
                                <a:schemeClr val="bg1"/>
                              </a:solidFill>
                              <a:latin typeface="Cambria Math"/>
                            </a:rPr>
                            <m:t>/</m:t>
                          </m:r>
                          <m:r>
                            <a:rPr lang="en-US" sz="2000" b="0" i="1" smtClean="0">
                              <a:solidFill>
                                <a:schemeClr val="bg1"/>
                              </a:solidFill>
                              <a:latin typeface="Cambria Math"/>
                            </a:rPr>
                            <m:t>2</m:t>
                          </m:r>
                        </m:sup>
                      </m:sSup>
                    </m:oMath>
                  </m:oMathPara>
                </a14:m>
                <a:endParaRPr lang="en-US" sz="2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379524" y="1631803"/>
                <a:ext cx="949555" cy="41203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317130" y="2639441"/>
                <a:ext cx="1085810" cy="412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chemeClr val="bg1"/>
                          </a:solidFill>
                          <a:latin typeface="Cambria Math"/>
                        </a:rPr>
                        <m:t>Δ</m:t>
                      </m:r>
                      <m:sSup>
                        <m:sSupPr>
                          <m:ctrlPr>
                            <a:rPr lang="en-US" sz="2000" b="0" i="1" smtClean="0">
                              <a:solidFill>
                                <a:schemeClr val="bg1"/>
                              </a:solidFill>
                              <a:latin typeface="Cambria Math" panose="02040503050406030204" pitchFamily="18" charset="0"/>
                            </a:rPr>
                          </m:ctrlPr>
                        </m:sSupPr>
                        <m:e>
                          <m:r>
                            <m:rPr>
                              <m:sty m:val="p"/>
                            </m:rPr>
                            <a:rPr lang="en-US" sz="2000" b="0" i="0" smtClean="0">
                              <a:solidFill>
                                <a:schemeClr val="bg1"/>
                              </a:solidFill>
                              <a:latin typeface="Cambria Math"/>
                            </a:rPr>
                            <m:t>e</m:t>
                          </m:r>
                        </m:e>
                        <m:sup>
                          <m:r>
                            <a:rPr lang="en-US" sz="2000" b="0" i="1" smtClean="0">
                              <a:solidFill>
                                <a:schemeClr val="bg1"/>
                              </a:solidFill>
                              <a:latin typeface="Cambria Math"/>
                            </a:rPr>
                            <m:t>−</m:t>
                          </m:r>
                          <m:r>
                            <a:rPr lang="en-US" sz="2000" b="0" i="1" smtClean="0">
                              <a:solidFill>
                                <a:schemeClr val="bg1"/>
                              </a:solidFill>
                              <a:latin typeface="Cambria Math"/>
                            </a:rPr>
                            <m:t>𝑖</m:t>
                          </m:r>
                          <m:r>
                            <a:rPr lang="en-US" sz="2000" b="0" i="1" smtClean="0">
                              <a:solidFill>
                                <a:schemeClr val="bg1"/>
                              </a:solidFill>
                              <a:latin typeface="Cambria Math"/>
                            </a:rPr>
                            <m:t>𝜙</m:t>
                          </m:r>
                          <m:r>
                            <a:rPr lang="en-US" sz="2000" b="0" i="1" smtClean="0">
                              <a:solidFill>
                                <a:schemeClr val="bg1"/>
                              </a:solidFill>
                              <a:latin typeface="Cambria Math"/>
                            </a:rPr>
                            <m:t>/</m:t>
                          </m:r>
                          <m:r>
                            <a:rPr lang="en-US" sz="2000" b="0" i="1" smtClean="0">
                              <a:solidFill>
                                <a:schemeClr val="bg1"/>
                              </a:solidFill>
                              <a:latin typeface="Cambria Math"/>
                            </a:rPr>
                            <m:t>2</m:t>
                          </m:r>
                        </m:sup>
                      </m:sSup>
                    </m:oMath>
                  </m:oMathPara>
                </a14:m>
                <a:endParaRPr lang="en-US" sz="2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3317130" y="2639441"/>
                <a:ext cx="1085810" cy="412036"/>
              </a:xfrm>
              <a:prstGeom prst="rect">
                <a:avLst/>
              </a:prstGeom>
              <a:blipFill rotWithShape="1">
                <a:blip r:embed="rId7"/>
                <a:stretch>
                  <a:fillRect/>
                </a:stretch>
              </a:blipFill>
            </p:spPr>
            <p:txBody>
              <a:bodyPr/>
              <a:lstStyle/>
              <a:p>
                <a:r>
                  <a:rPr lang="en-US">
                    <a:noFill/>
                  </a:rPr>
                  <a:t> </a:t>
                </a:r>
              </a:p>
            </p:txBody>
          </p:sp>
        </mc:Fallback>
      </mc:AlternateContent>
      <p:cxnSp>
        <p:nvCxnSpPr>
          <p:cNvPr id="4" name="Straight Arrow Connector 3"/>
          <p:cNvCxnSpPr/>
          <p:nvPr/>
        </p:nvCxnSpPr>
        <p:spPr>
          <a:xfrm>
            <a:off x="5233178" y="3399123"/>
            <a:ext cx="83587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5233178" y="2768100"/>
            <a:ext cx="759679" cy="7728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5944681" y="3029791"/>
                <a:ext cx="39921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99"/>
                          </a:solidFill>
                          <a:latin typeface="Cambria Math"/>
                        </a:rPr>
                        <m:t>𝑥</m:t>
                      </m:r>
                    </m:oMath>
                  </m:oMathPara>
                </a14:m>
                <a:endParaRPr lang="en-US" sz="2000" dirty="0">
                  <a:solidFill>
                    <a:srgbClr val="000099"/>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944681" y="3029791"/>
                <a:ext cx="399212"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003384" y="2551168"/>
                <a:ext cx="4038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99"/>
                          </a:solidFill>
                          <a:latin typeface="Cambria Math"/>
                        </a:rPr>
                        <m:t>𝑦</m:t>
                      </m:r>
                    </m:oMath>
                  </m:oMathPara>
                </a14:m>
                <a:endParaRPr lang="en-US" sz="2000" dirty="0">
                  <a:solidFill>
                    <a:srgbClr val="000099"/>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03384" y="2551168"/>
                <a:ext cx="403828" cy="400110"/>
              </a:xfrm>
              <a:prstGeom prst="rect">
                <a:avLst/>
              </a:prstGeom>
              <a:blipFill>
                <a:blip r:embed="rId9"/>
                <a:stretch>
                  <a:fillRect b="-10606"/>
                </a:stretch>
              </a:blipFill>
            </p:spPr>
            <p:txBody>
              <a:bodyPr/>
              <a:lstStyle/>
              <a:p>
                <a:r>
                  <a:rPr lang="en-US">
                    <a:noFill/>
                  </a:rPr>
                  <a:t> </a:t>
                </a:r>
              </a:p>
            </p:txBody>
          </p:sp>
        </mc:Fallback>
      </mc:AlternateContent>
      <p:grpSp>
        <p:nvGrpSpPr>
          <p:cNvPr id="30" name="Group 29"/>
          <p:cNvGrpSpPr/>
          <p:nvPr/>
        </p:nvGrpSpPr>
        <p:grpSpPr>
          <a:xfrm>
            <a:off x="5645803" y="5049325"/>
            <a:ext cx="1701312" cy="1427675"/>
            <a:chOff x="-131317" y="3695268"/>
            <a:chExt cx="2127553" cy="1977369"/>
          </a:xfrm>
        </p:grpSpPr>
        <p:cxnSp>
          <p:nvCxnSpPr>
            <p:cNvPr id="46" name="Straight Arrow Connector 45"/>
            <p:cNvCxnSpPr/>
            <p:nvPr/>
          </p:nvCxnSpPr>
          <p:spPr>
            <a:xfrm>
              <a:off x="29888" y="5421438"/>
              <a:ext cx="1316623" cy="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V="1">
              <a:off x="219075" y="4342196"/>
              <a:ext cx="0" cy="1231647"/>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1350832" y="5118472"/>
                  <a:ext cx="645404" cy="554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dirty="0" smtClean="0">
                                <a:solidFill>
                                  <a:srgbClr val="000099"/>
                                </a:solidFill>
                                <a:latin typeface="Cambria Math" panose="02040503050406030204" pitchFamily="18" charset="0"/>
                              </a:rPr>
                            </m:ctrlPr>
                          </m:sSubPr>
                          <m:e>
                            <m:r>
                              <a:rPr lang="en-US" sz="2000" b="0" i="1" dirty="0" smtClean="0">
                                <a:solidFill>
                                  <a:srgbClr val="000099"/>
                                </a:solidFill>
                                <a:latin typeface="Cambria Math"/>
                              </a:rPr>
                              <m:t>𝑘</m:t>
                            </m:r>
                          </m:e>
                          <m:sub>
                            <m:r>
                              <a:rPr lang="en-US" sz="2000" b="0" i="1" dirty="0" smtClean="0">
                                <a:solidFill>
                                  <a:srgbClr val="000099"/>
                                </a:solidFill>
                                <a:latin typeface="Cambria Math"/>
                              </a:rPr>
                              <m:t>𝑥</m:t>
                            </m:r>
                          </m:sub>
                        </m:sSub>
                      </m:oMath>
                    </m:oMathPara>
                  </a14:m>
                  <a:endParaRPr lang="en-US" sz="2000" dirty="0">
                    <a:solidFill>
                      <a:srgbClr val="000099"/>
                    </a:solidFill>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350832" y="5118472"/>
                  <a:ext cx="645404" cy="5541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131317" y="3695268"/>
                  <a:ext cx="654866" cy="587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dirty="0" smtClean="0">
                                <a:solidFill>
                                  <a:srgbClr val="000099"/>
                                </a:solidFill>
                                <a:latin typeface="Cambria Math" panose="02040503050406030204" pitchFamily="18" charset="0"/>
                              </a:rPr>
                            </m:ctrlPr>
                          </m:sSubPr>
                          <m:e>
                            <m:r>
                              <a:rPr lang="en-US" sz="2000" b="0" i="1" dirty="0" smtClean="0">
                                <a:solidFill>
                                  <a:srgbClr val="000099"/>
                                </a:solidFill>
                                <a:latin typeface="Cambria Math"/>
                              </a:rPr>
                              <m:t>𝑘</m:t>
                            </m:r>
                          </m:e>
                          <m:sub>
                            <m:r>
                              <a:rPr lang="en-US" sz="2000" b="0" i="1" dirty="0" smtClean="0">
                                <a:solidFill>
                                  <a:srgbClr val="000099"/>
                                </a:solidFill>
                                <a:latin typeface="Cambria Math"/>
                              </a:rPr>
                              <m:t>𝑦</m:t>
                            </m:r>
                          </m:sub>
                        </m:sSub>
                      </m:oMath>
                    </m:oMathPara>
                  </a14:m>
                  <a:endParaRPr lang="en-US" sz="2000" dirty="0">
                    <a:solidFill>
                      <a:srgbClr val="000099"/>
                    </a:solidFill>
                    <a:latin typeface="Times New Roman" panose="02020603050405020304" pitchFamily="18" charset="0"/>
                    <a:cs typeface="Times New Roman" panose="02020603050405020304"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31317" y="3695268"/>
                  <a:ext cx="654866" cy="587645"/>
                </a:xfrm>
                <a:prstGeom prst="rect">
                  <a:avLst/>
                </a:prstGeom>
                <a:blipFill rotWithShape="1">
                  <a:blip r:embed="rId11"/>
                  <a:stretch>
                    <a:fillRect b="-4286"/>
                  </a:stretch>
                </a:blipFill>
              </p:spPr>
              <p:txBody>
                <a:bodyPr/>
                <a:lstStyle/>
                <a:p>
                  <a:r>
                    <a:rPr lang="en-US">
                      <a:noFill/>
                    </a:rPr>
                    <a:t> </a:t>
                  </a:r>
                </a:p>
              </p:txBody>
            </p:sp>
          </mc:Fallback>
        </mc:AlternateContent>
      </p:grpSp>
      <p:grpSp>
        <p:nvGrpSpPr>
          <p:cNvPr id="19" name="Group 18"/>
          <p:cNvGrpSpPr/>
          <p:nvPr/>
        </p:nvGrpSpPr>
        <p:grpSpPr>
          <a:xfrm>
            <a:off x="6691428" y="4361968"/>
            <a:ext cx="1097280" cy="1097280"/>
            <a:chOff x="6749112" y="4135998"/>
            <a:chExt cx="1017166" cy="1014008"/>
          </a:xfrm>
        </p:grpSpPr>
        <p:sp>
          <p:nvSpPr>
            <p:cNvPr id="26" name="Oval 25"/>
            <p:cNvSpPr/>
            <p:nvPr/>
          </p:nvSpPr>
          <p:spPr>
            <a:xfrm>
              <a:off x="6803556" y="4187576"/>
              <a:ext cx="914400" cy="909929"/>
            </a:xfrm>
            <a:prstGeom prst="ellipse">
              <a:avLst/>
            </a:prstGeom>
            <a:noFill/>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99"/>
                </a:solidFill>
              </a:endParaRPr>
            </a:p>
          </p:txBody>
        </p:sp>
        <p:sp>
          <p:nvSpPr>
            <p:cNvPr id="34" name="Right Arrow 33"/>
            <p:cNvSpPr/>
            <p:nvPr/>
          </p:nvSpPr>
          <p:spPr>
            <a:xfrm>
              <a:off x="7155727" y="5046850"/>
              <a:ext cx="225495" cy="103156"/>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sp>
          <p:nvSpPr>
            <p:cNvPr id="35" name="Right Arrow 34"/>
            <p:cNvSpPr/>
            <p:nvPr/>
          </p:nvSpPr>
          <p:spPr>
            <a:xfrm flipH="1">
              <a:off x="7148008" y="4135998"/>
              <a:ext cx="210057" cy="103156"/>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sp>
          <p:nvSpPr>
            <p:cNvPr id="36" name="Right Arrow 35"/>
            <p:cNvSpPr/>
            <p:nvPr/>
          </p:nvSpPr>
          <p:spPr>
            <a:xfrm rot="5400000">
              <a:off x="6700400" y="4600997"/>
              <a:ext cx="206312" cy="108888"/>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sp>
          <p:nvSpPr>
            <p:cNvPr id="37" name="Right Arrow 36"/>
            <p:cNvSpPr/>
            <p:nvPr/>
          </p:nvSpPr>
          <p:spPr>
            <a:xfrm rot="5400000" flipH="1">
              <a:off x="7614799" y="4594217"/>
              <a:ext cx="206312" cy="96647"/>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000099"/>
                </a:solidFill>
              </a:endParaRPr>
            </a:p>
          </p:txBody>
        </p:sp>
      </p:grpSp>
      <p:cxnSp>
        <p:nvCxnSpPr>
          <p:cNvPr id="84" name="Straight Arrow Connector 83"/>
          <p:cNvCxnSpPr/>
          <p:nvPr/>
        </p:nvCxnSpPr>
        <p:spPr>
          <a:xfrm flipV="1">
            <a:off x="5182869" y="2355812"/>
            <a:ext cx="304800" cy="32146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5257800" y="2450068"/>
                <a:ext cx="573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99"/>
                          </a:solidFill>
                          <a:latin typeface="Cambria Math"/>
                        </a:rPr>
                        <m:t>𝑊</m:t>
                      </m:r>
                    </m:oMath>
                  </m:oMathPara>
                </a14:m>
                <a:endParaRPr lang="en-US" dirty="0">
                  <a:solidFill>
                    <a:srgbClr val="000099"/>
                  </a:solidFill>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257800" y="2450068"/>
                <a:ext cx="573427" cy="461665"/>
              </a:xfrm>
              <a:prstGeom prst="rect">
                <a:avLst/>
              </a:prstGeom>
              <a:blipFill>
                <a:blip r:embed="rId12"/>
                <a:stretch>
                  <a:fillRect/>
                </a:stretch>
              </a:blipFill>
            </p:spPr>
            <p:txBody>
              <a:bodyPr/>
              <a:lstStyle/>
              <a:p>
                <a:r>
                  <a:rPr lang="en-US">
                    <a:noFill/>
                  </a:rPr>
                  <a:t> </a:t>
                </a:r>
              </a:p>
            </p:txBody>
          </p:sp>
        </mc:Fallback>
      </mc:AlternateContent>
      <p:grpSp>
        <p:nvGrpSpPr>
          <p:cNvPr id="107" name="Group 106"/>
          <p:cNvGrpSpPr/>
          <p:nvPr/>
        </p:nvGrpSpPr>
        <p:grpSpPr>
          <a:xfrm>
            <a:off x="7236083" y="3676168"/>
            <a:ext cx="2127849" cy="637034"/>
            <a:chOff x="7372175" y="3581400"/>
            <a:chExt cx="2127849" cy="637034"/>
          </a:xfrm>
        </p:grpSpPr>
        <p:cxnSp>
          <p:nvCxnSpPr>
            <p:cNvPr id="102" name="Straight Connector 101"/>
            <p:cNvCxnSpPr/>
            <p:nvPr/>
          </p:nvCxnSpPr>
          <p:spPr>
            <a:xfrm>
              <a:off x="7372175" y="3733800"/>
              <a:ext cx="10098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372175" y="3943350"/>
              <a:ext cx="10098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8469965" y="3718675"/>
              <a:ext cx="0" cy="243725"/>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6" name="TextBox 105"/>
                <p:cNvSpPr txBox="1"/>
                <p:nvPr/>
              </p:nvSpPr>
              <p:spPr>
                <a:xfrm>
                  <a:off x="8458200" y="3581400"/>
                  <a:ext cx="1041824" cy="6370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solidFill>
                                  <a:srgbClr val="000099"/>
                                </a:solidFill>
                                <a:latin typeface="Cambria Math" panose="02040503050406030204" pitchFamily="18" charset="0"/>
                              </a:rPr>
                            </m:ctrlPr>
                          </m:fPr>
                          <m:num>
                            <m:sSub>
                              <m:sSubPr>
                                <m:ctrlPr>
                                  <a:rPr lang="en-US" b="0" i="1" smtClean="0">
                                    <a:solidFill>
                                      <a:srgbClr val="000099"/>
                                    </a:solidFill>
                                    <a:latin typeface="Cambria Math" panose="02040503050406030204" pitchFamily="18" charset="0"/>
                                  </a:rPr>
                                </m:ctrlPr>
                              </m:sSubPr>
                              <m:e>
                                <m:r>
                                  <a:rPr lang="en-US" b="0" i="1" smtClean="0">
                                    <a:solidFill>
                                      <a:srgbClr val="000099"/>
                                    </a:solidFill>
                                    <a:latin typeface="Cambria Math"/>
                                  </a:rPr>
                                  <m:t>𝐵</m:t>
                                </m:r>
                              </m:e>
                              <m:sub>
                                <m:r>
                                  <a:rPr lang="en-US" b="0" i="1" smtClean="0">
                                    <a:solidFill>
                                      <a:srgbClr val="000099"/>
                                    </a:solidFill>
                                    <a:latin typeface="Cambria Math"/>
                                  </a:rPr>
                                  <m:t>𝑥</m:t>
                                </m:r>
                              </m:sub>
                            </m:sSub>
                          </m:num>
                          <m:den>
                            <m:sSub>
                              <m:sSubPr>
                                <m:ctrlPr>
                                  <a:rPr lang="en-US" b="0" i="1" smtClean="0">
                                    <a:solidFill>
                                      <a:srgbClr val="000099"/>
                                    </a:solidFill>
                                    <a:latin typeface="Cambria Math" panose="02040503050406030204" pitchFamily="18" charset="0"/>
                                  </a:rPr>
                                </m:ctrlPr>
                              </m:sSubPr>
                              <m:e>
                                <m:r>
                                  <a:rPr lang="en-US" b="0" i="1" smtClean="0">
                                    <a:solidFill>
                                      <a:srgbClr val="000099"/>
                                    </a:solidFill>
                                    <a:latin typeface="Cambria Math"/>
                                  </a:rPr>
                                  <m:t>𝑣</m:t>
                                </m:r>
                              </m:e>
                              <m:sub>
                                <m:r>
                                  <a:rPr lang="en-US" b="0" i="1" smtClean="0">
                                    <a:solidFill>
                                      <a:srgbClr val="000099"/>
                                    </a:solidFill>
                                    <a:latin typeface="Cambria Math"/>
                                  </a:rPr>
                                  <m:t>𝐹</m:t>
                                </m:r>
                              </m:sub>
                            </m:sSub>
                          </m:den>
                        </m:f>
                      </m:oMath>
                    </m:oMathPara>
                  </a14:m>
                  <a:endParaRPr lang="en-US" dirty="0">
                    <a:solidFill>
                      <a:srgbClr val="000099"/>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8458200" y="3581400"/>
                  <a:ext cx="1041824" cy="637034"/>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TextBox 2"/>
              <p:cNvSpPr txBox="1"/>
              <p:nvPr/>
            </p:nvSpPr>
            <p:spPr>
              <a:xfrm>
                <a:off x="6629400" y="3212068"/>
                <a:ext cx="156651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99"/>
                              </a:solidFill>
                              <a:latin typeface="Cambria Math" panose="02040503050406030204" pitchFamily="18" charset="0"/>
                            </a:rPr>
                          </m:ctrlPr>
                        </m:sSubPr>
                        <m:e>
                          <m:r>
                            <a:rPr lang="en-US" b="0" i="1" smtClean="0">
                              <a:solidFill>
                                <a:srgbClr val="000099"/>
                              </a:solidFill>
                              <a:latin typeface="Cambria Math"/>
                            </a:rPr>
                            <m:t>𝐵</m:t>
                          </m:r>
                        </m:e>
                        <m:sub>
                          <m:r>
                            <a:rPr lang="en-US" b="0" i="1" smtClean="0">
                              <a:solidFill>
                                <a:srgbClr val="000099"/>
                              </a:solidFill>
                              <a:latin typeface="Cambria Math"/>
                            </a:rPr>
                            <m:t>𝑥</m:t>
                          </m:r>
                        </m:sub>
                      </m:sSub>
                      <m:r>
                        <a:rPr lang="en-US" b="0" i="1" smtClean="0">
                          <a:solidFill>
                            <a:srgbClr val="000099"/>
                          </a:solidFill>
                          <a:latin typeface="Cambria Math"/>
                        </a:rPr>
                        <m:t>≪</m:t>
                      </m:r>
                      <m:r>
                        <a:rPr lang="en-US" b="0" i="1" smtClean="0">
                          <a:solidFill>
                            <a:srgbClr val="000099"/>
                          </a:solidFill>
                          <a:latin typeface="Cambria Math"/>
                        </a:rPr>
                        <m:t>𝛼</m:t>
                      </m:r>
                      <m:sSub>
                        <m:sSubPr>
                          <m:ctrlPr>
                            <a:rPr lang="en-US" b="0" i="1" smtClean="0">
                              <a:solidFill>
                                <a:srgbClr val="000099"/>
                              </a:solidFill>
                              <a:latin typeface="Cambria Math" panose="02040503050406030204" pitchFamily="18" charset="0"/>
                            </a:rPr>
                          </m:ctrlPr>
                        </m:sSubPr>
                        <m:e>
                          <m:r>
                            <a:rPr lang="en-US" b="0" i="1" smtClean="0">
                              <a:solidFill>
                                <a:srgbClr val="000099"/>
                              </a:solidFill>
                              <a:latin typeface="Cambria Math"/>
                            </a:rPr>
                            <m:t>𝑘</m:t>
                          </m:r>
                        </m:e>
                        <m:sub>
                          <m:r>
                            <a:rPr lang="en-US" b="0" i="1" smtClean="0">
                              <a:solidFill>
                                <a:srgbClr val="000099"/>
                              </a:solidFill>
                              <a:latin typeface="Cambria Math"/>
                            </a:rPr>
                            <m:t>𝐹</m:t>
                          </m:r>
                        </m:sub>
                      </m:sSub>
                    </m:oMath>
                  </m:oMathPara>
                </a14:m>
                <a:endParaRPr lang="en-US" dirty="0">
                  <a:solidFill>
                    <a:srgbClr val="000099"/>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629400" y="3212068"/>
                <a:ext cx="1566519" cy="461665"/>
              </a:xfrm>
              <a:prstGeom prst="rect">
                <a:avLst/>
              </a:prstGeom>
              <a:blipFill>
                <a:blip r:embed="rId14"/>
                <a:stretch>
                  <a:fillRect b="-2632"/>
                </a:stretch>
              </a:blipFill>
            </p:spPr>
            <p:txBody>
              <a:bodyPr/>
              <a:lstStyle/>
              <a:p>
                <a:r>
                  <a:rPr lang="en-US">
                    <a:noFill/>
                  </a:rPr>
                  <a:t> </a:t>
                </a:r>
              </a:p>
            </p:txBody>
          </p:sp>
        </mc:Fallback>
      </mc:AlternateContent>
    </p:spTree>
    <p:extLst>
      <p:ext uri="{BB962C8B-B14F-4D97-AF65-F5344CB8AC3E}">
        <p14:creationId xmlns:p14="http://schemas.microsoft.com/office/powerpoint/2010/main" val="417191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22222E-6 L -0.00017 0.02963 " pathEditMode="relative" rAng="0" ptsTypes="AA">
                                      <p:cBhvr>
                                        <p:cTn id="6" dur="2000" fill="hold"/>
                                        <p:tgtEl>
                                          <p:spTgt spid="16"/>
                                        </p:tgtEl>
                                        <p:attrNameLst>
                                          <p:attrName>ppt_x</p:attrName>
                                          <p:attrName>ppt_y</p:attrName>
                                        </p:attrNameLst>
                                      </p:cBhvr>
                                      <p:rCtr x="-17" y="1481"/>
                                    </p:animMotion>
                                  </p:childTnLst>
                                </p:cTn>
                              </p:par>
                              <p:par>
                                <p:cTn id="7" presetID="64" presetClass="path" presetSubtype="0" accel="50000" decel="50000" fill="hold" nodeType="withEffect">
                                  <p:stCondLst>
                                    <p:cond delay="0"/>
                                  </p:stCondLst>
                                  <p:childTnLst>
                                    <p:animMotion origin="layout" path="M 3.33333E-6 -1.85185E-6 L 3.33333E-6 -0.03241 " pathEditMode="relative" rAng="0" ptsTypes="AA">
                                      <p:cBhvr>
                                        <p:cTn id="8" dur="2000" fill="hold"/>
                                        <p:tgtEl>
                                          <p:spTgt spid="19"/>
                                        </p:tgtEl>
                                        <p:attrNameLst>
                                          <p:attrName>ppt_x</p:attrName>
                                          <p:attrName>ppt_y</p:attrName>
                                        </p:attrNameLst>
                                      </p:cBhvr>
                                      <p:rCtr x="0" y="-1620"/>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childTnLst>
                                </p:cTn>
                              </p:par>
                            </p:childTnLst>
                          </p:cTn>
                        </p:par>
                        <p:par>
                          <p:cTn id="41" fill="hold">
                            <p:stCondLst>
                              <p:cond delay="1000"/>
                            </p:stCondLst>
                            <p:childTnLst>
                              <p:par>
                                <p:cTn id="42" presetID="10" presetClass="exit" presetSubtype="0" fill="hold" grpId="0"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5" grpId="0"/>
      <p:bldP spid="9" grpId="0" animBg="1"/>
      <p:bldP spid="10" grpId="0" animBg="1"/>
      <p:bldP spid="13" grpId="0"/>
      <p:bldP spid="14" grpId="0"/>
      <p:bldP spid="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838200"/>
            <a:ext cx="7924800" cy="769441"/>
          </a:xfrm>
          <a:prstGeom prst="rect">
            <a:avLst/>
          </a:prstGeom>
          <a:noFill/>
        </p:spPr>
        <p:txBody>
          <a:bodyPr wrap="square" rtlCol="0">
            <a:spAutoFit/>
          </a:bodyPr>
          <a:lstStyle/>
          <a:p>
            <a:r>
              <a:rPr lang="en-US" sz="2200" dirty="0">
                <a:solidFill>
                  <a:srgbClr val="000099"/>
                </a:solidFill>
                <a:latin typeface="Arial" panose="020B0604020202020204" pitchFamily="34" charset="0"/>
                <a:cs typeface="Arial" panose="020B0604020202020204" pitchFamily="34" charset="0"/>
              </a:rPr>
              <a:t>We are looking for states within the gap, bound between the two superconductors</a:t>
            </a:r>
          </a:p>
        </p:txBody>
      </p:sp>
      <p:sp>
        <p:nvSpPr>
          <p:cNvPr id="4" name="Cube 3"/>
          <p:cNvSpPr/>
          <p:nvPr/>
        </p:nvSpPr>
        <p:spPr>
          <a:xfrm>
            <a:off x="2555130" y="1823377"/>
            <a:ext cx="3505200" cy="1728737"/>
          </a:xfrm>
          <a:prstGeom prst="cube">
            <a:avLst>
              <a:gd name="adj" fmla="val 89357"/>
            </a:avLst>
          </a:prstGeom>
          <a:solidFill>
            <a:schemeClr val="accent6">
              <a:lumMod val="40000"/>
              <a:lumOff val="6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0099"/>
                </a:solidFill>
                <a:latin typeface="Times New Roman" panose="02020603050405020304" pitchFamily="18" charset="0"/>
                <a:cs typeface="Times New Roman" panose="02020603050405020304" pitchFamily="18" charset="0"/>
              </a:rPr>
              <a:t>2 DEG</a:t>
            </a:r>
          </a:p>
        </p:txBody>
      </p:sp>
      <p:sp>
        <p:nvSpPr>
          <p:cNvPr id="5" name="Cube 4"/>
          <p:cNvSpPr/>
          <p:nvPr/>
        </p:nvSpPr>
        <p:spPr>
          <a:xfrm>
            <a:off x="3545730" y="1645210"/>
            <a:ext cx="2455897" cy="687704"/>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99"/>
              </a:solidFill>
            </a:endParaRPr>
          </a:p>
        </p:txBody>
      </p:sp>
      <p:sp>
        <p:nvSpPr>
          <p:cNvPr id="6" name="Cube 5"/>
          <p:cNvSpPr/>
          <p:nvPr/>
        </p:nvSpPr>
        <p:spPr>
          <a:xfrm>
            <a:off x="2577780" y="2582244"/>
            <a:ext cx="2494271" cy="687704"/>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99"/>
              </a:solidFill>
            </a:endParaRPr>
          </a:p>
        </p:txBody>
      </p:sp>
      <mc:AlternateContent xmlns:mc="http://schemas.openxmlformats.org/markup-compatibility/2006" xmlns:a14="http://schemas.microsoft.com/office/drawing/2010/main">
        <mc:Choice Requires="a14">
          <p:sp>
            <p:nvSpPr>
              <p:cNvPr id="7" name="TextBox 6"/>
              <p:cNvSpPr txBox="1"/>
              <p:nvPr/>
            </p:nvSpPr>
            <p:spPr>
              <a:xfrm>
                <a:off x="3926730" y="2229699"/>
                <a:ext cx="423962" cy="4374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0099"/>
                              </a:solidFill>
                              <a:latin typeface="Cambria Math" panose="02040503050406030204" pitchFamily="18" charset="0"/>
                            </a:rPr>
                          </m:ctrlPr>
                        </m:accPr>
                        <m:e>
                          <m:r>
                            <a:rPr lang="en-US" sz="2000" b="0" i="1" smtClean="0">
                              <a:solidFill>
                                <a:srgbClr val="000099"/>
                              </a:solidFill>
                              <a:latin typeface="Cambria Math"/>
                            </a:rPr>
                            <m:t>𝐵</m:t>
                          </m:r>
                        </m:e>
                      </m:acc>
                    </m:oMath>
                  </m:oMathPara>
                </a14:m>
                <a:endParaRPr lang="en-US" sz="2000" dirty="0">
                  <a:solidFill>
                    <a:srgbClr val="000099"/>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926730" y="2229699"/>
                <a:ext cx="423962" cy="437492"/>
              </a:xfrm>
              <a:prstGeom prst="rect">
                <a:avLst/>
              </a:prstGeom>
              <a:blipFill>
                <a:blip r:embed="rId2"/>
                <a:stretch>
                  <a:fillRect/>
                </a:stretch>
              </a:blipFill>
            </p:spPr>
            <p:txBody>
              <a:bodyPr/>
              <a:lstStyle/>
              <a:p>
                <a:r>
                  <a:rPr lang="en-US">
                    <a:noFill/>
                  </a:rPr>
                  <a:t> </a:t>
                </a:r>
              </a:p>
            </p:txBody>
          </p:sp>
        </mc:Fallback>
      </mc:AlternateContent>
      <p:cxnSp>
        <p:nvCxnSpPr>
          <p:cNvPr id="8" name="Straight Arrow Connector 7"/>
          <p:cNvCxnSpPr/>
          <p:nvPr/>
        </p:nvCxnSpPr>
        <p:spPr>
          <a:xfrm flipV="1">
            <a:off x="4359990" y="2409114"/>
            <a:ext cx="252540" cy="2242"/>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9" name="Rectangle 8"/>
              <p:cNvSpPr/>
              <p:nvPr/>
            </p:nvSpPr>
            <p:spPr>
              <a:xfrm>
                <a:off x="4379524" y="1631803"/>
                <a:ext cx="949555" cy="412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rgbClr val="000099"/>
                          </a:solidFill>
                          <a:latin typeface="Cambria Math"/>
                        </a:rPr>
                        <m:t>Δ</m:t>
                      </m:r>
                      <m:sSup>
                        <m:sSupPr>
                          <m:ctrlPr>
                            <a:rPr lang="en-US" sz="2000" i="1">
                              <a:solidFill>
                                <a:srgbClr val="000099"/>
                              </a:solidFill>
                              <a:latin typeface="Cambria Math" panose="02040503050406030204" pitchFamily="18" charset="0"/>
                            </a:rPr>
                          </m:ctrlPr>
                        </m:sSupPr>
                        <m:e>
                          <m:r>
                            <m:rPr>
                              <m:sty m:val="p"/>
                            </m:rPr>
                            <a:rPr lang="en-US" sz="2000">
                              <a:solidFill>
                                <a:srgbClr val="000099"/>
                              </a:solidFill>
                              <a:latin typeface="Cambria Math"/>
                            </a:rPr>
                            <m:t>e</m:t>
                          </m:r>
                        </m:e>
                        <m:sup>
                          <m:r>
                            <a:rPr lang="en-US" sz="2000" i="1">
                              <a:solidFill>
                                <a:srgbClr val="000099"/>
                              </a:solidFill>
                              <a:latin typeface="Cambria Math"/>
                            </a:rPr>
                            <m:t>𝑖</m:t>
                          </m:r>
                          <m:r>
                            <a:rPr lang="en-US" sz="2000" i="1">
                              <a:solidFill>
                                <a:srgbClr val="000099"/>
                              </a:solidFill>
                              <a:latin typeface="Cambria Math"/>
                            </a:rPr>
                            <m:t>𝜙</m:t>
                          </m:r>
                          <m:r>
                            <a:rPr lang="en-US" sz="2000" b="0" i="1" smtClean="0">
                              <a:solidFill>
                                <a:srgbClr val="000099"/>
                              </a:solidFill>
                              <a:latin typeface="Cambria Math"/>
                            </a:rPr>
                            <m:t>/</m:t>
                          </m:r>
                          <m:r>
                            <a:rPr lang="en-US" sz="2000" b="0" i="1" smtClean="0">
                              <a:solidFill>
                                <a:srgbClr val="000099"/>
                              </a:solidFill>
                              <a:latin typeface="Cambria Math"/>
                            </a:rPr>
                            <m:t>2</m:t>
                          </m:r>
                        </m:sup>
                      </m:sSup>
                    </m:oMath>
                  </m:oMathPara>
                </a14:m>
                <a:endParaRPr lang="en-US" sz="2000" dirty="0">
                  <a:solidFill>
                    <a:srgbClr val="000099"/>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79524" y="1631803"/>
                <a:ext cx="949555" cy="41203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317130" y="2639441"/>
                <a:ext cx="1085810" cy="412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rgbClr val="000099"/>
                          </a:solidFill>
                          <a:latin typeface="Cambria Math"/>
                        </a:rPr>
                        <m:t>Δ</m:t>
                      </m:r>
                      <m:sSup>
                        <m:sSupPr>
                          <m:ctrlPr>
                            <a:rPr lang="en-US" sz="2000" b="0" i="1" smtClean="0">
                              <a:solidFill>
                                <a:srgbClr val="000099"/>
                              </a:solidFill>
                              <a:latin typeface="Cambria Math" panose="02040503050406030204" pitchFamily="18" charset="0"/>
                            </a:rPr>
                          </m:ctrlPr>
                        </m:sSupPr>
                        <m:e>
                          <m:r>
                            <m:rPr>
                              <m:sty m:val="p"/>
                            </m:rPr>
                            <a:rPr lang="en-US" sz="2000" b="0" i="0" smtClean="0">
                              <a:solidFill>
                                <a:srgbClr val="000099"/>
                              </a:solidFill>
                              <a:latin typeface="Cambria Math"/>
                            </a:rPr>
                            <m:t>e</m:t>
                          </m:r>
                        </m:e>
                        <m:sup>
                          <m:r>
                            <a:rPr lang="en-US" sz="2000" b="0" i="1" smtClean="0">
                              <a:solidFill>
                                <a:srgbClr val="000099"/>
                              </a:solidFill>
                              <a:latin typeface="Cambria Math"/>
                            </a:rPr>
                            <m:t>−</m:t>
                          </m:r>
                          <m:r>
                            <a:rPr lang="en-US" sz="2000" b="0" i="1" smtClean="0">
                              <a:solidFill>
                                <a:srgbClr val="000099"/>
                              </a:solidFill>
                              <a:latin typeface="Cambria Math"/>
                            </a:rPr>
                            <m:t>𝑖</m:t>
                          </m:r>
                          <m:r>
                            <a:rPr lang="en-US" sz="2000" b="0" i="1" smtClean="0">
                              <a:solidFill>
                                <a:srgbClr val="000099"/>
                              </a:solidFill>
                              <a:latin typeface="Cambria Math"/>
                            </a:rPr>
                            <m:t>𝜙</m:t>
                          </m:r>
                          <m:r>
                            <a:rPr lang="en-US" sz="2000" b="0" i="1" smtClean="0">
                              <a:solidFill>
                                <a:srgbClr val="000099"/>
                              </a:solidFill>
                              <a:latin typeface="Cambria Math"/>
                            </a:rPr>
                            <m:t>/</m:t>
                          </m:r>
                          <m:r>
                            <a:rPr lang="en-US" sz="2000" b="0" i="1" smtClean="0">
                              <a:solidFill>
                                <a:srgbClr val="000099"/>
                              </a:solidFill>
                              <a:latin typeface="Cambria Math"/>
                            </a:rPr>
                            <m:t>2</m:t>
                          </m:r>
                        </m:sup>
                      </m:sSup>
                    </m:oMath>
                  </m:oMathPara>
                </a14:m>
                <a:endParaRPr lang="en-US" sz="2000" dirty="0">
                  <a:solidFill>
                    <a:srgbClr val="000099"/>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317130" y="2639441"/>
                <a:ext cx="1085810" cy="412036"/>
              </a:xfrm>
              <a:prstGeom prst="rect">
                <a:avLst/>
              </a:prstGeom>
              <a:blipFill>
                <a:blip r:embed="rId4"/>
                <a:stretch>
                  <a:fillRect/>
                </a:stretch>
              </a:blipFill>
            </p:spPr>
            <p:txBody>
              <a:bodyPr/>
              <a:lstStyle/>
              <a:p>
                <a:r>
                  <a:rPr lang="en-US">
                    <a:noFill/>
                  </a:rPr>
                  <a:t> </a:t>
                </a:r>
              </a:p>
            </p:txBody>
          </p:sp>
        </mc:Fallback>
      </mc:AlternateContent>
      <p:cxnSp>
        <p:nvCxnSpPr>
          <p:cNvPr id="11" name="Straight Arrow Connector 10"/>
          <p:cNvCxnSpPr/>
          <p:nvPr/>
        </p:nvCxnSpPr>
        <p:spPr>
          <a:xfrm>
            <a:off x="5233178" y="3399123"/>
            <a:ext cx="83587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5233178" y="2768100"/>
            <a:ext cx="759679" cy="7728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5944681" y="3029791"/>
                <a:ext cx="39921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99"/>
                          </a:solidFill>
                          <a:latin typeface="Cambria Math"/>
                        </a:rPr>
                        <m:t>𝑥</m:t>
                      </m:r>
                    </m:oMath>
                  </m:oMathPara>
                </a14:m>
                <a:endParaRPr lang="en-US" sz="2000" dirty="0">
                  <a:solidFill>
                    <a:srgbClr val="000099"/>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944681" y="3029791"/>
                <a:ext cx="399212"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003384" y="2551168"/>
                <a:ext cx="4038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99"/>
                          </a:solidFill>
                          <a:latin typeface="Cambria Math"/>
                        </a:rPr>
                        <m:t>𝑦</m:t>
                      </m:r>
                    </m:oMath>
                  </m:oMathPara>
                </a14:m>
                <a:endParaRPr lang="en-US" sz="2000" dirty="0">
                  <a:solidFill>
                    <a:srgbClr val="000099"/>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03384" y="2551168"/>
                <a:ext cx="403828" cy="400110"/>
              </a:xfrm>
              <a:prstGeom prst="rect">
                <a:avLst/>
              </a:prstGeom>
              <a:blipFill>
                <a:blip r:embed="rId6"/>
                <a:stretch>
                  <a:fillRect b="-10606"/>
                </a:stretch>
              </a:blipFill>
            </p:spPr>
            <p:txBody>
              <a:bodyPr/>
              <a:lstStyle/>
              <a:p>
                <a:r>
                  <a:rPr lang="en-US">
                    <a:noFill/>
                  </a:rPr>
                  <a:t> </a:t>
                </a:r>
              </a:p>
            </p:txBody>
          </p:sp>
        </mc:Fallback>
      </mc:AlternateContent>
      <p:cxnSp>
        <p:nvCxnSpPr>
          <p:cNvPr id="15" name="Straight Arrow Connector 14"/>
          <p:cNvCxnSpPr/>
          <p:nvPr/>
        </p:nvCxnSpPr>
        <p:spPr>
          <a:xfrm flipV="1">
            <a:off x="5182869" y="2355812"/>
            <a:ext cx="304800" cy="32146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5257800" y="2450068"/>
                <a:ext cx="573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99"/>
                          </a:solidFill>
                          <a:latin typeface="Cambria Math"/>
                        </a:rPr>
                        <m:t>𝑊</m:t>
                      </m:r>
                    </m:oMath>
                  </m:oMathPara>
                </a14:m>
                <a:endParaRPr lang="en-US" dirty="0">
                  <a:solidFill>
                    <a:srgbClr val="000099"/>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257800" y="2450068"/>
                <a:ext cx="573427" cy="461665"/>
              </a:xfrm>
              <a:prstGeom prst="rect">
                <a:avLst/>
              </a:prstGeom>
              <a:blipFill>
                <a:blip r:embed="rId7"/>
                <a:stretch>
                  <a:fillRect/>
                </a:stretch>
              </a:blipFill>
            </p:spPr>
            <p:txBody>
              <a:bodyPr/>
              <a:lstStyle/>
              <a:p>
                <a:r>
                  <a:rPr lang="en-US">
                    <a:noFill/>
                  </a:rPr>
                  <a:t> </a:t>
                </a:r>
              </a:p>
            </p:txBody>
          </p:sp>
        </mc:Fallback>
      </mc:AlternateContent>
      <p:sp>
        <p:nvSpPr>
          <p:cNvPr id="17" name="TextBox 16"/>
          <p:cNvSpPr txBox="1"/>
          <p:nvPr/>
        </p:nvSpPr>
        <p:spPr>
          <a:xfrm>
            <a:off x="914400" y="4343400"/>
            <a:ext cx="7772400" cy="769441"/>
          </a:xfrm>
          <a:prstGeom prst="rect">
            <a:avLst/>
          </a:prstGeom>
          <a:noFill/>
        </p:spPr>
        <p:txBody>
          <a:bodyPr wrap="square" rtlCol="0">
            <a:spAutoFit/>
          </a:bodyPr>
          <a:lstStyle/>
          <a:p>
            <a:r>
              <a:rPr lang="en-US" sz="2200" dirty="0">
                <a:solidFill>
                  <a:srgbClr val="000099"/>
                </a:solidFill>
                <a:latin typeface="Arial" panose="020B0604020202020204" pitchFamily="34" charset="0"/>
                <a:cs typeface="Arial" panose="020B0604020202020204" pitchFamily="34" charset="0"/>
              </a:rPr>
              <a:t>Almost the particle in the box problem, except the boundary conditions  - Andreev processes</a:t>
            </a:r>
          </a:p>
        </p:txBody>
      </p:sp>
      <p:cxnSp>
        <p:nvCxnSpPr>
          <p:cNvPr id="19" name="Elbow Connector 18"/>
          <p:cNvCxnSpPr/>
          <p:nvPr/>
        </p:nvCxnSpPr>
        <p:spPr>
          <a:xfrm rot="10800000" flipV="1">
            <a:off x="4050917" y="5254567"/>
            <a:ext cx="3124199" cy="1299119"/>
          </a:xfrm>
          <a:prstGeom prst="bentConnector3">
            <a:avLst>
              <a:gd name="adj1" fmla="val 36603"/>
            </a:avLst>
          </a:prstGeom>
          <a:ln w="57150"/>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a:off x="3913599" y="5468302"/>
            <a:ext cx="1145321" cy="148436"/>
          </a:xfrm>
          <a:prstGeom prst="rightArrow">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0800000">
            <a:off x="3886201" y="5755691"/>
            <a:ext cx="1145321" cy="148436"/>
          </a:xfrm>
          <a:prstGeom prst="rightArrow">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3894669" y="6026340"/>
            <a:ext cx="1145321" cy="14843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339884" y="5325070"/>
            <a:ext cx="317716" cy="923330"/>
          </a:xfrm>
          <a:prstGeom prst="rect">
            <a:avLst/>
          </a:prstGeom>
          <a:noFill/>
        </p:spPr>
        <p:txBody>
          <a:bodyPr wrap="none" rtlCol="0">
            <a:spAutoFit/>
          </a:bodyPr>
          <a:lstStyle/>
          <a:p>
            <a:r>
              <a:rPr lang="en-US" dirty="0">
                <a:latin typeface="Comic Sans MS" panose="030F0702030302020204" pitchFamily="66" charset="0"/>
              </a:rPr>
              <a:t>e</a:t>
            </a:r>
          </a:p>
          <a:p>
            <a:r>
              <a:rPr lang="en-US" dirty="0">
                <a:latin typeface="Comic Sans MS" panose="030F0702030302020204" pitchFamily="66" charset="0"/>
              </a:rPr>
              <a:t>e</a:t>
            </a:r>
          </a:p>
          <a:p>
            <a:r>
              <a:rPr lang="en-US" dirty="0">
                <a:latin typeface="Comic Sans MS" panose="030F0702030302020204" pitchFamily="66" charset="0"/>
              </a:rPr>
              <a:t>h</a:t>
            </a:r>
          </a:p>
        </p:txBody>
      </p:sp>
    </p:spTree>
    <p:extLst>
      <p:ext uri="{BB962C8B-B14F-4D97-AF65-F5344CB8AC3E}">
        <p14:creationId xmlns:p14="http://schemas.microsoft.com/office/powerpoint/2010/main" val="198253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96010" y="2057400"/>
            <a:ext cx="1627805" cy="769441"/>
          </a:xfrm>
          <a:prstGeom prst="rect">
            <a:avLst/>
          </a:prstGeom>
          <a:noFill/>
        </p:spPr>
        <p:txBody>
          <a:bodyPr wrap="square" rtlCol="0">
            <a:spAutoFit/>
          </a:bodyPr>
          <a:lstStyle/>
          <a:p>
            <a:r>
              <a:rPr lang="en-US" sz="2200" dirty="0" err="1">
                <a:solidFill>
                  <a:srgbClr val="000066"/>
                </a:solidFill>
              </a:rPr>
              <a:t>Kitaev</a:t>
            </a:r>
            <a:r>
              <a:rPr lang="en-US" sz="2200" dirty="0">
                <a:solidFill>
                  <a:srgbClr val="000066"/>
                </a:solidFill>
              </a:rPr>
              <a:t> (2001)</a:t>
            </a:r>
          </a:p>
        </p:txBody>
      </p:sp>
      <mc:AlternateContent xmlns:mc="http://schemas.openxmlformats.org/markup-compatibility/2006" xmlns:a14="http://schemas.microsoft.com/office/drawing/2010/main">
        <mc:Choice Requires="a14">
          <p:sp>
            <p:nvSpPr>
              <p:cNvPr id="55" name="TextBox 54"/>
              <p:cNvSpPr txBox="1"/>
              <p:nvPr/>
            </p:nvSpPr>
            <p:spPr>
              <a:xfrm>
                <a:off x="518747" y="3914889"/>
                <a:ext cx="5186035" cy="7815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200" b="0" i="1" smtClean="0">
                              <a:solidFill>
                                <a:srgbClr val="C00000"/>
                              </a:solidFill>
                              <a:latin typeface="Cambria Math" panose="02040503050406030204" pitchFamily="18" charset="0"/>
                            </a:rPr>
                          </m:ctrlPr>
                        </m:funcPr>
                        <m:fName>
                          <m:r>
                            <a:rPr lang="en-US" sz="2200" b="0" i="1" smtClean="0">
                              <a:solidFill>
                                <a:srgbClr val="C00000"/>
                              </a:solidFill>
                              <a:latin typeface="Cambria Math"/>
                            </a:rPr>
                            <m:t>2</m:t>
                          </m:r>
                          <m:sSup>
                            <m:sSupPr>
                              <m:ctrlPr>
                                <a:rPr lang="en-US" sz="2200" b="0" i="1" smtClean="0">
                                  <a:solidFill>
                                    <a:srgbClr val="C00000"/>
                                  </a:solidFill>
                                  <a:latin typeface="Cambria Math" panose="02040503050406030204" pitchFamily="18" charset="0"/>
                                </a:rPr>
                              </m:ctrlPr>
                            </m:sSupPr>
                            <m:e>
                              <m:r>
                                <m:rPr>
                                  <m:sty m:val="p"/>
                                </m:rPr>
                                <a:rPr lang="en-US" sz="2200" b="0" i="0" smtClean="0">
                                  <a:solidFill>
                                    <a:srgbClr val="C00000"/>
                                  </a:solidFill>
                                  <a:latin typeface="Cambria Math"/>
                                </a:rPr>
                                <m:t>cos</m:t>
                              </m:r>
                            </m:e>
                            <m:sup>
                              <m:r>
                                <a:rPr lang="en-US" sz="2200" b="0" i="1" smtClean="0">
                                  <a:solidFill>
                                    <a:srgbClr val="C00000"/>
                                  </a:solidFill>
                                  <a:latin typeface="Cambria Math"/>
                                </a:rPr>
                                <m:t>−</m:t>
                              </m:r>
                              <m:r>
                                <a:rPr lang="en-US" sz="2200" b="0" i="1" smtClean="0">
                                  <a:solidFill>
                                    <a:srgbClr val="C00000"/>
                                  </a:solidFill>
                                  <a:latin typeface="Cambria Math"/>
                                </a:rPr>
                                <m:t>1</m:t>
                              </m:r>
                            </m:sup>
                          </m:sSup>
                        </m:fName>
                        <m:e>
                          <m:f>
                            <m:fPr>
                              <m:ctrlPr>
                                <a:rPr lang="en-US" sz="2200" b="0" i="1" smtClean="0">
                                  <a:solidFill>
                                    <a:srgbClr val="C00000"/>
                                  </a:solidFill>
                                  <a:latin typeface="Cambria Math" panose="02040503050406030204" pitchFamily="18" charset="0"/>
                                </a:rPr>
                              </m:ctrlPr>
                            </m:fPr>
                            <m:num>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𝐸</m:t>
                                  </m:r>
                                </m:e>
                                <m:sub>
                                  <m:r>
                                    <a:rPr lang="en-US" sz="2200" b="0" i="1" smtClean="0">
                                      <a:solidFill>
                                        <a:srgbClr val="C00000"/>
                                      </a:solidFill>
                                      <a:latin typeface="Cambria Math"/>
                                    </a:rPr>
                                    <m:t>𝑛</m:t>
                                  </m:r>
                                </m:sub>
                              </m:sSub>
                            </m:num>
                            <m:den>
                              <m:r>
                                <m:rPr>
                                  <m:sty m:val="p"/>
                                </m:rPr>
                                <a:rPr lang="en-US" sz="2200" b="0" i="0" smtClean="0">
                                  <a:solidFill>
                                    <a:srgbClr val="C00000"/>
                                  </a:solidFill>
                                  <a:latin typeface="Cambria Math"/>
                                </a:rPr>
                                <m:t>Δ</m:t>
                              </m:r>
                            </m:den>
                          </m:f>
                          <m:r>
                            <a:rPr lang="en-US" sz="2200" b="0" i="1" smtClean="0">
                              <a:solidFill>
                                <a:srgbClr val="C00000"/>
                              </a:solidFill>
                              <a:latin typeface="Cambria Math"/>
                            </a:rPr>
                            <m:t>+</m:t>
                          </m:r>
                          <m:r>
                            <a:rPr lang="en-US" sz="2200" b="0" i="1" smtClean="0">
                              <a:solidFill>
                                <a:srgbClr val="C00000"/>
                              </a:solidFill>
                              <a:latin typeface="Cambria Math"/>
                            </a:rPr>
                            <m:t>𝜙</m:t>
                          </m:r>
                          <m:r>
                            <a:rPr lang="en-US" sz="2200" b="0" i="1" smtClean="0">
                              <a:solidFill>
                                <a:srgbClr val="C00000"/>
                              </a:solidFill>
                              <a:latin typeface="Cambria Math"/>
                            </a:rPr>
                            <m:t>+</m:t>
                          </m:r>
                          <m:r>
                            <a:rPr lang="en-US" sz="2200" b="0" i="1" smtClean="0">
                              <a:solidFill>
                                <a:srgbClr val="C00000"/>
                              </a:solidFill>
                              <a:latin typeface="Cambria Math"/>
                            </a:rPr>
                            <m:t>2</m:t>
                          </m:r>
                          <m:f>
                            <m:fPr>
                              <m:ctrlPr>
                                <a:rPr lang="en-US" sz="2200" i="1">
                                  <a:solidFill>
                                    <a:srgbClr val="C00000"/>
                                  </a:solidFill>
                                  <a:latin typeface="Cambria Math" panose="02040503050406030204" pitchFamily="18" charset="0"/>
                                </a:rPr>
                              </m:ctrlPr>
                            </m:fPr>
                            <m:num>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𝐸</m:t>
                                  </m:r>
                                </m:e>
                                <m:sub>
                                  <m:r>
                                    <a:rPr lang="en-US" sz="2200" b="0" i="1" smtClean="0">
                                      <a:solidFill>
                                        <a:srgbClr val="C00000"/>
                                      </a:solidFill>
                                      <a:latin typeface="Cambria Math"/>
                                    </a:rPr>
                                    <m:t>𝑛</m:t>
                                  </m:r>
                                </m:sub>
                              </m:sSub>
                            </m:num>
                            <m:den>
                              <m:sSub>
                                <m:sSubPr>
                                  <m:ctrlPr>
                                    <a:rPr lang="en-US" sz="2200" i="1">
                                      <a:solidFill>
                                        <a:srgbClr val="C00000"/>
                                      </a:solidFill>
                                      <a:latin typeface="Cambria Math" panose="02040503050406030204" pitchFamily="18" charset="0"/>
                                    </a:rPr>
                                  </m:ctrlPr>
                                </m:sSubPr>
                                <m:e>
                                  <m:r>
                                    <a:rPr lang="en-US" sz="2200" i="1">
                                      <a:solidFill>
                                        <a:srgbClr val="C00000"/>
                                      </a:solidFill>
                                      <a:latin typeface="Cambria Math"/>
                                    </a:rPr>
                                    <m:t>𝑣</m:t>
                                  </m:r>
                                </m:e>
                                <m:sub>
                                  <m:r>
                                    <a:rPr lang="en-US" sz="2200" i="1">
                                      <a:solidFill>
                                        <a:srgbClr val="C00000"/>
                                      </a:solidFill>
                                      <a:latin typeface="Cambria Math"/>
                                    </a:rPr>
                                    <m:t>𝐹</m:t>
                                  </m:r>
                                </m:sub>
                              </m:sSub>
                            </m:den>
                          </m:f>
                          <m:r>
                            <a:rPr lang="en-US" sz="2200" i="1">
                              <a:solidFill>
                                <a:srgbClr val="C00000"/>
                              </a:solidFill>
                              <a:latin typeface="Cambria Math"/>
                            </a:rPr>
                            <m:t>𝑊</m:t>
                          </m:r>
                          <m:r>
                            <a:rPr lang="en-US" sz="2200" b="0" i="1" smtClean="0">
                              <a:solidFill>
                                <a:srgbClr val="C00000"/>
                              </a:solidFill>
                              <a:latin typeface="Cambria Math"/>
                            </a:rPr>
                            <m:t>±</m:t>
                          </m:r>
                          <m:r>
                            <a:rPr lang="en-US" sz="2200" b="0" i="1" smtClean="0">
                              <a:solidFill>
                                <a:srgbClr val="C00000"/>
                              </a:solidFill>
                              <a:latin typeface="Cambria Math"/>
                            </a:rPr>
                            <m:t>2</m:t>
                          </m:r>
                          <m:f>
                            <m:fPr>
                              <m:ctrlPr>
                                <a:rPr lang="en-US" sz="2200" b="0" i="1" smtClean="0">
                                  <a:solidFill>
                                    <a:srgbClr val="C00000"/>
                                  </a:solidFill>
                                  <a:latin typeface="Cambria Math" panose="02040503050406030204" pitchFamily="18" charset="0"/>
                                </a:rPr>
                              </m:ctrlPr>
                            </m:fPr>
                            <m:num>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𝐵</m:t>
                                  </m:r>
                                </m:e>
                                <m:sub>
                                  <m:r>
                                    <a:rPr lang="en-US" sz="2200" b="0" i="1" smtClean="0">
                                      <a:solidFill>
                                        <a:srgbClr val="C00000"/>
                                      </a:solidFill>
                                      <a:latin typeface="Cambria Math"/>
                                    </a:rPr>
                                    <m:t>𝑥</m:t>
                                  </m:r>
                                </m:sub>
                              </m:sSub>
                            </m:num>
                            <m:den>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𝑣</m:t>
                                  </m:r>
                                </m:e>
                                <m:sub>
                                  <m:r>
                                    <a:rPr lang="en-US" sz="2200" b="0" i="1" smtClean="0">
                                      <a:solidFill>
                                        <a:srgbClr val="C00000"/>
                                      </a:solidFill>
                                      <a:latin typeface="Cambria Math"/>
                                    </a:rPr>
                                    <m:t>𝐹</m:t>
                                  </m:r>
                                </m:sub>
                              </m:sSub>
                            </m:den>
                          </m:f>
                          <m:r>
                            <a:rPr lang="en-US" sz="2200" b="0" i="1" smtClean="0">
                              <a:solidFill>
                                <a:srgbClr val="C00000"/>
                              </a:solidFill>
                              <a:latin typeface="Cambria Math"/>
                            </a:rPr>
                            <m:t>𝑊</m:t>
                          </m:r>
                          <m:r>
                            <a:rPr lang="en-US" sz="2200" b="0" i="1" smtClean="0">
                              <a:solidFill>
                                <a:srgbClr val="C00000"/>
                              </a:solidFill>
                              <a:latin typeface="Cambria Math"/>
                            </a:rPr>
                            <m:t>=</m:t>
                          </m:r>
                          <m:r>
                            <a:rPr lang="en-US" sz="2200" b="0" i="1" smtClean="0">
                              <a:solidFill>
                                <a:srgbClr val="C00000"/>
                              </a:solidFill>
                              <a:latin typeface="Cambria Math"/>
                            </a:rPr>
                            <m:t>2</m:t>
                          </m:r>
                          <m:r>
                            <a:rPr lang="en-US" sz="2200" b="0" i="1" smtClean="0">
                              <a:solidFill>
                                <a:srgbClr val="C00000"/>
                              </a:solidFill>
                              <a:latin typeface="Cambria Math"/>
                            </a:rPr>
                            <m:t>𝜋</m:t>
                          </m:r>
                          <m:r>
                            <a:rPr lang="en-US" sz="2200" b="0" i="1" smtClean="0">
                              <a:solidFill>
                                <a:srgbClr val="C00000"/>
                              </a:solidFill>
                              <a:latin typeface="Cambria Math"/>
                            </a:rPr>
                            <m:t>𝑛</m:t>
                          </m:r>
                        </m:e>
                      </m:func>
                    </m:oMath>
                  </m:oMathPara>
                </a14:m>
                <a:endParaRPr lang="en-US" sz="2200" dirty="0">
                  <a:solidFill>
                    <a:srgbClr val="C00000"/>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518747" y="3914889"/>
                <a:ext cx="5186035" cy="78156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28600" y="6172200"/>
                <a:ext cx="4853473" cy="430887"/>
              </a:xfrm>
              <a:prstGeom prst="rect">
                <a:avLst/>
              </a:prstGeom>
              <a:noFill/>
            </p:spPr>
            <p:txBody>
              <a:bodyPr wrap="square" rtlCol="0">
                <a:spAutoFit/>
              </a:bodyPr>
              <a:lstStyle/>
              <a:p>
                <a:r>
                  <a:rPr lang="en-US" sz="2200" dirty="0">
                    <a:solidFill>
                      <a:srgbClr val="000066"/>
                    </a:solidFill>
                    <a:cs typeface="Arial" panose="020B0604020202020204" pitchFamily="34" charset="0"/>
                  </a:rPr>
                  <a:t>Narrow junction, i.e.  </a:t>
                </a:r>
                <a14:m>
                  <m:oMath xmlns:m="http://schemas.openxmlformats.org/officeDocument/2006/math">
                    <m:r>
                      <m:rPr>
                        <m:sty m:val="p"/>
                      </m:rPr>
                      <a:rPr lang="en-US" sz="2200" b="0" i="0" smtClean="0">
                        <a:solidFill>
                          <a:srgbClr val="000066"/>
                        </a:solidFill>
                        <a:latin typeface="Cambria Math"/>
                      </a:rPr>
                      <m:t>Δ</m:t>
                    </m:r>
                    <m:r>
                      <a:rPr lang="en-US" sz="2200" b="0" i="1" smtClean="0">
                        <a:solidFill>
                          <a:srgbClr val="000066"/>
                        </a:solidFill>
                        <a:latin typeface="Cambria Math"/>
                      </a:rPr>
                      <m:t>≪</m:t>
                    </m:r>
                    <m:f>
                      <m:fPr>
                        <m:type m:val="skw"/>
                        <m:ctrlPr>
                          <a:rPr lang="en-US" sz="2200" b="0" i="1" smtClean="0">
                            <a:solidFill>
                              <a:srgbClr val="000066"/>
                            </a:solidFill>
                            <a:latin typeface="Cambria Math" panose="02040503050406030204" pitchFamily="18" charset="0"/>
                          </a:rPr>
                        </m:ctrlPr>
                      </m:fPr>
                      <m:num>
                        <m:sSub>
                          <m:sSubPr>
                            <m:ctrlPr>
                              <a:rPr lang="en-US" sz="2200" b="0" i="1" smtClean="0">
                                <a:solidFill>
                                  <a:srgbClr val="000066"/>
                                </a:solidFill>
                                <a:latin typeface="Cambria Math" panose="02040503050406030204" pitchFamily="18" charset="0"/>
                              </a:rPr>
                            </m:ctrlPr>
                          </m:sSubPr>
                          <m:e>
                            <m:r>
                              <a:rPr lang="en-US" sz="2200" b="0" i="1" smtClean="0">
                                <a:solidFill>
                                  <a:srgbClr val="000066"/>
                                </a:solidFill>
                                <a:latin typeface="Cambria Math"/>
                              </a:rPr>
                              <m:t>𝑣</m:t>
                            </m:r>
                          </m:e>
                          <m:sub>
                            <m:r>
                              <a:rPr lang="en-US" sz="2200" b="0" i="1" smtClean="0">
                                <a:solidFill>
                                  <a:srgbClr val="000066"/>
                                </a:solidFill>
                                <a:latin typeface="Cambria Math"/>
                              </a:rPr>
                              <m:t>𝐹</m:t>
                            </m:r>
                          </m:sub>
                        </m:sSub>
                      </m:num>
                      <m:den>
                        <m:r>
                          <a:rPr lang="en-US" sz="2200" b="0" i="1" smtClean="0">
                            <a:solidFill>
                              <a:srgbClr val="000066"/>
                            </a:solidFill>
                            <a:latin typeface="Cambria Math"/>
                          </a:rPr>
                          <m:t>𝑊</m:t>
                        </m:r>
                      </m:den>
                    </m:f>
                  </m:oMath>
                </a14:m>
                <a:r>
                  <a:rPr lang="en-US" sz="2200" dirty="0">
                    <a:solidFill>
                      <a:srgbClr val="000066"/>
                    </a:solidFill>
                  </a:rPr>
                  <a:t> :</a:t>
                </a:r>
              </a:p>
            </p:txBody>
          </p:sp>
        </mc:Choice>
        <mc:Fallback xmlns="">
          <p:sp>
            <p:nvSpPr>
              <p:cNvPr id="56" name="TextBox 55"/>
              <p:cNvSpPr txBox="1">
                <a:spLocks noRot="1" noChangeAspect="1" noMove="1" noResize="1" noEditPoints="1" noAdjustHandles="1" noChangeArrowheads="1" noChangeShapeType="1" noTextEdit="1"/>
              </p:cNvSpPr>
              <p:nvPr/>
            </p:nvSpPr>
            <p:spPr>
              <a:xfrm>
                <a:off x="228600" y="6172200"/>
                <a:ext cx="4853473" cy="430887"/>
              </a:xfrm>
              <a:prstGeom prst="rect">
                <a:avLst/>
              </a:prstGeom>
              <a:blipFill>
                <a:blip r:embed="rId4"/>
                <a:stretch>
                  <a:fillRect l="-1633" t="-121429" b="-18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4164551" y="5961116"/>
                <a:ext cx="5082097" cy="853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rgbClr val="000066"/>
                              </a:solidFill>
                              <a:latin typeface="Cambria Math" panose="02040503050406030204" pitchFamily="18" charset="0"/>
                            </a:rPr>
                          </m:ctrlPr>
                        </m:sSubPr>
                        <m:e>
                          <m:r>
                            <a:rPr lang="en-US" sz="2200" b="0" i="1" smtClean="0">
                              <a:solidFill>
                                <a:srgbClr val="000066"/>
                              </a:solidFill>
                              <a:latin typeface="Cambria Math"/>
                            </a:rPr>
                            <m:t>𝐸</m:t>
                          </m:r>
                        </m:e>
                        <m:sub>
                          <m:r>
                            <a:rPr lang="en-US" sz="2200" b="0" i="1" smtClean="0">
                              <a:solidFill>
                                <a:srgbClr val="000066"/>
                              </a:solidFill>
                              <a:latin typeface="Cambria Math"/>
                            </a:rPr>
                            <m:t>𝑛</m:t>
                          </m:r>
                        </m:sub>
                      </m:sSub>
                      <m:r>
                        <a:rPr lang="en-US" sz="2200" b="0" i="1" smtClean="0">
                          <a:solidFill>
                            <a:srgbClr val="000066"/>
                          </a:solidFill>
                          <a:latin typeface="Cambria Math"/>
                        </a:rPr>
                        <m:t>=</m:t>
                      </m:r>
                      <m:r>
                        <m:rPr>
                          <m:sty m:val="p"/>
                        </m:rPr>
                        <a:rPr lang="en-US" sz="2200" b="0" i="0" smtClean="0">
                          <a:solidFill>
                            <a:srgbClr val="000066"/>
                          </a:solidFill>
                          <a:latin typeface="Cambria Math"/>
                        </a:rPr>
                        <m:t>Δcos</m:t>
                      </m:r>
                      <m:d>
                        <m:dPr>
                          <m:ctrlPr>
                            <a:rPr lang="en-US" sz="2200" b="0" i="1" smtClean="0">
                              <a:solidFill>
                                <a:srgbClr val="000066"/>
                              </a:solidFill>
                              <a:latin typeface="Cambria Math" panose="02040503050406030204" pitchFamily="18" charset="0"/>
                            </a:rPr>
                          </m:ctrlPr>
                        </m:dPr>
                        <m:e>
                          <m:f>
                            <m:fPr>
                              <m:ctrlPr>
                                <a:rPr lang="en-US" sz="2200" i="1">
                                  <a:solidFill>
                                    <a:srgbClr val="000066"/>
                                  </a:solidFill>
                                  <a:latin typeface="Cambria Math" panose="02040503050406030204" pitchFamily="18" charset="0"/>
                                </a:rPr>
                              </m:ctrlPr>
                            </m:fPr>
                            <m:num>
                              <m:r>
                                <a:rPr lang="en-US" sz="2200" i="1">
                                  <a:solidFill>
                                    <a:srgbClr val="000066"/>
                                  </a:solidFill>
                                  <a:latin typeface="Cambria Math"/>
                                </a:rPr>
                                <m:t>𝜙</m:t>
                              </m:r>
                            </m:num>
                            <m:den>
                              <m:r>
                                <a:rPr lang="en-US" sz="2200" i="1">
                                  <a:solidFill>
                                    <a:srgbClr val="000066"/>
                                  </a:solidFill>
                                  <a:latin typeface="Cambria Math"/>
                                </a:rPr>
                                <m:t>2</m:t>
                              </m:r>
                            </m:den>
                          </m:f>
                          <m:r>
                            <a:rPr lang="en-US" sz="2200" b="0" i="1" smtClean="0">
                              <a:solidFill>
                                <a:srgbClr val="000066"/>
                              </a:solidFill>
                              <a:latin typeface="Cambria Math"/>
                            </a:rPr>
                            <m:t>±</m:t>
                          </m:r>
                          <m:f>
                            <m:fPr>
                              <m:ctrlPr>
                                <a:rPr lang="en-US" sz="2200" i="1">
                                  <a:solidFill>
                                    <a:srgbClr val="000066"/>
                                  </a:solidFill>
                                  <a:latin typeface="Cambria Math" panose="02040503050406030204" pitchFamily="18" charset="0"/>
                                </a:rPr>
                              </m:ctrlPr>
                            </m:fPr>
                            <m:num>
                              <m:sSub>
                                <m:sSubPr>
                                  <m:ctrlPr>
                                    <a:rPr lang="en-US" sz="2200" b="0" i="1" smtClean="0">
                                      <a:solidFill>
                                        <a:srgbClr val="000066"/>
                                      </a:solidFill>
                                      <a:latin typeface="Cambria Math" panose="02040503050406030204" pitchFamily="18" charset="0"/>
                                    </a:rPr>
                                  </m:ctrlPr>
                                </m:sSubPr>
                                <m:e>
                                  <m:r>
                                    <a:rPr lang="en-US" sz="2200" i="1">
                                      <a:solidFill>
                                        <a:srgbClr val="000066"/>
                                      </a:solidFill>
                                      <a:latin typeface="Cambria Math"/>
                                    </a:rPr>
                                    <m:t>𝐵</m:t>
                                  </m:r>
                                </m:e>
                                <m:sub>
                                  <m:r>
                                    <a:rPr lang="en-US" sz="2200" b="0" i="1" smtClean="0">
                                      <a:solidFill>
                                        <a:srgbClr val="000066"/>
                                      </a:solidFill>
                                      <a:latin typeface="Cambria Math"/>
                                    </a:rPr>
                                    <m:t>𝑥</m:t>
                                  </m:r>
                                </m:sub>
                              </m:sSub>
                            </m:num>
                            <m:den>
                              <m:sSub>
                                <m:sSubPr>
                                  <m:ctrlPr>
                                    <a:rPr lang="en-US" sz="2200" i="1">
                                      <a:solidFill>
                                        <a:srgbClr val="000066"/>
                                      </a:solidFill>
                                      <a:latin typeface="Cambria Math" panose="02040503050406030204" pitchFamily="18" charset="0"/>
                                    </a:rPr>
                                  </m:ctrlPr>
                                </m:sSubPr>
                                <m:e>
                                  <m:r>
                                    <a:rPr lang="en-US" sz="2200" i="1">
                                      <a:solidFill>
                                        <a:srgbClr val="000066"/>
                                      </a:solidFill>
                                      <a:latin typeface="Cambria Math"/>
                                    </a:rPr>
                                    <m:t>𝑣</m:t>
                                  </m:r>
                                </m:e>
                                <m:sub>
                                  <m:r>
                                    <a:rPr lang="en-US" sz="2200" i="1">
                                      <a:solidFill>
                                        <a:srgbClr val="000066"/>
                                      </a:solidFill>
                                      <a:latin typeface="Cambria Math"/>
                                    </a:rPr>
                                    <m:t>𝐹</m:t>
                                  </m:r>
                                </m:sub>
                              </m:sSub>
                            </m:den>
                          </m:f>
                          <m:r>
                            <a:rPr lang="en-US" sz="2200" i="1">
                              <a:solidFill>
                                <a:srgbClr val="000066"/>
                              </a:solidFill>
                              <a:latin typeface="Cambria Math"/>
                            </a:rPr>
                            <m:t>𝑊</m:t>
                          </m:r>
                        </m:e>
                      </m:d>
                      <m:r>
                        <a:rPr lang="en-US" sz="2200" b="0" i="0" smtClean="0">
                          <a:solidFill>
                            <a:srgbClr val="000066"/>
                          </a:solidFill>
                          <a:latin typeface="Cambria Math" panose="02040503050406030204" pitchFamily="18" charset="0"/>
                        </a:rPr>
                        <m:t>=</m:t>
                      </m:r>
                      <m:r>
                        <m:rPr>
                          <m:sty m:val="p"/>
                        </m:rPr>
                        <a:rPr lang="en-US" sz="2200" b="0" i="0" smtClean="0">
                          <a:solidFill>
                            <a:srgbClr val="000066"/>
                          </a:solidFill>
                          <a:latin typeface="Cambria Math" panose="02040503050406030204" pitchFamily="18" charset="0"/>
                        </a:rPr>
                        <m:t>Δcos</m:t>
                      </m:r>
                      <m:r>
                        <a:rPr lang="en-US" sz="2200" b="0" i="1" smtClean="0">
                          <a:solidFill>
                            <a:srgbClr val="000066"/>
                          </a:solidFill>
                          <a:latin typeface="Cambria Math" panose="02040503050406030204" pitchFamily="18" charset="0"/>
                        </a:rPr>
                        <m:t>⁡(</m:t>
                      </m:r>
                      <m:f>
                        <m:fPr>
                          <m:ctrlPr>
                            <a:rPr lang="en-US" sz="2200" b="0" i="1" smtClean="0">
                              <a:solidFill>
                                <a:srgbClr val="000066"/>
                              </a:solidFill>
                              <a:latin typeface="Cambria Math" panose="02040503050406030204" pitchFamily="18" charset="0"/>
                            </a:rPr>
                          </m:ctrlPr>
                        </m:fPr>
                        <m:num>
                          <m:r>
                            <a:rPr lang="en-US" sz="2200" b="0" i="1" smtClean="0">
                              <a:solidFill>
                                <a:srgbClr val="000066"/>
                              </a:solidFill>
                              <a:latin typeface="Cambria Math" panose="02040503050406030204" pitchFamily="18" charset="0"/>
                            </a:rPr>
                            <m:t>𝜙</m:t>
                          </m:r>
                        </m:num>
                        <m:den>
                          <m:r>
                            <a:rPr lang="en-US" sz="2200" b="0" i="1" smtClean="0">
                              <a:solidFill>
                                <a:srgbClr val="000066"/>
                              </a:solidFill>
                              <a:latin typeface="Cambria Math" panose="02040503050406030204" pitchFamily="18" charset="0"/>
                            </a:rPr>
                            <m:t>2</m:t>
                          </m:r>
                        </m:den>
                      </m:f>
                      <m:r>
                        <a:rPr lang="en-US" sz="2200" b="0" i="1" smtClean="0">
                          <a:solidFill>
                            <a:srgbClr val="000066"/>
                          </a:solidFill>
                          <a:latin typeface="Cambria Math" panose="02040503050406030204" pitchFamily="18" charset="0"/>
                        </a:rPr>
                        <m:t>±</m:t>
                      </m:r>
                      <m:sSub>
                        <m:sSubPr>
                          <m:ctrlPr>
                            <a:rPr lang="en-US" sz="2200" b="0" i="1" smtClean="0">
                              <a:solidFill>
                                <a:srgbClr val="000066"/>
                              </a:solidFill>
                              <a:latin typeface="Cambria Math" panose="02040503050406030204" pitchFamily="18" charset="0"/>
                            </a:rPr>
                          </m:ctrlPr>
                        </m:sSubPr>
                        <m:e>
                          <m:r>
                            <a:rPr lang="en-US" sz="2200" b="0" i="1" smtClean="0">
                              <a:solidFill>
                                <a:srgbClr val="000066"/>
                              </a:solidFill>
                              <a:latin typeface="Cambria Math" panose="02040503050406030204" pitchFamily="18" charset="0"/>
                            </a:rPr>
                            <m:t>𝜙</m:t>
                          </m:r>
                        </m:e>
                        <m:sub>
                          <m:r>
                            <a:rPr lang="en-US" sz="2200" b="0" i="1" smtClean="0">
                              <a:solidFill>
                                <a:srgbClr val="000066"/>
                              </a:solidFill>
                              <a:latin typeface="Cambria Math" panose="02040503050406030204" pitchFamily="18" charset="0"/>
                            </a:rPr>
                            <m:t>𝐵</m:t>
                          </m:r>
                        </m:sub>
                      </m:sSub>
                      <m:r>
                        <a:rPr lang="en-US" sz="2200" b="0" i="1" smtClean="0">
                          <a:solidFill>
                            <a:srgbClr val="000066"/>
                          </a:solidFill>
                          <a:latin typeface="Cambria Math" panose="02040503050406030204" pitchFamily="18" charset="0"/>
                        </a:rPr>
                        <m:t>)</m:t>
                      </m:r>
                    </m:oMath>
                  </m:oMathPara>
                </a14:m>
                <a:endParaRPr lang="en-US" sz="2200" dirty="0">
                  <a:solidFill>
                    <a:srgbClr val="000066"/>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164551" y="5961116"/>
                <a:ext cx="5082097" cy="853054"/>
              </a:xfrm>
              <a:prstGeom prst="rect">
                <a:avLst/>
              </a:prstGeom>
              <a:blipFill>
                <a:blip r:embed="rId5"/>
                <a:stretch>
                  <a:fillRect/>
                </a:stretch>
              </a:blipFill>
            </p:spPr>
            <p:txBody>
              <a:bodyPr/>
              <a:lstStyle/>
              <a:p>
                <a:r>
                  <a:rPr lang="en-US">
                    <a:noFill/>
                  </a:rPr>
                  <a:t> </a:t>
                </a:r>
              </a:p>
            </p:txBody>
          </p:sp>
        </mc:Fallback>
      </mc:AlternateContent>
      <p:grpSp>
        <p:nvGrpSpPr>
          <p:cNvPr id="19" name="Group 18"/>
          <p:cNvGrpSpPr/>
          <p:nvPr/>
        </p:nvGrpSpPr>
        <p:grpSpPr>
          <a:xfrm>
            <a:off x="5486400" y="3048000"/>
            <a:ext cx="3706524" cy="1505145"/>
            <a:chOff x="5410200" y="3733800"/>
            <a:chExt cx="3706524" cy="1505145"/>
          </a:xfrm>
        </p:grpSpPr>
        <p:grpSp>
          <p:nvGrpSpPr>
            <p:cNvPr id="58" name="Group 57"/>
            <p:cNvGrpSpPr/>
            <p:nvPr/>
          </p:nvGrpSpPr>
          <p:grpSpPr>
            <a:xfrm>
              <a:off x="5410200" y="3733800"/>
              <a:ext cx="3706524" cy="1116687"/>
              <a:chOff x="5410200" y="2209800"/>
              <a:chExt cx="3706524" cy="1116687"/>
            </a:xfrm>
          </p:grpSpPr>
          <p:grpSp>
            <p:nvGrpSpPr>
              <p:cNvPr id="59" name="Group 58"/>
              <p:cNvGrpSpPr/>
              <p:nvPr/>
            </p:nvGrpSpPr>
            <p:grpSpPr>
              <a:xfrm>
                <a:off x="5410200" y="2476776"/>
                <a:ext cx="1175450" cy="447426"/>
                <a:chOff x="5674554" y="2110680"/>
                <a:chExt cx="1175450" cy="447426"/>
              </a:xfrm>
            </p:grpSpPr>
            <p:sp>
              <p:nvSpPr>
                <p:cNvPr id="69" name="Rectangle 68"/>
                <p:cNvSpPr/>
                <p:nvPr/>
              </p:nvSpPr>
              <p:spPr>
                <a:xfrm>
                  <a:off x="5742682" y="2110680"/>
                  <a:ext cx="1017682" cy="418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mc:AlternateContent xmlns:mc="http://schemas.openxmlformats.org/markup-compatibility/2006" xmlns:a14="http://schemas.microsoft.com/office/drawing/2010/main">
              <mc:Choice Requires="a14">
                <p:sp>
                  <p:nvSpPr>
                    <p:cNvPr id="70" name="Rectangle 69"/>
                    <p:cNvSpPr/>
                    <p:nvPr/>
                  </p:nvSpPr>
                  <p:spPr>
                    <a:xfrm>
                      <a:off x="5674554" y="2114074"/>
                      <a:ext cx="1175450" cy="444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200" smtClean="0">
                                <a:solidFill>
                                  <a:schemeClr val="bg1"/>
                                </a:solidFill>
                                <a:latin typeface="Cambria Math"/>
                              </a:rPr>
                              <m:t>Δ</m:t>
                            </m:r>
                            <m:sSup>
                              <m:sSupPr>
                                <m:ctrlPr>
                                  <a:rPr lang="en-US" sz="2200" b="0" i="1" smtClean="0">
                                    <a:solidFill>
                                      <a:schemeClr val="bg1"/>
                                    </a:solidFill>
                                    <a:latin typeface="Cambria Math" panose="02040503050406030204" pitchFamily="18" charset="0"/>
                                  </a:rPr>
                                </m:ctrlPr>
                              </m:sSupPr>
                              <m:e>
                                <m:r>
                                  <m:rPr>
                                    <m:sty m:val="p"/>
                                  </m:rPr>
                                  <a:rPr lang="en-US" sz="2200" b="0" i="0" smtClean="0">
                                    <a:solidFill>
                                      <a:schemeClr val="bg1"/>
                                    </a:solidFill>
                                    <a:latin typeface="Cambria Math"/>
                                  </a:rPr>
                                  <m:t>e</m:t>
                                </m:r>
                              </m:e>
                              <m:sup>
                                <m:r>
                                  <a:rPr lang="en-US" sz="2200" b="0" i="1" smtClean="0">
                                    <a:solidFill>
                                      <a:schemeClr val="bg1"/>
                                    </a:solidFill>
                                    <a:latin typeface="Cambria Math"/>
                                  </a:rPr>
                                  <m:t>−</m:t>
                                </m:r>
                                <m:r>
                                  <a:rPr lang="en-US" sz="2200" b="0" i="1" smtClean="0">
                                    <a:solidFill>
                                      <a:schemeClr val="bg1"/>
                                    </a:solidFill>
                                    <a:latin typeface="Cambria Math"/>
                                  </a:rPr>
                                  <m:t>𝑖</m:t>
                                </m:r>
                                <m:r>
                                  <a:rPr lang="en-US" sz="2200" b="0" i="1" smtClean="0">
                                    <a:solidFill>
                                      <a:schemeClr val="bg1"/>
                                    </a:solidFill>
                                    <a:latin typeface="Cambria Math"/>
                                  </a:rPr>
                                  <m:t>𝜙</m:t>
                                </m:r>
                                <m:r>
                                  <a:rPr lang="en-US" sz="2200" b="0" i="1" smtClean="0">
                                    <a:solidFill>
                                      <a:schemeClr val="bg1"/>
                                    </a:solidFill>
                                    <a:latin typeface="Cambria Math"/>
                                  </a:rPr>
                                  <m:t>/</m:t>
                                </m:r>
                                <m:r>
                                  <a:rPr lang="en-US" sz="2200" b="0" i="1" smtClean="0">
                                    <a:solidFill>
                                      <a:schemeClr val="bg1"/>
                                    </a:solidFill>
                                    <a:latin typeface="Cambria Math"/>
                                  </a:rPr>
                                  <m:t>2</m:t>
                                </m:r>
                              </m:sup>
                            </m:sSup>
                          </m:oMath>
                        </m:oMathPara>
                      </a14:m>
                      <a:endParaRPr lang="en-US" sz="2200" dirty="0">
                        <a:solidFill>
                          <a:schemeClr val="bg1"/>
                        </a:solidFill>
                        <a:latin typeface="Times New Roman" panose="02020603050405020304" pitchFamily="18"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5674554" y="2114074"/>
                      <a:ext cx="1175450" cy="444032"/>
                    </a:xfrm>
                    <a:prstGeom prst="rect">
                      <a:avLst/>
                    </a:prstGeom>
                    <a:blipFill>
                      <a:blip r:embed="rId6"/>
                      <a:stretch>
                        <a:fillRect/>
                      </a:stretch>
                    </a:blipFill>
                  </p:spPr>
                  <p:txBody>
                    <a:bodyPr/>
                    <a:lstStyle/>
                    <a:p>
                      <a:r>
                        <a:rPr lang="en-US">
                          <a:noFill/>
                        </a:rPr>
                        <a:t> </a:t>
                      </a:r>
                    </a:p>
                  </p:txBody>
                </p:sp>
              </mc:Fallback>
            </mc:AlternateContent>
          </p:grpSp>
          <p:cxnSp>
            <p:nvCxnSpPr>
              <p:cNvPr id="60" name="Straight Arrow Connector 59"/>
              <p:cNvCxnSpPr/>
              <p:nvPr/>
            </p:nvCxnSpPr>
            <p:spPr>
              <a:xfrm>
                <a:off x="5524500" y="3048000"/>
                <a:ext cx="323369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8691608" y="2895600"/>
                    <a:ext cx="425116"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𝑦</m:t>
                          </m:r>
                        </m:oMath>
                      </m:oMathPara>
                    </a14:m>
                    <a:endParaRPr lang="en-US" sz="2200" dirty="0"/>
                  </a:p>
                </p:txBody>
              </p:sp>
            </mc:Choice>
            <mc:Fallback xmlns="">
              <p:sp>
                <p:nvSpPr>
                  <p:cNvPr id="61" name="TextBox 60"/>
                  <p:cNvSpPr txBox="1">
                    <a:spLocks noRot="1" noChangeAspect="1" noMove="1" noResize="1" noEditPoints="1" noAdjustHandles="1" noChangeArrowheads="1" noChangeShapeType="1" noTextEdit="1"/>
                  </p:cNvSpPr>
                  <p:nvPr/>
                </p:nvSpPr>
                <p:spPr>
                  <a:xfrm>
                    <a:off x="8691608" y="2895600"/>
                    <a:ext cx="425116" cy="430887"/>
                  </a:xfrm>
                  <a:prstGeom prst="rect">
                    <a:avLst/>
                  </a:prstGeom>
                  <a:blipFill>
                    <a:blip r:embed="rId7"/>
                    <a:stretch>
                      <a:fillRect b="-11429"/>
                    </a:stretch>
                  </a:blipFill>
                </p:spPr>
                <p:txBody>
                  <a:bodyPr/>
                  <a:lstStyle/>
                  <a:p>
                    <a:r>
                      <a:rPr lang="en-US">
                        <a:noFill/>
                      </a:rPr>
                      <a:t> </a:t>
                    </a:r>
                  </a:p>
                </p:txBody>
              </p:sp>
            </mc:Fallback>
          </mc:AlternateContent>
          <p:grpSp>
            <p:nvGrpSpPr>
              <p:cNvPr id="62" name="Group 61"/>
              <p:cNvGrpSpPr/>
              <p:nvPr/>
            </p:nvGrpSpPr>
            <p:grpSpPr>
              <a:xfrm>
                <a:off x="7440518" y="2476776"/>
                <a:ext cx="1064425" cy="447426"/>
                <a:chOff x="7124745" y="2057062"/>
                <a:chExt cx="1064425" cy="447426"/>
              </a:xfrm>
            </p:grpSpPr>
            <p:sp>
              <p:nvSpPr>
                <p:cNvPr id="67" name="Rectangle 66"/>
                <p:cNvSpPr/>
                <p:nvPr/>
              </p:nvSpPr>
              <p:spPr>
                <a:xfrm>
                  <a:off x="7124745" y="2057062"/>
                  <a:ext cx="1017682" cy="418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mc:AlternateContent xmlns:mc="http://schemas.openxmlformats.org/markup-compatibility/2006" xmlns:a14="http://schemas.microsoft.com/office/drawing/2010/main">
              <mc:Choice Requires="a14">
                <p:sp>
                  <p:nvSpPr>
                    <p:cNvPr id="68" name="Rectangle 67"/>
                    <p:cNvSpPr/>
                    <p:nvPr/>
                  </p:nvSpPr>
                  <p:spPr>
                    <a:xfrm>
                      <a:off x="7162800" y="2060456"/>
                      <a:ext cx="1026370" cy="444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200" smtClean="0">
                                <a:solidFill>
                                  <a:schemeClr val="bg1"/>
                                </a:solidFill>
                                <a:latin typeface="Cambria Math"/>
                              </a:rPr>
                              <m:t>Δ</m:t>
                            </m:r>
                            <m:sSup>
                              <m:sSupPr>
                                <m:ctrlPr>
                                  <a:rPr lang="en-US" sz="2200" b="0" i="1" smtClean="0">
                                    <a:solidFill>
                                      <a:schemeClr val="bg1"/>
                                    </a:solidFill>
                                    <a:latin typeface="Cambria Math" panose="02040503050406030204" pitchFamily="18" charset="0"/>
                                  </a:rPr>
                                </m:ctrlPr>
                              </m:sSupPr>
                              <m:e>
                                <m:r>
                                  <m:rPr>
                                    <m:sty m:val="p"/>
                                  </m:rPr>
                                  <a:rPr lang="en-US" sz="2200" b="0" i="0" smtClean="0">
                                    <a:solidFill>
                                      <a:schemeClr val="bg1"/>
                                    </a:solidFill>
                                    <a:latin typeface="Cambria Math"/>
                                  </a:rPr>
                                  <m:t>e</m:t>
                                </m:r>
                              </m:e>
                              <m:sup>
                                <m:r>
                                  <a:rPr lang="en-US" sz="2200" b="0" i="1" smtClean="0">
                                    <a:solidFill>
                                      <a:schemeClr val="bg1"/>
                                    </a:solidFill>
                                    <a:latin typeface="Cambria Math"/>
                                  </a:rPr>
                                  <m:t>𝑖</m:t>
                                </m:r>
                                <m:r>
                                  <a:rPr lang="en-US" sz="2200" b="0" i="1" smtClean="0">
                                    <a:solidFill>
                                      <a:schemeClr val="bg1"/>
                                    </a:solidFill>
                                    <a:latin typeface="Cambria Math"/>
                                  </a:rPr>
                                  <m:t>𝜙</m:t>
                                </m:r>
                                <m:r>
                                  <a:rPr lang="en-US" sz="2200" b="0" i="1" smtClean="0">
                                    <a:solidFill>
                                      <a:schemeClr val="bg1"/>
                                    </a:solidFill>
                                    <a:latin typeface="Cambria Math"/>
                                  </a:rPr>
                                  <m:t>/</m:t>
                                </m:r>
                                <m:r>
                                  <a:rPr lang="en-US" sz="2200" b="0" i="1" smtClean="0">
                                    <a:solidFill>
                                      <a:schemeClr val="bg1"/>
                                    </a:solidFill>
                                    <a:latin typeface="Cambria Math"/>
                                  </a:rPr>
                                  <m:t>2</m:t>
                                </m:r>
                              </m:sup>
                            </m:sSup>
                          </m:oMath>
                        </m:oMathPara>
                      </a14:m>
                      <a:endParaRPr lang="en-US" sz="2200" dirty="0">
                        <a:solidFill>
                          <a:schemeClr val="bg1"/>
                        </a:solidFill>
                        <a:latin typeface="Times New Roman" panose="02020603050405020304"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7162800" y="2060456"/>
                      <a:ext cx="1026370" cy="444032"/>
                    </a:xfrm>
                    <a:prstGeom prst="rect">
                      <a:avLst/>
                    </a:prstGeom>
                    <a:blipFill>
                      <a:blip r:embed="rId8"/>
                      <a:stretch>
                        <a:fillRect/>
                      </a:stretch>
                    </a:blipFill>
                  </p:spPr>
                  <p:txBody>
                    <a:bodyPr/>
                    <a:lstStyle/>
                    <a:p>
                      <a:r>
                        <a:rPr lang="en-US">
                          <a:noFill/>
                        </a:rPr>
                        <a:t> </a:t>
                      </a:r>
                    </a:p>
                  </p:txBody>
                </p:sp>
              </mc:Fallback>
            </mc:AlternateContent>
          </p:grpSp>
          <p:cxnSp>
            <p:nvCxnSpPr>
              <p:cNvPr id="63" name="Straight Arrow Connector 62"/>
              <p:cNvCxnSpPr/>
              <p:nvPr/>
            </p:nvCxnSpPr>
            <p:spPr>
              <a:xfrm>
                <a:off x="6629400" y="2571534"/>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6553200" y="2209800"/>
                    <a:ext cx="502317"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a:rPr>
                                <m:t>𝑒</m:t>
                              </m:r>
                            </m:e>
                            <m:sub>
                              <m:r>
                                <a:rPr lang="en-US" sz="2200" b="0" i="1" smtClean="0">
                                  <a:latin typeface="Cambria Math"/>
                                </a:rPr>
                                <m:t>↑</m:t>
                              </m:r>
                            </m:sub>
                          </m:sSub>
                        </m:oMath>
                      </m:oMathPara>
                    </a14:m>
                    <a:endParaRPr lang="en-US" sz="2200" dirty="0"/>
                  </a:p>
                </p:txBody>
              </p:sp>
            </mc:Choice>
            <mc:Fallback xmlns="">
              <p:sp>
                <p:nvSpPr>
                  <p:cNvPr id="64" name="TextBox 63"/>
                  <p:cNvSpPr txBox="1">
                    <a:spLocks noRot="1" noChangeAspect="1" noMove="1" noResize="1" noEditPoints="1" noAdjustHandles="1" noChangeArrowheads="1" noChangeShapeType="1" noTextEdit="1"/>
                  </p:cNvSpPr>
                  <p:nvPr/>
                </p:nvSpPr>
                <p:spPr>
                  <a:xfrm>
                    <a:off x="6553200" y="2209800"/>
                    <a:ext cx="502317" cy="430887"/>
                  </a:xfrm>
                  <a:prstGeom prst="rect">
                    <a:avLst/>
                  </a:prstGeom>
                  <a:blipFill>
                    <a:blip r:embed="rId9"/>
                    <a:stretch>
                      <a:fillRect b="-4225"/>
                    </a:stretch>
                  </a:blipFill>
                </p:spPr>
                <p:txBody>
                  <a:bodyPr/>
                  <a:lstStyle/>
                  <a:p>
                    <a:r>
                      <a:rPr lang="en-US">
                        <a:noFill/>
                      </a:rPr>
                      <a:t> </a:t>
                    </a:r>
                  </a:p>
                </p:txBody>
              </p:sp>
            </mc:Fallback>
          </mc:AlternateContent>
          <p:cxnSp>
            <p:nvCxnSpPr>
              <p:cNvPr id="65" name="Straight Arrow Connector 64"/>
              <p:cNvCxnSpPr/>
              <p:nvPr/>
            </p:nvCxnSpPr>
            <p:spPr>
              <a:xfrm flipH="1">
                <a:off x="6629400" y="2724966"/>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p:cNvSpPr txBox="1"/>
                  <p:nvPr/>
                </p:nvSpPr>
                <p:spPr>
                  <a:xfrm>
                    <a:off x="6932685" y="2678668"/>
                    <a:ext cx="528222"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a:rPr>
                                <m:t>h</m:t>
                              </m:r>
                            </m:e>
                            <m:sub>
                              <m:r>
                                <a:rPr lang="en-US" sz="2200" b="0" i="1" smtClean="0">
                                  <a:latin typeface="Cambria Math"/>
                                </a:rPr>
                                <m:t>↓</m:t>
                              </m:r>
                            </m:sub>
                          </m:sSub>
                        </m:oMath>
                      </m:oMathPara>
                    </a14:m>
                    <a:endParaRPr lang="en-US" sz="2200" dirty="0"/>
                  </a:p>
                </p:txBody>
              </p:sp>
            </mc:Choice>
            <mc:Fallback xmlns="">
              <p:sp>
                <p:nvSpPr>
                  <p:cNvPr id="66" name="TextBox 65"/>
                  <p:cNvSpPr txBox="1">
                    <a:spLocks noRot="1" noChangeAspect="1" noMove="1" noResize="1" noEditPoints="1" noAdjustHandles="1" noChangeArrowheads="1" noChangeShapeType="1" noTextEdit="1"/>
                  </p:cNvSpPr>
                  <p:nvPr/>
                </p:nvSpPr>
                <p:spPr>
                  <a:xfrm>
                    <a:off x="6932685" y="2678668"/>
                    <a:ext cx="528222" cy="430887"/>
                  </a:xfrm>
                  <a:prstGeom prst="rect">
                    <a:avLst/>
                  </a:prstGeom>
                  <a:blipFill>
                    <a:blip r:embed="rId10"/>
                    <a:stretch>
                      <a:fillRect b="-4225"/>
                    </a:stretch>
                  </a:blipFill>
                </p:spPr>
                <p:txBody>
                  <a:bodyPr/>
                  <a:lstStyle/>
                  <a:p>
                    <a:r>
                      <a:rPr lang="en-US">
                        <a:noFill/>
                      </a:rPr>
                      <a:t> </a:t>
                    </a:r>
                  </a:p>
                </p:txBody>
              </p:sp>
            </mc:Fallback>
          </mc:AlternateContent>
        </p:grpSp>
        <p:cxnSp>
          <p:nvCxnSpPr>
            <p:cNvPr id="71" name="Straight Arrow Connector 70"/>
            <p:cNvCxnSpPr/>
            <p:nvPr/>
          </p:nvCxnSpPr>
          <p:spPr>
            <a:xfrm>
              <a:off x="6518502" y="4757451"/>
              <a:ext cx="944508"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2" name="TextBox 71"/>
                <p:cNvSpPr txBox="1"/>
                <p:nvPr/>
              </p:nvSpPr>
              <p:spPr>
                <a:xfrm>
                  <a:off x="6920374" y="4808058"/>
                  <a:ext cx="541943"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𝑊</m:t>
                        </m:r>
                      </m:oMath>
                    </m:oMathPara>
                  </a14:m>
                  <a:endParaRPr lang="en-US" sz="2200" dirty="0"/>
                </a:p>
              </p:txBody>
            </p:sp>
          </mc:Choice>
          <mc:Fallback xmlns="">
            <p:sp>
              <p:nvSpPr>
                <p:cNvPr id="72" name="TextBox 71"/>
                <p:cNvSpPr txBox="1">
                  <a:spLocks noRot="1" noChangeAspect="1" noMove="1" noResize="1" noEditPoints="1" noAdjustHandles="1" noChangeArrowheads="1" noChangeShapeType="1" noTextEdit="1"/>
                </p:cNvSpPr>
                <p:nvPr/>
              </p:nvSpPr>
              <p:spPr>
                <a:xfrm>
                  <a:off x="6920374" y="4808058"/>
                  <a:ext cx="541943" cy="430887"/>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381000" y="2057400"/>
                <a:ext cx="5897384" cy="874022"/>
              </a:xfrm>
              <a:prstGeom prst="rect">
                <a:avLst/>
              </a:prstGeom>
              <a:noFill/>
            </p:spPr>
            <p:txBody>
              <a:bodyPr wrap="none" rtlCol="0">
                <a:spAutoFit/>
              </a:bodyPr>
              <a:lstStyle/>
              <a:p>
                <a:pPr>
                  <a:lnSpc>
                    <a:spcPts val="3200"/>
                  </a:lnSpc>
                </a:pPr>
                <a:r>
                  <a:rPr lang="en-US" sz="2200" dirty="0">
                    <a:solidFill>
                      <a:srgbClr val="000066"/>
                    </a:solidFill>
                    <a:cs typeface="Arial" panose="020B0604020202020204" pitchFamily="34" charset="0"/>
                  </a:rPr>
                  <a:t>Topological invariant = fermion parity at  </a:t>
                </a:r>
                <a14:m>
                  <m:oMath xmlns:m="http://schemas.openxmlformats.org/officeDocument/2006/math">
                    <m:sSub>
                      <m:sSubPr>
                        <m:ctrlPr>
                          <a:rPr lang="en-US" sz="2200" i="1">
                            <a:solidFill>
                              <a:srgbClr val="000066"/>
                            </a:solidFill>
                            <a:latin typeface="Cambria Math" panose="02040503050406030204" pitchFamily="18" charset="0"/>
                          </a:rPr>
                        </m:ctrlPr>
                      </m:sSubPr>
                      <m:e>
                        <m:r>
                          <a:rPr lang="en-US" sz="2200" i="1">
                            <a:solidFill>
                              <a:srgbClr val="000066"/>
                            </a:solidFill>
                            <a:latin typeface="Cambria Math"/>
                          </a:rPr>
                          <m:t>𝑘</m:t>
                        </m:r>
                      </m:e>
                      <m:sub>
                        <m:r>
                          <a:rPr lang="en-US" sz="2200" i="1">
                            <a:solidFill>
                              <a:srgbClr val="000066"/>
                            </a:solidFill>
                            <a:latin typeface="Cambria Math"/>
                          </a:rPr>
                          <m:t>𝑥</m:t>
                        </m:r>
                      </m:sub>
                    </m:sSub>
                  </m:oMath>
                </a14:m>
                <a:r>
                  <a:rPr lang="en-US" sz="2200" dirty="0">
                    <a:solidFill>
                      <a:srgbClr val="000066"/>
                    </a:solidFill>
                    <a:cs typeface="Arial" panose="020B0604020202020204" pitchFamily="34" charset="0"/>
                  </a:rPr>
                  <a:t>=0</a:t>
                </a:r>
              </a:p>
              <a:p>
                <a:pPr>
                  <a:lnSpc>
                    <a:spcPts val="3200"/>
                  </a:lnSpc>
                </a:pPr>
                <a:r>
                  <a:rPr lang="en-US" sz="2200" dirty="0">
                    <a:solidFill>
                      <a:srgbClr val="000066"/>
                    </a:solidFill>
                    <a:cs typeface="Arial" panose="020B0604020202020204" pitchFamily="34" charset="0"/>
                    <a:sym typeface="Symbol"/>
                  </a:rPr>
                  <a:t>	 Look for single gap closing at </a:t>
                </a:r>
                <a:r>
                  <a:rPr lang="en-US" sz="2200" dirty="0">
                    <a:solidFill>
                      <a:srgbClr val="000066"/>
                    </a:solidFill>
                    <a:cs typeface="Arial" panose="020B0604020202020204" pitchFamily="34" charset="0"/>
                  </a:rPr>
                  <a:t> </a:t>
                </a:r>
                <a14:m>
                  <m:oMath xmlns:m="http://schemas.openxmlformats.org/officeDocument/2006/math">
                    <m:sSub>
                      <m:sSubPr>
                        <m:ctrlPr>
                          <a:rPr lang="en-US" sz="2200" i="1">
                            <a:solidFill>
                              <a:srgbClr val="000066"/>
                            </a:solidFill>
                            <a:latin typeface="Cambria Math" panose="02040503050406030204" pitchFamily="18" charset="0"/>
                          </a:rPr>
                        </m:ctrlPr>
                      </m:sSubPr>
                      <m:e>
                        <m:r>
                          <a:rPr lang="en-US" sz="2200" i="1">
                            <a:solidFill>
                              <a:srgbClr val="000066"/>
                            </a:solidFill>
                            <a:latin typeface="Cambria Math"/>
                          </a:rPr>
                          <m:t>𝑘</m:t>
                        </m:r>
                      </m:e>
                      <m:sub>
                        <m:r>
                          <a:rPr lang="en-US" sz="2200" i="1">
                            <a:solidFill>
                              <a:srgbClr val="000066"/>
                            </a:solidFill>
                            <a:latin typeface="Cambria Math"/>
                          </a:rPr>
                          <m:t>𝑥</m:t>
                        </m:r>
                      </m:sub>
                    </m:sSub>
                  </m:oMath>
                </a14:m>
                <a:r>
                  <a:rPr lang="en-US" sz="2200" dirty="0">
                    <a:solidFill>
                      <a:srgbClr val="000066"/>
                    </a:solidFill>
                    <a:cs typeface="Arial" panose="020B0604020202020204" pitchFamily="34" charset="0"/>
                  </a:rPr>
                  <a:t>=0</a:t>
                </a:r>
              </a:p>
            </p:txBody>
          </p:sp>
        </mc:Choice>
        <mc:Fallback xmlns="">
          <p:sp>
            <p:nvSpPr>
              <p:cNvPr id="16" name="TextBox 15"/>
              <p:cNvSpPr txBox="1">
                <a:spLocks noRot="1" noChangeAspect="1" noMove="1" noResize="1" noEditPoints="1" noAdjustHandles="1" noChangeArrowheads="1" noChangeShapeType="1" noTextEdit="1"/>
              </p:cNvSpPr>
              <p:nvPr/>
            </p:nvSpPr>
            <p:spPr>
              <a:xfrm>
                <a:off x="381000" y="2057400"/>
                <a:ext cx="5897384" cy="874022"/>
              </a:xfrm>
              <a:prstGeom prst="rect">
                <a:avLst/>
              </a:prstGeom>
              <a:blipFill>
                <a:blip r:embed="rId12"/>
                <a:stretch>
                  <a:fillRect l="-1344" t="-699" r="-414" b="-13986"/>
                </a:stretch>
              </a:blipFill>
            </p:spPr>
            <p:txBody>
              <a:bodyPr/>
              <a:lstStyle/>
              <a:p>
                <a:r>
                  <a:rPr lang="en-US">
                    <a:noFill/>
                  </a:rPr>
                  <a:t> </a:t>
                </a:r>
              </a:p>
            </p:txBody>
          </p:sp>
        </mc:Fallback>
      </mc:AlternateContent>
      <p:cxnSp>
        <p:nvCxnSpPr>
          <p:cNvPr id="27" name="Straight Connector 26"/>
          <p:cNvCxnSpPr/>
          <p:nvPr/>
        </p:nvCxnSpPr>
        <p:spPr>
          <a:xfrm>
            <a:off x="2438400" y="3733800"/>
            <a:ext cx="816854" cy="1081027"/>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grpSp>
        <p:nvGrpSpPr>
          <p:cNvPr id="8" name="Group 7"/>
          <p:cNvGrpSpPr/>
          <p:nvPr/>
        </p:nvGrpSpPr>
        <p:grpSpPr>
          <a:xfrm>
            <a:off x="205563" y="4596540"/>
            <a:ext cx="4998783" cy="963605"/>
            <a:chOff x="76200" y="4650370"/>
            <a:chExt cx="4998783" cy="963605"/>
          </a:xfrm>
        </p:grpSpPr>
        <p:sp>
          <p:nvSpPr>
            <p:cNvPr id="4" name="Left Brace 3"/>
            <p:cNvSpPr/>
            <p:nvPr/>
          </p:nvSpPr>
          <p:spPr>
            <a:xfrm rot="16200000">
              <a:off x="1298109" y="3961862"/>
              <a:ext cx="378829" cy="17558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000066"/>
                </a:solidFill>
              </a:endParaRPr>
            </a:p>
          </p:txBody>
        </p:sp>
        <p:sp>
          <p:nvSpPr>
            <p:cNvPr id="7" name="TextBox 6"/>
            <p:cNvSpPr txBox="1"/>
            <p:nvPr/>
          </p:nvSpPr>
          <p:spPr>
            <a:xfrm>
              <a:off x="76200" y="5029200"/>
              <a:ext cx="2689746" cy="584775"/>
            </a:xfrm>
            <a:prstGeom prst="rect">
              <a:avLst/>
            </a:prstGeom>
            <a:noFill/>
          </p:spPr>
          <p:txBody>
            <a:bodyPr wrap="square" rtlCol="0">
              <a:spAutoFit/>
            </a:bodyPr>
            <a:lstStyle/>
            <a:p>
              <a:pPr algn="ctr"/>
              <a:r>
                <a:rPr lang="en-US" sz="1600" dirty="0">
                  <a:solidFill>
                    <a:srgbClr val="000066"/>
                  </a:solidFill>
                </a:rPr>
                <a:t>phase acquired upon Andreev reflection </a:t>
              </a:r>
            </a:p>
          </p:txBody>
        </p:sp>
        <p:sp>
          <p:nvSpPr>
            <p:cNvPr id="32" name="Left Brace 31"/>
            <p:cNvSpPr/>
            <p:nvPr/>
          </p:nvSpPr>
          <p:spPr>
            <a:xfrm rot="16200000">
              <a:off x="3279310" y="3885661"/>
              <a:ext cx="378829" cy="19082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000066"/>
                </a:solidFill>
              </a:endParaRPr>
            </a:p>
          </p:txBody>
        </p:sp>
        <p:sp>
          <p:nvSpPr>
            <p:cNvPr id="33" name="TextBox 32"/>
            <p:cNvSpPr txBox="1"/>
            <p:nvPr/>
          </p:nvSpPr>
          <p:spPr>
            <a:xfrm>
              <a:off x="2385237" y="5029200"/>
              <a:ext cx="2689746" cy="584775"/>
            </a:xfrm>
            <a:prstGeom prst="rect">
              <a:avLst/>
            </a:prstGeom>
            <a:noFill/>
          </p:spPr>
          <p:txBody>
            <a:bodyPr wrap="square" rtlCol="0">
              <a:spAutoFit/>
            </a:bodyPr>
            <a:lstStyle/>
            <a:p>
              <a:pPr algn="ctr"/>
              <a:r>
                <a:rPr lang="en-US" sz="1600" dirty="0">
                  <a:solidFill>
                    <a:srgbClr val="000066"/>
                  </a:solidFill>
                </a:rPr>
                <a:t>phase acquired upon traversing the junction</a:t>
              </a:r>
            </a:p>
          </p:txBody>
        </p:sp>
      </p:grpSp>
      <mc:AlternateContent xmlns:mc="http://schemas.openxmlformats.org/markup-compatibility/2006" xmlns:a14="http://schemas.microsoft.com/office/drawing/2010/main">
        <mc:Choice Requires="a14">
          <p:sp>
            <p:nvSpPr>
              <p:cNvPr id="6" name="TextBox 5"/>
              <p:cNvSpPr txBox="1"/>
              <p:nvPr/>
            </p:nvSpPr>
            <p:spPr>
              <a:xfrm>
                <a:off x="381000" y="685800"/>
                <a:ext cx="8290668" cy="1107996"/>
              </a:xfrm>
              <a:prstGeom prst="rect">
                <a:avLst/>
              </a:prstGeom>
              <a:noFill/>
            </p:spPr>
            <p:txBody>
              <a:bodyPr wrap="none" rtlCol="0">
                <a:spAutoFit/>
              </a:bodyPr>
              <a:lstStyle/>
              <a:p>
                <a:r>
                  <a:rPr lang="en-US" sz="2200" dirty="0">
                    <a:solidFill>
                      <a:srgbClr val="000066"/>
                    </a:solidFill>
                    <a:cs typeface="Arial" panose="020B0604020202020204" pitchFamily="34" charset="0"/>
                  </a:rPr>
                  <a:t>For distinguishing topological from trivial, we need to look at </a:t>
                </a:r>
                <a14:m>
                  <m:oMath xmlns:m="http://schemas.openxmlformats.org/officeDocument/2006/math">
                    <m:sSub>
                      <m:sSubPr>
                        <m:ctrlPr>
                          <a:rPr lang="en-US" sz="2200" i="1">
                            <a:solidFill>
                              <a:srgbClr val="000066"/>
                            </a:solidFill>
                            <a:latin typeface="Cambria Math" panose="02040503050406030204" pitchFamily="18" charset="0"/>
                          </a:rPr>
                        </m:ctrlPr>
                      </m:sSubPr>
                      <m:e>
                        <m:r>
                          <a:rPr lang="en-US" sz="2200" i="1">
                            <a:solidFill>
                              <a:srgbClr val="000066"/>
                            </a:solidFill>
                            <a:latin typeface="Cambria Math"/>
                          </a:rPr>
                          <m:t>𝑘</m:t>
                        </m:r>
                      </m:e>
                      <m:sub>
                        <m:r>
                          <a:rPr lang="en-US" sz="2200" i="1">
                            <a:solidFill>
                              <a:srgbClr val="000066"/>
                            </a:solidFill>
                            <a:latin typeface="Cambria Math"/>
                          </a:rPr>
                          <m:t>𝑥</m:t>
                        </m:r>
                      </m:sub>
                    </m:sSub>
                  </m:oMath>
                </a14:m>
                <a:r>
                  <a:rPr lang="en-US" sz="2200" dirty="0">
                    <a:solidFill>
                      <a:srgbClr val="000066"/>
                    </a:solidFill>
                    <a:cs typeface="Arial" panose="020B0604020202020204" pitchFamily="34" charset="0"/>
                  </a:rPr>
                  <a:t>=0</a:t>
                </a:r>
              </a:p>
              <a:p>
                <a:endParaRPr lang="en-US" sz="2200" dirty="0">
                  <a:solidFill>
                    <a:srgbClr val="000066"/>
                  </a:solidFill>
                  <a:cs typeface="Arial" panose="020B0604020202020204" pitchFamily="34" charset="0"/>
                </a:endParaRPr>
              </a:p>
              <a:p>
                <a:r>
                  <a:rPr lang="en-US" sz="2200" dirty="0">
                    <a:solidFill>
                      <a:srgbClr val="000066"/>
                    </a:solidFill>
                    <a:cs typeface="Arial" panose="020B0604020202020204" pitchFamily="34" charset="0"/>
                  </a:rPr>
                  <a:t>For the ground state energy and energy gap, we need all </a:t>
                </a:r>
                <a14:m>
                  <m:oMath xmlns:m="http://schemas.openxmlformats.org/officeDocument/2006/math">
                    <m:sSub>
                      <m:sSubPr>
                        <m:ctrlPr>
                          <a:rPr lang="en-US" sz="2200" i="1">
                            <a:solidFill>
                              <a:srgbClr val="000066"/>
                            </a:solidFill>
                            <a:latin typeface="Cambria Math" panose="02040503050406030204" pitchFamily="18" charset="0"/>
                          </a:rPr>
                        </m:ctrlPr>
                      </m:sSubPr>
                      <m:e>
                        <m:r>
                          <a:rPr lang="en-US" sz="2200" i="1">
                            <a:solidFill>
                              <a:srgbClr val="000066"/>
                            </a:solidFill>
                            <a:latin typeface="Cambria Math"/>
                          </a:rPr>
                          <m:t>𝑘</m:t>
                        </m:r>
                      </m:e>
                      <m:sub>
                        <m:r>
                          <a:rPr lang="en-US" sz="2200" i="1">
                            <a:solidFill>
                              <a:srgbClr val="000066"/>
                            </a:solidFill>
                            <a:latin typeface="Cambria Math"/>
                          </a:rPr>
                          <m:t>𝑥</m:t>
                        </m:r>
                      </m:sub>
                    </m:sSub>
                  </m:oMath>
                </a14:m>
                <a:r>
                  <a:rPr lang="en-US" sz="2200" dirty="0">
                    <a:solidFill>
                      <a:srgbClr val="000066"/>
                    </a:solidFill>
                    <a:cs typeface="Arial" panose="020B0604020202020204" pitchFamily="34"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381000" y="685800"/>
                <a:ext cx="8290668" cy="1107996"/>
              </a:xfrm>
              <a:prstGeom prst="rect">
                <a:avLst/>
              </a:prstGeom>
              <a:blipFill>
                <a:blip r:embed="rId13"/>
                <a:stretch>
                  <a:fillRect l="-956" t="-3315" r="-735" b="-11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81000" y="3276600"/>
                <a:ext cx="5051946" cy="769441"/>
              </a:xfrm>
              <a:prstGeom prst="rect">
                <a:avLst/>
              </a:prstGeom>
              <a:noFill/>
            </p:spPr>
            <p:txBody>
              <a:bodyPr wrap="square" rtlCol="0">
                <a:spAutoFit/>
              </a:bodyPr>
              <a:lstStyle/>
              <a:p>
                <a:r>
                  <a:rPr lang="en-US" sz="2200" dirty="0">
                    <a:solidFill>
                      <a:srgbClr val="000066"/>
                    </a:solidFill>
                    <a:cs typeface="Arial" panose="020B0604020202020204" pitchFamily="34" charset="0"/>
                  </a:rPr>
                  <a:t>Andreev bound state spectrum</a:t>
                </a:r>
                <a:r>
                  <a:rPr lang="en-US" sz="2200" dirty="0">
                    <a:solidFill>
                      <a:srgbClr val="000066"/>
                    </a:solidFill>
                  </a:rPr>
                  <a:t>, </a:t>
                </a:r>
                <a14:m>
                  <m:oMath xmlns:m="http://schemas.openxmlformats.org/officeDocument/2006/math">
                    <m:r>
                      <m:rPr>
                        <m:sty m:val="p"/>
                      </m:rPr>
                      <a:rPr lang="en-US" sz="2200">
                        <a:solidFill>
                          <a:srgbClr val="000066"/>
                        </a:solidFill>
                        <a:latin typeface="Cambria Math"/>
                      </a:rPr>
                      <m:t>Δ</m:t>
                    </m:r>
                    <m:r>
                      <a:rPr lang="en-US" sz="2200" i="1">
                        <a:solidFill>
                          <a:srgbClr val="000066"/>
                        </a:solidFill>
                        <a:latin typeface="Cambria Math"/>
                      </a:rPr>
                      <m:t>≪</m:t>
                    </m:r>
                    <m:r>
                      <a:rPr lang="en-US" sz="2200" i="1">
                        <a:solidFill>
                          <a:srgbClr val="000066"/>
                        </a:solidFill>
                        <a:latin typeface="Cambria Math"/>
                      </a:rPr>
                      <m:t>𝜇</m:t>
                    </m:r>
                    <m:r>
                      <a:rPr lang="en-US" sz="2200" b="0" i="0" smtClean="0">
                        <a:solidFill>
                          <a:srgbClr val="000066"/>
                        </a:solidFill>
                        <a:latin typeface="Cambria Math" panose="02040503050406030204" pitchFamily="18" charset="0"/>
                      </a:rPr>
                      <m:t>:</m:t>
                    </m:r>
                  </m:oMath>
                </a14:m>
                <a:endParaRPr lang="en-US" sz="2200" dirty="0">
                  <a:solidFill>
                    <a:srgbClr val="000066"/>
                  </a:solidFill>
                </a:endParaRPr>
              </a:p>
              <a:p>
                <a:endParaRPr lang="en-US" sz="2200" dirty="0">
                  <a:solidFill>
                    <a:srgbClr val="000066"/>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81000" y="3276600"/>
                <a:ext cx="5051946" cy="769441"/>
              </a:xfrm>
              <a:prstGeom prst="rect">
                <a:avLst/>
              </a:prstGeom>
              <a:blipFill>
                <a:blip r:embed="rId14"/>
                <a:stretch>
                  <a:fillRect l="-1570" t="-4762"/>
                </a:stretch>
              </a:blipFill>
            </p:spPr>
            <p:txBody>
              <a:bodyPr/>
              <a:lstStyle/>
              <a:p>
                <a:r>
                  <a:rPr lang="en-US">
                    <a:noFill/>
                  </a:rPr>
                  <a:t> </a:t>
                </a:r>
              </a:p>
            </p:txBody>
          </p:sp>
        </mc:Fallback>
      </mc:AlternateContent>
    </p:spTree>
    <p:extLst>
      <p:ext uri="{BB962C8B-B14F-4D97-AF65-F5344CB8AC3E}">
        <p14:creationId xmlns:p14="http://schemas.microsoft.com/office/powerpoint/2010/main" val="39985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5" grpId="0"/>
      <p:bldP spid="56" grpId="0"/>
      <p:bldP spid="57" grpId="0"/>
      <p:bldP spid="16"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53" name="Picture 41" descr="C:\Data\PhD\Projects\S-SO-S\Matlab Scripts\Figures for presentation\En_B0.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 y="3276600"/>
            <a:ext cx="3075990" cy="2306993"/>
          </a:xfrm>
          <a:prstGeom prst="rect">
            <a:avLst/>
          </a:prstGeom>
          <a:noFill/>
          <a:extLst>
            <a:ext uri="{909E8E84-426E-40DD-AFC4-6F175D3DCCD1}">
              <a14:hiddenFill xmlns:a14="http://schemas.microsoft.com/office/drawing/2010/main">
                <a:solidFill>
                  <a:srgbClr val="FFFFFF"/>
                </a:solidFill>
              </a14:hiddenFill>
            </a:ext>
          </a:extLst>
        </p:spPr>
      </p:pic>
      <p:pic>
        <p:nvPicPr>
          <p:cNvPr id="13354" name="Picture 4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3276600"/>
            <a:ext cx="3064292" cy="229964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1174393" y="4387850"/>
            <a:ext cx="2483207"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4" name="Group 3"/>
          <p:cNvGrpSpPr/>
          <p:nvPr/>
        </p:nvGrpSpPr>
        <p:grpSpPr>
          <a:xfrm>
            <a:off x="4905765" y="3181334"/>
            <a:ext cx="3200766" cy="2400574"/>
            <a:chOff x="4905765" y="3181334"/>
            <a:chExt cx="3200766" cy="2400574"/>
          </a:xfrm>
        </p:grpSpPr>
        <p:pic>
          <p:nvPicPr>
            <p:cNvPr id="13350" name="Picture 38" descr="C:\Data\PhD\Projects\S-SO-S\Matlab Scripts\Figures for presentation\PhaseDiagram.e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765" y="3181334"/>
              <a:ext cx="3200766" cy="24005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20235" y="4826000"/>
              <a:ext cx="752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a:ea typeface="+mn-ea"/>
                  <a:cs typeface="+mn-cs"/>
                </a:rPr>
                <a:t>Trivial</a:t>
              </a:r>
            </a:p>
          </p:txBody>
        </p:sp>
        <p:sp>
          <p:nvSpPr>
            <p:cNvPr id="29" name="TextBox 28"/>
            <p:cNvSpPr txBox="1"/>
            <p:nvPr/>
          </p:nvSpPr>
          <p:spPr>
            <a:xfrm>
              <a:off x="6610310" y="4139168"/>
              <a:ext cx="12300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a:ea typeface="+mn-ea"/>
                  <a:cs typeface="+mn-cs"/>
                </a:rPr>
                <a:t>Topological</a:t>
              </a:r>
            </a:p>
          </p:txBody>
        </p:sp>
      </p:grpSp>
      <p:sp>
        <p:nvSpPr>
          <p:cNvPr id="2" name="Title 1"/>
          <p:cNvSpPr>
            <a:spLocks noGrp="1"/>
          </p:cNvSpPr>
          <p:nvPr>
            <p:ph type="title" idx="4294967295"/>
          </p:nvPr>
        </p:nvSpPr>
        <p:spPr>
          <a:xfrm>
            <a:off x="457200" y="274638"/>
            <a:ext cx="8229600" cy="1143000"/>
          </a:xfrm>
        </p:spPr>
        <p:txBody>
          <a:bodyPr>
            <a:normAutofit/>
          </a:bodyPr>
          <a:lstStyle/>
          <a:p>
            <a:r>
              <a:rPr lang="en-US" sz="2800" dirty="0">
                <a:latin typeface="Arial" panose="020B0604020202020204" pitchFamily="34" charset="0"/>
                <a:cs typeface="Arial" panose="020B0604020202020204" pitchFamily="34" charset="0"/>
              </a:rPr>
              <a:t>Phase Diagram</a:t>
            </a:r>
          </a:p>
        </p:txBody>
      </p:sp>
      <mc:AlternateContent xmlns:mc="http://schemas.openxmlformats.org/markup-compatibility/2006" xmlns:a14="http://schemas.microsoft.com/office/drawing/2010/main">
        <mc:Choice Requires="a14">
          <p:sp>
            <p:nvSpPr>
              <p:cNvPr id="45" name="TextBox 44"/>
              <p:cNvSpPr txBox="1"/>
              <p:nvPr/>
            </p:nvSpPr>
            <p:spPr>
              <a:xfrm>
                <a:off x="6131755" y="5867400"/>
                <a:ext cx="21527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Insensitive to </a:t>
                </a:r>
                <a14:m>
                  <m:oMath xmlns:m="http://schemas.openxmlformats.org/officeDocument/2006/math">
                    <m:r>
                      <a:rPr kumimoji="0" lang="en-US" sz="2200" b="0" i="1" u="none" strike="noStrike" kern="1200" cap="none" spc="0" normalizeH="0" baseline="0" noProof="0" smtClean="0">
                        <a:ln>
                          <a:noFill/>
                        </a:ln>
                        <a:solidFill>
                          <a:srgbClr val="C0504D"/>
                        </a:solidFill>
                        <a:effectLst/>
                        <a:uLnTx/>
                        <a:uFillTx/>
                        <a:latin typeface="Cambria Math"/>
                        <a:ea typeface="+mn-ea"/>
                        <a:cs typeface="+mn-cs"/>
                      </a:rPr>
                      <m:t>𝜇</m:t>
                    </m:r>
                  </m:oMath>
                </a14:m>
                <a:r>
                  <a:rPr kumimoji="0" lang="en-US" sz="2200" b="0"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a:t>
                </a:r>
              </a:p>
            </p:txBody>
          </p:sp>
        </mc:Choice>
        <mc:Fallback xmlns="">
          <p:sp>
            <p:nvSpPr>
              <p:cNvPr id="45" name="TextBox 44"/>
              <p:cNvSpPr txBox="1">
                <a:spLocks noRot="1" noChangeAspect="1" noMove="1" noResize="1" noEditPoints="1" noAdjustHandles="1" noChangeArrowheads="1" noChangeShapeType="1" noTextEdit="1"/>
              </p:cNvSpPr>
              <p:nvPr/>
            </p:nvSpPr>
            <p:spPr>
              <a:xfrm>
                <a:off x="6131755" y="5867400"/>
                <a:ext cx="2152705" cy="430887"/>
              </a:xfrm>
              <a:prstGeom prst="rect">
                <a:avLst/>
              </a:prstGeom>
              <a:blipFill rotWithShape="0">
                <a:blip r:embed="rId6"/>
                <a:stretch>
                  <a:fillRect l="-3683" t="-8571" r="-2833" b="-30000"/>
                </a:stretch>
              </a:blipFill>
            </p:spPr>
            <p:txBody>
              <a:bodyPr/>
              <a:lstStyle/>
              <a:p>
                <a:r>
                  <a:rPr lang="en-US">
                    <a:noFill/>
                  </a:rPr>
                  <a:t> </a:t>
                </a:r>
              </a:p>
            </p:txBody>
          </p:sp>
        </mc:Fallback>
      </mc:AlternateContent>
      <p:cxnSp>
        <p:nvCxnSpPr>
          <p:cNvPr id="5" name="Straight Arrow Connector 4"/>
          <p:cNvCxnSpPr/>
          <p:nvPr/>
        </p:nvCxnSpPr>
        <p:spPr>
          <a:xfrm>
            <a:off x="5715000" y="3886200"/>
            <a:ext cx="0" cy="914400"/>
          </a:xfrm>
          <a:prstGeom prst="straightConnector1">
            <a:avLst/>
          </a:prstGeom>
          <a:ln w="28575">
            <a:headEnd type="arrow"/>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1066800" y="3135868"/>
                <a:ext cx="4957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𝑛</m:t>
                          </m:r>
                        </m:sub>
                      </m:sSub>
                    </m:oMath>
                  </m:oMathPara>
                </a14:m>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66800" y="3135868"/>
                <a:ext cx="495712" cy="369332"/>
              </a:xfrm>
              <a:prstGeom prst="rect">
                <a:avLst/>
              </a:prstGeom>
              <a:blipFill rotWithShape="1">
                <a:blip r:embed="rId7"/>
                <a:stretch>
                  <a:fillRect/>
                </a:stretch>
              </a:blipFill>
            </p:spPr>
            <p:txBody>
              <a:bodyPr/>
              <a:lstStyle/>
              <a:p>
                <a:r>
                  <a:rPr lang="en-US">
                    <a:noFill/>
                  </a:rPr>
                  <a:t> </a:t>
                </a:r>
              </a:p>
            </p:txBody>
          </p:sp>
        </mc:Fallback>
      </mc:AlternateContent>
      <p:cxnSp>
        <p:nvCxnSpPr>
          <p:cNvPr id="35" name="Straight Arrow Connector 34"/>
          <p:cNvCxnSpPr/>
          <p:nvPr/>
        </p:nvCxnSpPr>
        <p:spPr>
          <a:xfrm flipV="1">
            <a:off x="1752600" y="4394992"/>
            <a:ext cx="1219200" cy="177"/>
          </a:xfrm>
          <a:prstGeom prst="straightConnector1">
            <a:avLst/>
          </a:prstGeom>
          <a:ln w="28575">
            <a:headEnd type="arrow"/>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1250593" y="2187931"/>
                <a:ext cx="2867452" cy="7838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a:ea typeface="+mn-ea"/>
                              <a:cs typeface="+mn-cs"/>
                            </a:rPr>
                            <m:t>𝐸</m:t>
                          </m:r>
                        </m:e>
                        <m:sub>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𝑛</m:t>
                          </m:r>
                        </m:sub>
                      </m:sSub>
                      <m:r>
                        <a:rPr kumimoji="0" lang="en-US" sz="2000" b="0" i="1" u="none" strike="noStrike" kern="1200" cap="none" spc="0" normalizeH="0" baseline="0" noProof="0" smtClean="0">
                          <a:ln>
                            <a:noFill/>
                          </a:ln>
                          <a:solidFill>
                            <a:prstClr val="black"/>
                          </a:solidFill>
                          <a:effectLst/>
                          <a:uLnTx/>
                          <a:uFillTx/>
                          <a:latin typeface="Cambria Math"/>
                          <a:ea typeface="+mn-ea"/>
                          <a:cs typeface="+mn-cs"/>
                        </a:rPr>
                        <m:t>=</m:t>
                      </m:r>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Δcos</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a:ln>
                                    <a:noFill/>
                                  </a:ln>
                                  <a:solidFill>
                                    <a:prstClr val="black"/>
                                  </a:solidFill>
                                  <a:effectLst/>
                                  <a:uLnTx/>
                                  <a:uFillTx/>
                                  <a:latin typeface="Cambria Math"/>
                                  <a:ea typeface="+mn-ea"/>
                                  <a:cs typeface="+mn-cs"/>
                                </a:rPr>
                                <m:t>𝜙</m:t>
                              </m:r>
                            </m:num>
                            <m:den>
                              <m:r>
                                <a:rPr kumimoji="0" lang="en-US" sz="2000" b="0" i="1" u="none" strike="noStrike" kern="1200" cap="none" spc="0" normalizeH="0" baseline="0" noProof="0">
                                  <a:ln>
                                    <a:noFill/>
                                  </a:ln>
                                  <a:solidFill>
                                    <a:prstClr val="black"/>
                                  </a:solidFill>
                                  <a:effectLst/>
                                  <a:uLnTx/>
                                  <a:uFillTx/>
                                  <a:latin typeface="Cambria Math"/>
                                  <a:ea typeface="+mn-ea"/>
                                  <a:cs typeface="+mn-cs"/>
                                </a:rPr>
                                <m:t>2</m:t>
                              </m:r>
                            </m:den>
                          </m:f>
                          <m:r>
                            <a:rPr kumimoji="0" lang="en-US" sz="2000" b="0" i="1" u="none" strike="noStrike" kern="1200" cap="none" spc="0" normalizeH="0" baseline="0" noProof="0" smtClean="0">
                              <a:ln>
                                <a:noFill/>
                              </a:ln>
                              <a:solidFill>
                                <a:prstClr val="black"/>
                              </a:solidFill>
                              <a:effectLst/>
                              <a:uLnTx/>
                              <a:uFillTx/>
                              <a:latin typeface="Cambria Math"/>
                              <a:ea typeface="+mn-ea"/>
                              <a:cs typeface="+mn-cs"/>
                            </a:rPr>
                            <m:t>±</m:t>
                          </m:r>
                          <m:f>
                            <m:f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a:ea typeface="+mn-ea"/>
                                      <a:cs typeface="+mn-cs"/>
                                    </a:rPr>
                                    <m:t>𝐵</m:t>
                                  </m:r>
                                </m:e>
                                <m:sub>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𝑥</m:t>
                                  </m:r>
                                </m:sub>
                              </m:sSub>
                            </m:num>
                            <m:den>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a:ea typeface="+mn-ea"/>
                                      <a:cs typeface="+mn-cs"/>
                                    </a:rPr>
                                    <m:t>𝑣</m:t>
                                  </m:r>
                                </m:e>
                                <m:sub>
                                  <m:r>
                                    <a:rPr kumimoji="0" lang="en-US" sz="2000" b="0" i="1" u="none" strike="noStrike" kern="1200" cap="none" spc="0" normalizeH="0" baseline="0" noProof="0">
                                      <a:ln>
                                        <a:noFill/>
                                      </a:ln>
                                      <a:solidFill>
                                        <a:prstClr val="black"/>
                                      </a:solidFill>
                                      <a:effectLst/>
                                      <a:uLnTx/>
                                      <a:uFillTx/>
                                      <a:latin typeface="Cambria Math"/>
                                      <a:ea typeface="+mn-ea"/>
                                      <a:cs typeface="+mn-cs"/>
                                    </a:rPr>
                                    <m:t>𝐹</m:t>
                                  </m:r>
                                </m:sub>
                              </m:sSub>
                            </m:den>
                          </m:f>
                          <m:r>
                            <a:rPr kumimoji="0" lang="en-US" sz="2000" b="0" i="1" u="none" strike="noStrike" kern="1200" cap="none" spc="0" normalizeH="0" baseline="0" noProof="0">
                              <a:ln>
                                <a:noFill/>
                              </a:ln>
                              <a:solidFill>
                                <a:prstClr val="black"/>
                              </a:solidFill>
                              <a:effectLst/>
                              <a:uLnTx/>
                              <a:uFillTx/>
                              <a:latin typeface="Cambria Math"/>
                              <a:ea typeface="+mn-ea"/>
                              <a:cs typeface="+mn-cs"/>
                            </a:rPr>
                            <m:t>𝑊</m:t>
                          </m:r>
                        </m:e>
                      </m:d>
                    </m:oMath>
                  </m:oMathPara>
                </a14:m>
                <a:endParaRPr kumimoji="0" lang="en-US" sz="20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250593" y="2187931"/>
                <a:ext cx="2867452" cy="783869"/>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00" y="1730731"/>
                <a:ext cx="26175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a:ea typeface="+mn-ea"/>
                            <a:cs typeface="+mn-cs"/>
                          </a:rPr>
                          <m:t>𝑘</m:t>
                        </m:r>
                      </m:e>
                      <m:sub>
                        <m:r>
                          <a:rPr kumimoji="0" lang="en-US" sz="2400" b="0" i="1" u="none" strike="noStrike" kern="1200" cap="none" spc="0" normalizeH="0" baseline="0" noProof="0">
                            <a:ln>
                              <a:noFill/>
                            </a:ln>
                            <a:solidFill>
                              <a:prstClr val="black"/>
                            </a:solidFill>
                            <a:effectLst/>
                            <a:uLnTx/>
                            <a:uFillTx/>
                            <a:latin typeface="Cambria Math"/>
                            <a:ea typeface="+mn-ea"/>
                            <a:cs typeface="+mn-cs"/>
                          </a:rPr>
                          <m:t>𝑥</m:t>
                        </m:r>
                      </m:sub>
                    </m:sSub>
                  </m:oMath>
                </a14:m>
                <a:r>
                  <a:rPr kumimoji="0" lang="en-US" sz="2400" b="0" i="0" u="none" strike="noStrike" kern="1200" cap="none" spc="0" normalizeH="0" baseline="0" noProof="0" dirty="0">
                    <a:ln>
                      <a:noFill/>
                    </a:ln>
                    <a:solidFill>
                      <a:prstClr val="black"/>
                    </a:solidFill>
                    <a:effectLst/>
                    <a:uLnTx/>
                    <a:uFillTx/>
                    <a:latin typeface="Garamond"/>
                    <a:ea typeface="+mn-ea"/>
                    <a:cs typeface="+mn-cs"/>
                  </a:rPr>
                  <a:t>=0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bound states</a:t>
                </a:r>
                <a:r>
                  <a:rPr kumimoji="0" lang="en-US" sz="2400" b="0" i="0" u="none" strike="noStrike" kern="1200" cap="none" spc="0" normalizeH="0" baseline="0" noProof="0" dirty="0">
                    <a:ln>
                      <a:noFill/>
                    </a:ln>
                    <a:solidFill>
                      <a:prstClr val="black"/>
                    </a:solidFill>
                    <a:effectLst/>
                    <a:uLnTx/>
                    <a:uFillTx/>
                    <a:latin typeface="Garamond"/>
                    <a:ea typeface="+mn-ea"/>
                    <a:cs typeface="+mn-cs"/>
                  </a:rPr>
                  <a:t>:</a:t>
                </a:r>
              </a:p>
            </p:txBody>
          </p:sp>
        </mc:Choice>
        <mc:Fallback xmlns="">
          <p:sp>
            <p:nvSpPr>
              <p:cNvPr id="15" name="Rectangle 14"/>
              <p:cNvSpPr>
                <a:spLocks noRot="1" noChangeAspect="1" noMove="1" noResize="1" noEditPoints="1" noAdjustHandles="1" noChangeArrowheads="1" noChangeShapeType="1" noTextEdit="1"/>
              </p:cNvSpPr>
              <p:nvPr/>
            </p:nvSpPr>
            <p:spPr>
              <a:xfrm>
                <a:off x="762000" y="1730731"/>
                <a:ext cx="2617576" cy="461665"/>
              </a:xfrm>
              <a:prstGeom prst="rect">
                <a:avLst/>
              </a:prstGeom>
              <a:blipFill rotWithShape="0">
                <a:blip r:embed="rId9"/>
                <a:stretch>
                  <a:fillRect l="-699" t="-10526" r="-3030"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613634" y="4702792"/>
                <a:ext cx="656910" cy="59362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a:ea typeface="+mn-ea"/>
                                  <a:cs typeface="+mn-cs"/>
                                </a:rPr>
                                <m:t>𝐵</m:t>
                              </m:r>
                            </m:e>
                            <m: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𝑥</m:t>
                              </m:r>
                            </m:sub>
                          </m:s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𝑊</m:t>
                          </m:r>
                        </m:num>
                        <m:den>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a:ea typeface="+mn-ea"/>
                                  <a:cs typeface="+mn-cs"/>
                                </a:rPr>
                                <m:t>𝑣</m:t>
                              </m:r>
                            </m:e>
                            <m:sub>
                              <m:r>
                                <a:rPr kumimoji="0" lang="en-US" sz="1600" b="0" i="1" u="none" strike="noStrike" kern="1200" cap="none" spc="0" normalizeH="0" baseline="0" noProof="0" smtClean="0">
                                  <a:ln>
                                    <a:noFill/>
                                  </a:ln>
                                  <a:solidFill>
                                    <a:prstClr val="black"/>
                                  </a:solidFill>
                                  <a:effectLst/>
                                  <a:uLnTx/>
                                  <a:uFillTx/>
                                  <a:latin typeface="Cambria Math"/>
                                  <a:ea typeface="+mn-ea"/>
                                  <a:cs typeface="+mn-cs"/>
                                </a:rPr>
                                <m:t>𝐹</m:t>
                              </m:r>
                            </m:sub>
                          </m:sSub>
                        </m:den>
                      </m:f>
                    </m:oMath>
                  </m:oMathPara>
                </a14:m>
                <a:endParaRPr kumimoji="0" lang="en-US" sz="16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613634" y="4702792"/>
                <a:ext cx="656910" cy="593624"/>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900895" y="2176749"/>
                <a:ext cx="2938305" cy="71885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a:ea typeface="+mn-ea"/>
                          <a:cs typeface="+mn-cs"/>
                        </a:rPr>
                        <m:t>𝜙</m:t>
                      </m:r>
                      <m:r>
                        <a:rPr kumimoji="0" lang="en-US" sz="2000" b="0" i="1" u="none" strike="noStrike" kern="1200" cap="none" spc="0" normalizeH="0" baseline="0" noProof="0">
                          <a:ln>
                            <a:noFill/>
                          </a:ln>
                          <a:solidFill>
                            <a:prstClr val="black"/>
                          </a:solidFill>
                          <a:effectLst/>
                          <a:uLnTx/>
                          <a:uFillTx/>
                          <a:latin typeface="Cambria Math"/>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2</m:t>
                      </m:r>
                      <m:f>
                        <m:f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a:ea typeface="+mn-ea"/>
                                  <a:cs typeface="+mn-cs"/>
                                </a:rPr>
                                <m:t>𝐵</m:t>
                              </m:r>
                            </m:e>
                            <m:sub>
                              <m:r>
                                <a:rPr kumimoji="0" lang="en-US" sz="2000" b="0" i="1" u="none" strike="noStrike" kern="1200" cap="none" spc="0" normalizeH="0" baseline="0" noProof="0">
                                  <a:ln>
                                    <a:noFill/>
                                  </a:ln>
                                  <a:solidFill>
                                    <a:prstClr val="black"/>
                                  </a:solidFill>
                                  <a:effectLst/>
                                  <a:uLnTx/>
                                  <a:uFillTx/>
                                  <a:latin typeface="Cambria Math"/>
                                  <a:ea typeface="+mn-ea"/>
                                  <a:cs typeface="+mn-cs"/>
                                </a:rPr>
                                <m:t>𝑥</m:t>
                              </m:r>
                            </m:sub>
                          </m:sSub>
                        </m:num>
                        <m:den>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a:ea typeface="+mn-ea"/>
                                  <a:cs typeface="+mn-cs"/>
                                </a:rPr>
                                <m:t>𝑣</m:t>
                              </m:r>
                            </m:e>
                            <m:sub>
                              <m:r>
                                <a:rPr kumimoji="0" lang="en-US" sz="2000" b="0" i="1" u="none" strike="noStrike" kern="1200" cap="none" spc="0" normalizeH="0" baseline="0" noProof="0">
                                  <a:ln>
                                    <a:noFill/>
                                  </a:ln>
                                  <a:solidFill>
                                    <a:prstClr val="black"/>
                                  </a:solidFill>
                                  <a:effectLst/>
                                  <a:uLnTx/>
                                  <a:uFillTx/>
                                  <a:latin typeface="Cambria Math"/>
                                  <a:ea typeface="+mn-ea"/>
                                  <a:cs typeface="+mn-cs"/>
                                </a:rPr>
                                <m:t>𝐹</m:t>
                              </m:r>
                            </m:sub>
                          </m:sSub>
                        </m:den>
                      </m:f>
                      <m:r>
                        <a:rPr kumimoji="0" lang="en-US" sz="2000" b="0" i="1" u="none" strike="noStrike" kern="1200" cap="none" spc="0" normalizeH="0" baseline="0" noProof="0">
                          <a:ln>
                            <a:noFill/>
                          </a:ln>
                          <a:solidFill>
                            <a:prstClr val="black"/>
                          </a:solidFill>
                          <a:effectLst/>
                          <a:uLnTx/>
                          <a:uFillTx/>
                          <a:latin typeface="Cambria Math"/>
                          <a:ea typeface="+mn-ea"/>
                          <a:cs typeface="+mn-cs"/>
                        </a:rPr>
                        <m:t>𝑊</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a:ea typeface="+mn-ea"/>
                              <a:cs typeface="+mn-cs"/>
                            </a:rPr>
                            <m:t>2</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𝑛</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a:ea typeface="+mn-ea"/>
                              <a:cs typeface="+mn-cs"/>
                            </a:rPr>
                            <m:t>1</m:t>
                          </m:r>
                        </m:e>
                      </m:d>
                      <m:r>
                        <a:rPr kumimoji="0" lang="en-US" sz="2000" b="0" i="1" u="none" strike="noStrike" kern="1200" cap="none" spc="0" normalizeH="0" baseline="0" noProof="0" smtClean="0">
                          <a:ln>
                            <a:noFill/>
                          </a:ln>
                          <a:solidFill>
                            <a:prstClr val="black"/>
                          </a:solidFill>
                          <a:effectLst/>
                          <a:uLnTx/>
                          <a:uFillTx/>
                          <a:latin typeface="Cambria Math"/>
                          <a:ea typeface="+mn-ea"/>
                          <a:cs typeface="+mn-cs"/>
                        </a:rPr>
                        <m:t>𝜋</m:t>
                      </m:r>
                    </m:oMath>
                  </m:oMathPara>
                </a14:m>
                <a:endParaRPr kumimoji="0" lang="en-US" sz="20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5900895" y="2176749"/>
                <a:ext cx="2938305" cy="718851"/>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4905765" y="1676400"/>
                <a:ext cx="390183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Gap closing lines (for any </a:t>
                </a: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a:ea typeface="+mn-ea"/>
                        <a:cs typeface="+mn-cs"/>
                      </a:rPr>
                      <m:t>𝑊</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47" name="Rectangle 46"/>
              <p:cNvSpPr>
                <a:spLocks noRot="1" noChangeAspect="1" noMove="1" noResize="1" noEditPoints="1" noAdjustHandles="1" noChangeArrowheads="1" noChangeShapeType="1" noTextEdit="1"/>
              </p:cNvSpPr>
              <p:nvPr/>
            </p:nvSpPr>
            <p:spPr>
              <a:xfrm>
                <a:off x="4905765" y="1676400"/>
                <a:ext cx="3901837" cy="430887"/>
              </a:xfrm>
              <a:prstGeom prst="rect">
                <a:avLst/>
              </a:prstGeom>
              <a:blipFill rotWithShape="0">
                <a:blip r:embed="rId12"/>
                <a:stretch>
                  <a:fillRect l="-2031" t="-8451" r="-937"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968730" y="2975212"/>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𝐵</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𝑥</m:t>
                        </m:r>
                      </m:sub>
                    </m:sSub>
                  </m:oMath>
                </a14:m>
                <a:r>
                  <a:rPr kumimoji="0" lang="en-US" sz="1800" b="0" i="0" u="none" strike="noStrike" kern="1200" cap="none" spc="0" normalizeH="0" baseline="0" noProof="0" dirty="0">
                    <a:ln>
                      <a:noFill/>
                    </a:ln>
                    <a:solidFill>
                      <a:prstClr val="black"/>
                    </a:solidFill>
                    <a:effectLst/>
                    <a:uLnTx/>
                    <a:uFillTx/>
                    <a:latin typeface="Garamond"/>
                    <a:ea typeface="+mn-ea"/>
                    <a:cs typeface="+mn-cs"/>
                  </a:rPr>
                  <a:t>=0</a:t>
                </a:r>
              </a:p>
            </p:txBody>
          </p:sp>
        </mc:Choice>
        <mc:Fallback xmlns="">
          <p:sp>
            <p:nvSpPr>
              <p:cNvPr id="3" name="TextBox 2"/>
              <p:cNvSpPr txBox="1">
                <a:spLocks noRot="1" noChangeAspect="1" noMove="1" noResize="1" noEditPoints="1" noAdjustHandles="1" noChangeArrowheads="1" noChangeShapeType="1" noTextEdit="1"/>
              </p:cNvSpPr>
              <p:nvPr/>
            </p:nvSpPr>
            <p:spPr>
              <a:xfrm>
                <a:off x="1968730" y="2975212"/>
                <a:ext cx="693010" cy="369332"/>
              </a:xfrm>
              <a:prstGeom prst="rect">
                <a:avLst/>
              </a:prstGeom>
              <a:blipFill rotWithShape="1">
                <a:blip r:embed="rId13"/>
                <a:stretch>
                  <a:fillRect t="-6557" r="-6140" b="-26230"/>
                </a:stretch>
              </a:blipFill>
            </p:spPr>
            <p:txBody>
              <a:bodyPr/>
              <a:lstStyle/>
              <a:p>
                <a:r>
                  <a:rPr lang="en-US">
                    <a:noFill/>
                  </a:rPr>
                  <a:t> </a:t>
                </a:r>
              </a:p>
            </p:txBody>
          </p:sp>
        </mc:Fallback>
      </mc:AlternateContent>
      <p:sp>
        <p:nvSpPr>
          <p:cNvPr id="16" name="TextBox 15"/>
          <p:cNvSpPr txBox="1"/>
          <p:nvPr/>
        </p:nvSpPr>
        <p:spPr>
          <a:xfrm>
            <a:off x="838200" y="5867400"/>
            <a:ext cx="37338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is doubly degenerate!</a:t>
            </a:r>
          </a:p>
        </p:txBody>
      </p:sp>
      <p:sp>
        <p:nvSpPr>
          <p:cNvPr id="8" name="TextBox 7"/>
          <p:cNvSpPr txBox="1"/>
          <p:nvPr/>
        </p:nvSpPr>
        <p:spPr>
          <a:xfrm>
            <a:off x="5715000" y="5334000"/>
            <a:ext cx="213212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aramond"/>
                <a:ea typeface="+mn-ea"/>
                <a:cs typeface="+mn-cs"/>
              </a:rPr>
              <a:t> </a:t>
            </a:r>
            <a:r>
              <a:rPr kumimoji="0" lang="el-GR" sz="20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π</a:t>
            </a:r>
            <a:r>
              <a:rPr kumimoji="0" lang="en-US" sz="2000" b="0" i="0" u="none" strike="noStrike" kern="1200" cap="none" spc="0" normalizeH="0" baseline="0" noProof="0" dirty="0">
                <a:ln>
                  <a:noFill/>
                </a:ln>
                <a:solidFill>
                  <a:prstClr val="black"/>
                </a:solidFill>
                <a:effectLst/>
                <a:uLnTx/>
                <a:uFillTx/>
                <a:latin typeface="Garamond"/>
                <a:ea typeface="+mn-ea"/>
                <a:cs typeface="+mn-cs"/>
              </a:rPr>
              <a:t>/2    </a:t>
            </a:r>
            <a:r>
              <a:rPr kumimoji="0" lang="el-GR" sz="20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π</a:t>
            </a:r>
            <a:r>
              <a:rPr kumimoji="0" lang="en-US" sz="2000" b="0" i="0" u="none" strike="noStrike" kern="1200" cap="none" spc="0" normalizeH="0" baseline="0" noProof="0" dirty="0">
                <a:ln>
                  <a:noFill/>
                </a:ln>
                <a:solidFill>
                  <a:prstClr val="black"/>
                </a:solidFill>
                <a:effectLst/>
                <a:uLnTx/>
                <a:uFillTx/>
                <a:latin typeface="Garamond"/>
                <a:ea typeface="+mn-ea"/>
                <a:cs typeface="+mn-cs"/>
              </a:rPr>
              <a:t>     3</a:t>
            </a:r>
            <a:r>
              <a:rPr kumimoji="0" lang="el-GR" sz="20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π</a:t>
            </a:r>
            <a:r>
              <a:rPr kumimoji="0" lang="en-US" sz="2000" b="0" i="0" u="none" strike="noStrike" kern="1200" cap="none" spc="0" normalizeH="0" baseline="0" noProof="0" dirty="0">
                <a:ln>
                  <a:noFill/>
                </a:ln>
                <a:solidFill>
                  <a:prstClr val="black"/>
                </a:solidFill>
                <a:effectLst/>
                <a:uLnTx/>
                <a:uFillTx/>
                <a:latin typeface="Garamond"/>
                <a:ea typeface="+mn-ea"/>
                <a:cs typeface="+mn-cs"/>
              </a:rPr>
              <a:t>/2   </a:t>
            </a:r>
          </a:p>
        </p:txBody>
      </p:sp>
      <p:sp>
        <p:nvSpPr>
          <p:cNvPr id="11" name="TextBox 10"/>
          <p:cNvSpPr txBox="1"/>
          <p:nvPr/>
        </p:nvSpPr>
        <p:spPr>
          <a:xfrm>
            <a:off x="4800600" y="3212068"/>
            <a:ext cx="87235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a:ea typeface="+mn-ea"/>
                <a:cs typeface="+mn-cs"/>
              </a:rPr>
              <a:t>2</a:t>
            </a: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π</a:t>
            </a:r>
            <a:r>
              <a:rPr kumimoji="0" lang="en-US" sz="1800" b="0" i="0" u="none" strike="noStrike" kern="1200" cap="none" spc="0" normalizeH="0" baseline="0" noProof="0" dirty="0">
                <a:ln>
                  <a:noFill/>
                </a:ln>
                <a:solidFill>
                  <a:prstClr val="black"/>
                </a:solidFill>
                <a:effectLst/>
                <a:uLnTx/>
                <a:uFillTx/>
                <a:latin typeface="Garamond"/>
                <a:ea typeface="+mn-ea"/>
                <a:cs typeface="+mn-cs"/>
              </a:rPr>
              <a:t>     </a:t>
            </a:r>
            <a:r>
              <a:rPr kumimoji="0" lang="el-GR"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φ</a:t>
            </a: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1035360" y="5345668"/>
                <a:ext cx="316958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oMath>
                </a14:m>
                <a:r>
                  <a:rPr kumimoji="0" lang="en-US" sz="1800" b="0" i="0" u="none" strike="noStrike" kern="1200" cap="none" spc="0" normalizeH="0" baseline="0" noProof="0" dirty="0">
                    <a:ln>
                      <a:noFill/>
                    </a:ln>
                    <a:solidFill>
                      <a:prstClr val="black"/>
                    </a:solidFill>
                    <a:effectLst/>
                    <a:uLnTx/>
                    <a:uFillTx/>
                    <a:latin typeface="Garamond"/>
                    <a:ea typeface="+mn-ea"/>
                    <a:cs typeface="+mn-cs"/>
                  </a:rPr>
                  <a:t>     </a:t>
                </a: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035360" y="5345668"/>
                <a:ext cx="3169586" cy="369332"/>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553260" y="4927244"/>
                <a:ext cx="39626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553260" y="4927244"/>
                <a:ext cx="396262" cy="369332"/>
              </a:xfrm>
              <a:prstGeom prst="rect">
                <a:avLst/>
              </a:prstGeom>
              <a:blipFill rotWithShape="0">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015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54"/>
                                        </p:tgtEl>
                                        <p:attrNameLst>
                                          <p:attrName>style.visibility</p:attrName>
                                        </p:attrNameLst>
                                      </p:cBhvr>
                                      <p:to>
                                        <p:strVal val="visible"/>
                                      </p:to>
                                    </p:set>
                                    <p:animEffect transition="in" filter="fade">
                                      <p:cBhvr>
                                        <p:cTn id="7" dur="500"/>
                                        <p:tgtEl>
                                          <p:spTgt spid="13354"/>
                                        </p:tgtEl>
                                      </p:cBhvr>
                                    </p:animEffect>
                                  </p:childTnLst>
                                </p:cTn>
                              </p:par>
                              <p:par>
                                <p:cTn id="8" presetID="53"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xit" presetSubtype="0" fill="hold" grpId="0"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7" grpId="0" animBg="1"/>
      <p:bldP spid="30" grpId="0"/>
      <p:bldP spid="47" grpId="0"/>
      <p:bldP spid="3"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err="1">
                <a:latin typeface="Arial" panose="020B0604020202020204" pitchFamily="34" charset="0"/>
                <a:cs typeface="Arial" panose="020B0604020202020204" pitchFamily="34" charset="0"/>
              </a:rPr>
              <a:t>Majorana</a:t>
            </a:r>
            <a:r>
              <a:rPr lang="en-US" sz="2200" dirty="0">
                <a:latin typeface="Arial" panose="020B0604020202020204" pitchFamily="34" charset="0"/>
                <a:cs typeface="Arial" panose="020B0604020202020204" pitchFamily="34" charset="0"/>
              </a:rPr>
              <a:t> end states</a:t>
            </a:r>
          </a:p>
        </p:txBody>
      </p:sp>
      <p:graphicFrame>
        <p:nvGraphicFramePr>
          <p:cNvPr id="9" name="Object 8"/>
          <p:cNvGraphicFramePr>
            <a:graphicFrameLocks noChangeAspect="1"/>
          </p:cNvGraphicFramePr>
          <p:nvPr/>
        </p:nvGraphicFramePr>
        <p:xfrm>
          <a:off x="1524000" y="1676400"/>
          <a:ext cx="6172063" cy="4320449"/>
        </p:xfrm>
        <a:graphic>
          <a:graphicData uri="http://schemas.openxmlformats.org/presentationml/2006/ole">
            <mc:AlternateContent xmlns:mc="http://schemas.openxmlformats.org/markup-compatibility/2006">
              <mc:Choice xmlns:v="urn:schemas-microsoft-com:vml" Requires="v">
                <p:oleObj name="Acrobat Document" r:id="rId2" imgW="6857848" imgH="4800499" progId="AcroExch.Document.7">
                  <p:embed/>
                </p:oleObj>
              </mc:Choice>
              <mc:Fallback>
                <p:oleObj name="Acrobat Document" r:id="rId2" imgW="6857848" imgH="4800499" progId="AcroExch.Document.7">
                  <p:embed/>
                  <p:pic>
                    <p:nvPicPr>
                      <p:cNvPr id="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172063" cy="432044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49189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73973" y="228599"/>
            <a:ext cx="86700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if the superconductors are narrow?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Setiawan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Wenming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Erez</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Berg, 2019)</a:t>
            </a:r>
          </a:p>
        </p:txBody>
      </p:sp>
      <mc:AlternateContent xmlns:mc="http://schemas.openxmlformats.org/markup-compatibility/2006" xmlns:a14="http://schemas.microsoft.com/office/drawing/2010/main">
        <mc:Choice Requires="a14">
          <p:sp>
            <p:nvSpPr>
              <p:cNvPr id="5" name="TextBox 4"/>
              <p:cNvSpPr txBox="1"/>
              <p:nvPr/>
            </p:nvSpPr>
            <p:spPr>
              <a:xfrm>
                <a:off x="152400" y="1082733"/>
                <a:ext cx="8830851" cy="3554819"/>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Width of superconductor  </a:t>
                </a: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induced coherence length </a:t>
                </a: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h</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𝐹</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Δ</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Normal reflections from the interface with the vacuum </a:t>
                </a: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minimum field required for topological superconductivity. </a:t>
                </a:r>
              </a:p>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 </a:t>
                </a:r>
                <a14:m>
                  <m:oMath xmlns:m="http://schemas.openxmlformats.org/officeDocument/2006/math">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Δ</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implies </a:t>
                </a:r>
                <a14:m>
                  <m:oMath xmlns:m="http://schemas.openxmlformats.org/officeDocument/2006/math">
                    <m: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intra-</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subband</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pairing only.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aramond"/>
                    <a:ea typeface="Cambria Math" panose="02040503050406030204" pitchFamily="18" charset="0"/>
                    <a:cs typeface="Arial" panose="020B0604020202020204" pitchFamily="34" charset="0"/>
                  </a:rPr>
                  <a:t>	</a:t>
                </a:r>
                <a14:m>
                  <m:oMath xmlns:m="http://schemas.openxmlformats.org/officeDocument/2006/math">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914400" marR="0" lvl="1" indent="-457200" algn="l" defTabSz="914400" rtl="0" eaLnBrk="1" fontAlgn="auto" latinLnBrk="0" hangingPunct="1">
                  <a:lnSpc>
                    <a:spcPts val="3000"/>
                  </a:lnSpc>
                  <a:spcBef>
                    <a:spcPts val="0"/>
                  </a:spcBef>
                  <a:spcAft>
                    <a:spcPts val="0"/>
                  </a:spcAft>
                  <a:buClrTx/>
                  <a:buSzTx/>
                  <a:buFontTx/>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pairing amplitude is averaged </a:t>
                </a:r>
                <a14:m>
                  <m:oMath xmlns:m="http://schemas.openxmlformats.org/officeDocument/2006/math">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Δ</m:t>
                    </m:r>
                    <m:r>
                      <m:rPr>
                        <m:sty m:val="p"/>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cos</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𝜙</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914400" marR="0" lvl="1" indent="-457200" algn="l" defTabSz="914400" rtl="0" eaLnBrk="1" fontAlgn="auto" latinLnBrk="0" hangingPunct="1">
                  <a:lnSpc>
                    <a:spcPts val="3000"/>
                  </a:lnSpc>
                  <a:spcBef>
                    <a:spcPts val="0"/>
                  </a:spcBef>
                  <a:spcAft>
                    <a:spcPts val="0"/>
                  </a:spcAft>
                  <a:buClrTx/>
                  <a:buSzTx/>
                  <a:buFontTx/>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Right-left symmetry leads to BDI symmetry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(protects topological transitions at </a:t>
                </a: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𝜙</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𝜋</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wires: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2012)</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2400" y="1082733"/>
                <a:ext cx="8830851" cy="3554819"/>
              </a:xfrm>
              <a:prstGeom prst="rect">
                <a:avLst/>
              </a:prstGeom>
              <a:blipFill>
                <a:blip r:embed="rId2"/>
                <a:stretch>
                  <a:fillRect l="-897" t="-686" r="-483" b="-1715"/>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3616740" y="4738782"/>
            <a:ext cx="5494219" cy="1884857"/>
          </a:xfrm>
          <a:prstGeom prst="rect">
            <a:avLst/>
          </a:prstGeom>
        </p:spPr>
      </p:pic>
      <p:sp>
        <p:nvSpPr>
          <p:cNvPr id="7" name="Rectangle 6"/>
          <p:cNvSpPr/>
          <p:nvPr/>
        </p:nvSpPr>
        <p:spPr>
          <a:xfrm>
            <a:off x="173181" y="2586005"/>
            <a:ext cx="8770793"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a:ea typeface="+mn-ea"/>
              <a:cs typeface="+mn-cs"/>
            </a:endParaRPr>
          </a:p>
        </p:txBody>
      </p:sp>
      <p:pic>
        <p:nvPicPr>
          <p:cNvPr id="6" name="Picture 5"/>
          <p:cNvPicPr>
            <a:picLocks noChangeAspect="1"/>
          </p:cNvPicPr>
          <p:nvPr/>
        </p:nvPicPr>
        <p:blipFill>
          <a:blip r:embed="rId4"/>
          <a:stretch>
            <a:fillRect/>
          </a:stretch>
        </p:blipFill>
        <p:spPr>
          <a:xfrm>
            <a:off x="4972556" y="2362200"/>
            <a:ext cx="2527170" cy="2134658"/>
          </a:xfrm>
          <a:prstGeom prst="rect">
            <a:avLst/>
          </a:prstGeom>
        </p:spPr>
      </p:pic>
      <p:pic>
        <p:nvPicPr>
          <p:cNvPr id="9" name="Picture 8"/>
          <p:cNvPicPr>
            <a:picLocks noChangeAspect="1"/>
          </p:cNvPicPr>
          <p:nvPr/>
        </p:nvPicPr>
        <p:blipFill>
          <a:blip r:embed="rId5"/>
          <a:stretch>
            <a:fillRect/>
          </a:stretch>
        </p:blipFill>
        <p:spPr>
          <a:xfrm>
            <a:off x="2133600" y="2637157"/>
            <a:ext cx="1828800" cy="1712642"/>
          </a:xfrm>
          <a:prstGeom prst="rect">
            <a:avLst/>
          </a:prstGeom>
        </p:spPr>
      </p:pic>
    </p:spTree>
    <p:extLst>
      <p:ext uri="{BB962C8B-B14F-4D97-AF65-F5344CB8AC3E}">
        <p14:creationId xmlns:p14="http://schemas.microsoft.com/office/powerpoint/2010/main" val="33939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914400" y="762000"/>
                <a:ext cx="8229600" cy="4773551"/>
              </a:xfrm>
              <a:prstGeom prst="rect">
                <a:avLst/>
              </a:prstGeom>
              <a:noFill/>
            </p:spPr>
            <p:txBody>
              <a:bodyPr wrap="square" rtlCol="0">
                <a:spAutoFit/>
              </a:bodyPr>
              <a:lstStyle/>
              <a:p>
                <a:pPr>
                  <a:lnSpc>
                    <a:spcPts val="3300"/>
                  </a:lnSpc>
                </a:pPr>
                <a:r>
                  <a:rPr lang="en-US" dirty="0">
                    <a:solidFill>
                      <a:srgbClr val="990000"/>
                    </a:solidFill>
                  </a:rPr>
                  <a:t>Outline</a:t>
                </a:r>
              </a:p>
              <a:p>
                <a:pPr>
                  <a:lnSpc>
                    <a:spcPts val="3300"/>
                  </a:lnSpc>
                </a:pPr>
                <a:endParaRPr lang="en-US" dirty="0">
                  <a:solidFill>
                    <a:srgbClr val="002060"/>
                  </a:solidFill>
                </a:endParaRPr>
              </a:p>
              <a:p>
                <a:pPr marL="457200" indent="-457200">
                  <a:lnSpc>
                    <a:spcPts val="3300"/>
                  </a:lnSpc>
                  <a:buAutoNum type="arabicPeriod"/>
                </a:pPr>
                <a:r>
                  <a:rPr lang="en-US" dirty="0">
                    <a:solidFill>
                      <a:srgbClr val="000099"/>
                    </a:solidFill>
                  </a:rPr>
                  <a:t>Short advertisement</a:t>
                </a:r>
                <a:endParaRPr lang="he-IL" dirty="0">
                  <a:solidFill>
                    <a:srgbClr val="000099"/>
                  </a:solidFill>
                </a:endParaRPr>
              </a:p>
              <a:p>
                <a:pPr marL="457200" indent="-457200">
                  <a:lnSpc>
                    <a:spcPts val="3300"/>
                  </a:lnSpc>
                  <a:buAutoNum type="arabicPeriod"/>
                </a:pPr>
                <a:endParaRPr lang="en-US" dirty="0">
                  <a:solidFill>
                    <a:srgbClr val="000099"/>
                  </a:solidFill>
                </a:endParaRPr>
              </a:p>
              <a:p>
                <a:pPr marL="457200" indent="-457200">
                  <a:lnSpc>
                    <a:spcPts val="3300"/>
                  </a:lnSpc>
                  <a:buAutoNum type="arabicPeriod"/>
                </a:pPr>
                <a:r>
                  <a:rPr lang="en-US" dirty="0">
                    <a:solidFill>
                      <a:srgbClr val="000099"/>
                    </a:solidFill>
                  </a:rPr>
                  <a:t>The rest of the talk:</a:t>
                </a:r>
              </a:p>
              <a:p>
                <a:pPr marL="1371600" lvl="2" indent="-457200">
                  <a:lnSpc>
                    <a:spcPts val="3300"/>
                  </a:lnSpc>
                  <a:buFont typeface="Arial" panose="020B0604020202020204" pitchFamily="34" charset="0"/>
                  <a:buChar char="•"/>
                </a:pPr>
                <a:r>
                  <a:rPr lang="en-US" dirty="0">
                    <a:solidFill>
                      <a:srgbClr val="800000"/>
                    </a:solidFill>
                  </a:rPr>
                  <a:t>Non abelian states of matter – introduction</a:t>
                </a:r>
              </a:p>
              <a:p>
                <a:pPr marL="1371600" lvl="2" indent="-457200">
                  <a:lnSpc>
                    <a:spcPts val="3300"/>
                  </a:lnSpc>
                  <a:buFont typeface="Arial" panose="020B0604020202020204" pitchFamily="34" charset="0"/>
                  <a:buChar char="•"/>
                </a:pPr>
                <a:r>
                  <a:rPr lang="en-US" dirty="0">
                    <a:solidFill>
                      <a:srgbClr val="800000"/>
                    </a:solidFill>
                  </a:rPr>
                  <a:t>Example 1</a:t>
                </a:r>
                <a:r>
                  <a:rPr lang="en-US" dirty="0">
                    <a:solidFill>
                      <a:srgbClr val="000099"/>
                    </a:solidFill>
                  </a:rPr>
                  <a:t>: </a:t>
                </a:r>
              </a:p>
              <a:p>
                <a:pPr lvl="2">
                  <a:lnSpc>
                    <a:spcPts val="3300"/>
                  </a:lnSpc>
                </a:pPr>
                <a:r>
                  <a:rPr lang="en-US" dirty="0">
                    <a:solidFill>
                      <a:srgbClr val="000099"/>
                    </a:solidFill>
                  </a:rPr>
                  <a:t>      phase controlled 1D topological superconductors</a:t>
                </a:r>
              </a:p>
              <a:p>
                <a:pPr marL="1371600" lvl="2" indent="-457200">
                  <a:lnSpc>
                    <a:spcPts val="3300"/>
                  </a:lnSpc>
                  <a:buFont typeface="Arial" panose="020B0604020202020204" pitchFamily="34" charset="0"/>
                  <a:buChar char="•"/>
                </a:pPr>
                <a:r>
                  <a:rPr lang="en-US" dirty="0">
                    <a:solidFill>
                      <a:srgbClr val="800000"/>
                    </a:solidFill>
                  </a:rPr>
                  <a:t>Example 2</a:t>
                </a:r>
                <a:r>
                  <a:rPr lang="en-US" dirty="0">
                    <a:solidFill>
                      <a:srgbClr val="000099"/>
                    </a:solidFill>
                  </a:rPr>
                  <a:t>: </a:t>
                </a:r>
              </a:p>
              <a:p>
                <a:pPr lvl="2">
                  <a:lnSpc>
                    <a:spcPts val="3300"/>
                  </a:lnSpc>
                </a:pPr>
                <a:r>
                  <a:rPr lang="en-US" dirty="0">
                    <a:solidFill>
                      <a:srgbClr val="000099"/>
                    </a:solidFill>
                  </a:rPr>
                  <a:t>      superconductivity + FQHE </a:t>
                </a:r>
                <a14:m>
                  <m:oMath xmlns:m="http://schemas.openxmlformats.org/officeDocument/2006/math">
                    <m:r>
                      <a:rPr lang="en-US" i="1" smtClean="0">
                        <a:solidFill>
                          <a:srgbClr val="000099"/>
                        </a:solidFill>
                        <a:latin typeface="Cambria Math" panose="02040503050406030204" pitchFamily="18" charset="0"/>
                        <a:ea typeface="Cambria Math" panose="02040503050406030204" pitchFamily="18" charset="0"/>
                      </a:rPr>
                      <m:t>⟹</m:t>
                    </m:r>
                  </m:oMath>
                </a14:m>
                <a:r>
                  <a:rPr lang="en-US" dirty="0">
                    <a:solidFill>
                      <a:srgbClr val="000099"/>
                    </a:solidFill>
                  </a:rPr>
                  <a:t> Parafermions</a:t>
                </a:r>
              </a:p>
              <a:p>
                <a:pPr marL="1371600" lvl="2" indent="-457200">
                  <a:lnSpc>
                    <a:spcPts val="3300"/>
                  </a:lnSpc>
                  <a:buFont typeface="Arial" panose="020B0604020202020204" pitchFamily="34" charset="0"/>
                  <a:buChar char="•"/>
                </a:pPr>
                <a:r>
                  <a:rPr lang="en-US" dirty="0">
                    <a:solidFill>
                      <a:srgbClr val="800000"/>
                    </a:solidFill>
                  </a:rPr>
                  <a:t>Example 3</a:t>
                </a:r>
                <a:r>
                  <a:rPr lang="en-US" dirty="0">
                    <a:solidFill>
                      <a:srgbClr val="000099"/>
                    </a:solidFill>
                  </a:rPr>
                  <a:t>: Non-abelian FQHE state – </a:t>
                </a:r>
                <a14:m>
                  <m:oMath xmlns:m="http://schemas.openxmlformats.org/officeDocument/2006/math">
                    <m:r>
                      <a:rPr lang="en-US" b="0" i="1" smtClean="0">
                        <a:solidFill>
                          <a:srgbClr val="000099"/>
                        </a:solidFill>
                        <a:latin typeface="Cambria Math" panose="02040503050406030204" pitchFamily="18" charset="0"/>
                      </a:rPr>
                      <m:t>𝜈</m:t>
                    </m:r>
                    <m:r>
                      <a:rPr lang="en-US" b="0" i="1" smtClean="0">
                        <a:solidFill>
                          <a:srgbClr val="000099"/>
                        </a:solidFill>
                        <a:latin typeface="Cambria Math" panose="02040503050406030204" pitchFamily="18" charset="0"/>
                      </a:rPr>
                      <m:t>=</m:t>
                    </m:r>
                    <m:f>
                      <m:fPr>
                        <m:ctrlPr>
                          <a:rPr lang="en-US" b="0" i="1" smtClean="0">
                            <a:solidFill>
                              <a:srgbClr val="000099"/>
                            </a:solidFill>
                            <a:latin typeface="Cambria Math" panose="02040503050406030204" pitchFamily="18" charset="0"/>
                          </a:rPr>
                        </m:ctrlPr>
                      </m:fPr>
                      <m:num>
                        <m:r>
                          <a:rPr lang="en-US" b="0" i="1" smtClean="0">
                            <a:solidFill>
                              <a:srgbClr val="000099"/>
                            </a:solidFill>
                            <a:latin typeface="Cambria Math" panose="02040503050406030204" pitchFamily="18" charset="0"/>
                          </a:rPr>
                          <m:t>5</m:t>
                        </m:r>
                      </m:num>
                      <m:den>
                        <m:r>
                          <a:rPr lang="en-US" b="0" i="1" smtClean="0">
                            <a:solidFill>
                              <a:srgbClr val="000099"/>
                            </a:solidFill>
                            <a:latin typeface="Cambria Math" panose="02040503050406030204" pitchFamily="18" charset="0"/>
                          </a:rPr>
                          <m:t>2</m:t>
                        </m:r>
                      </m:den>
                    </m:f>
                    <m:r>
                      <a:rPr lang="en-US" b="0" i="0" smtClean="0">
                        <a:solidFill>
                          <a:srgbClr val="000099"/>
                        </a:solidFill>
                        <a:latin typeface="Cambria Math" panose="02040503050406030204" pitchFamily="18" charset="0"/>
                      </a:rPr>
                      <m:t>.</m:t>
                    </m:r>
                  </m:oMath>
                </a14:m>
                <a:endParaRPr lang="en-US" dirty="0">
                  <a:solidFill>
                    <a:srgbClr val="000099"/>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914400" y="762000"/>
                <a:ext cx="8229600" cy="4773551"/>
              </a:xfrm>
              <a:prstGeom prst="rect">
                <a:avLst/>
              </a:prstGeom>
              <a:blipFill>
                <a:blip r:embed="rId2"/>
                <a:stretch>
                  <a:fillRect l="-1111" t="-511" r="-889" b="-255"/>
                </a:stretch>
              </a:blipFill>
            </p:spPr>
            <p:txBody>
              <a:bodyPr/>
              <a:lstStyle/>
              <a:p>
                <a:r>
                  <a:rPr lang="en-US">
                    <a:noFill/>
                  </a:rPr>
                  <a:t> </a:t>
                </a:r>
              </a:p>
            </p:txBody>
          </p:sp>
        </mc:Fallback>
      </mc:AlternateContent>
    </p:spTree>
    <p:extLst>
      <p:ext uri="{BB962C8B-B14F-4D97-AF65-F5344CB8AC3E}">
        <p14:creationId xmlns:p14="http://schemas.microsoft.com/office/powerpoint/2010/main" val="237724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1" y="762000"/>
            <a:ext cx="7848600" cy="1446550"/>
          </a:xfrm>
          <a:prstGeom prst="rect">
            <a:avLst/>
          </a:prstGeom>
          <a:noFill/>
        </p:spPr>
        <p:txBody>
          <a:bodyPr wrap="square" rtlCol="0">
            <a:spAutoFit/>
          </a:bodyPr>
          <a:lstStyle/>
          <a:p>
            <a:r>
              <a:rPr lang="en-US" sz="2200" dirty="0">
                <a:solidFill>
                  <a:srgbClr val="000066"/>
                </a:solidFill>
                <a:latin typeface="Arial" panose="020B0604020202020204" pitchFamily="34" charset="0"/>
                <a:cs typeface="Arial" panose="020B0604020202020204" pitchFamily="34" charset="0"/>
              </a:rPr>
              <a:t>Experiments – </a:t>
            </a:r>
            <a:r>
              <a:rPr lang="en-US" sz="2200" dirty="0" err="1">
                <a:solidFill>
                  <a:srgbClr val="000066"/>
                </a:solidFill>
                <a:latin typeface="Arial" panose="020B0604020202020204" pitchFamily="34" charset="0"/>
                <a:cs typeface="Arial" panose="020B0604020202020204" pitchFamily="34" charset="0"/>
              </a:rPr>
              <a:t>Nichele</a:t>
            </a:r>
            <a:r>
              <a:rPr lang="en-US" sz="2200" dirty="0">
                <a:solidFill>
                  <a:srgbClr val="000066"/>
                </a:solidFill>
                <a:latin typeface="Arial" panose="020B0604020202020204" pitchFamily="34" charset="0"/>
                <a:cs typeface="Arial" panose="020B0604020202020204" pitchFamily="34" charset="0"/>
              </a:rPr>
              <a:t> - Marcus group (NBI)</a:t>
            </a:r>
          </a:p>
          <a:p>
            <a:endParaRPr lang="en-US" sz="2200" dirty="0">
              <a:solidFill>
                <a:srgbClr val="000066"/>
              </a:solidFill>
              <a:latin typeface="Arial" panose="020B0604020202020204" pitchFamily="34" charset="0"/>
              <a:cs typeface="Arial" panose="020B0604020202020204" pitchFamily="34" charset="0"/>
            </a:endParaRPr>
          </a:p>
          <a:p>
            <a:r>
              <a:rPr lang="en-US" sz="2200" dirty="0">
                <a:solidFill>
                  <a:srgbClr val="000066"/>
                </a:solidFill>
                <a:latin typeface="Arial" panose="020B0604020202020204" pitchFamily="34" charset="0"/>
                <a:cs typeface="Arial" panose="020B0604020202020204" pitchFamily="34" charset="0"/>
              </a:rPr>
              <a:t>Measuring the tunneling density of states</a:t>
            </a:r>
            <a:endParaRPr lang="he-IL" sz="2200" dirty="0">
              <a:solidFill>
                <a:srgbClr val="000066"/>
              </a:solidFill>
              <a:latin typeface="Arial" panose="020B0604020202020204" pitchFamily="34" charset="0"/>
              <a:cs typeface="Arial" panose="020B0604020202020204" pitchFamily="34" charset="0"/>
            </a:endParaRPr>
          </a:p>
          <a:p>
            <a:r>
              <a:rPr lang="en-US" sz="2200" dirty="0">
                <a:solidFill>
                  <a:srgbClr val="000066"/>
                </a:solidFill>
                <a:latin typeface="Arial" panose="020B0604020202020204" pitchFamily="34" charset="0"/>
                <a:cs typeface="Arial" panose="020B0604020202020204" pitchFamily="34" charset="0"/>
              </a:rPr>
              <a:t>at the end of the junction</a:t>
            </a:r>
          </a:p>
        </p:txBody>
      </p:sp>
      <p:pic>
        <p:nvPicPr>
          <p:cNvPr id="7" name="Picture 6"/>
          <p:cNvPicPr>
            <a:picLocks noChangeAspect="1"/>
          </p:cNvPicPr>
          <p:nvPr/>
        </p:nvPicPr>
        <p:blipFill>
          <a:blip r:embed="rId2"/>
          <a:stretch>
            <a:fillRect/>
          </a:stretch>
        </p:blipFill>
        <p:spPr>
          <a:xfrm>
            <a:off x="1215281" y="2574500"/>
            <a:ext cx="6713438" cy="3902500"/>
          </a:xfrm>
          <a:prstGeom prst="rect">
            <a:avLst/>
          </a:prstGeom>
        </p:spPr>
      </p:pic>
      <p:pic>
        <p:nvPicPr>
          <p:cNvPr id="10" name="Picture 9"/>
          <p:cNvPicPr>
            <a:picLocks noChangeAspect="1"/>
          </p:cNvPicPr>
          <p:nvPr/>
        </p:nvPicPr>
        <p:blipFill>
          <a:blip r:embed="rId3"/>
          <a:stretch>
            <a:fillRect/>
          </a:stretch>
        </p:blipFill>
        <p:spPr>
          <a:xfrm>
            <a:off x="7359637" y="481675"/>
            <a:ext cx="1098563" cy="1728125"/>
          </a:xfrm>
          <a:prstGeom prst="rect">
            <a:avLst/>
          </a:prstGeom>
        </p:spPr>
      </p:pic>
    </p:spTree>
    <p:extLst>
      <p:ext uri="{BB962C8B-B14F-4D97-AF65-F5344CB8AC3E}">
        <p14:creationId xmlns:p14="http://schemas.microsoft.com/office/powerpoint/2010/main" val="3319490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3835"/>
            <a:ext cx="6999111" cy="2447365"/>
          </a:xfrm>
          <a:prstGeom prst="rect">
            <a:avLst/>
          </a:prstGeom>
        </p:spPr>
      </p:pic>
      <p:sp>
        <p:nvSpPr>
          <p:cNvPr id="6" name="TextBox 5"/>
          <p:cNvSpPr txBox="1"/>
          <p:nvPr/>
        </p:nvSpPr>
        <p:spPr>
          <a:xfrm>
            <a:off x="5105400" y="5791200"/>
            <a:ext cx="3231975" cy="461665"/>
          </a:xfrm>
          <a:prstGeom prst="rect">
            <a:avLst/>
          </a:prstGeom>
          <a:noFill/>
        </p:spPr>
        <p:txBody>
          <a:bodyPr wrap="none" rtlCol="0">
            <a:spAutoFit/>
          </a:bodyPr>
          <a:lstStyle/>
          <a:p>
            <a:r>
              <a:rPr lang="en-US" dirty="0">
                <a:solidFill>
                  <a:srgbClr val="000066"/>
                </a:solidFill>
              </a:rPr>
              <a:t>(Banerjee et al., 2022)</a:t>
            </a:r>
          </a:p>
        </p:txBody>
      </p:sp>
      <p:pic>
        <p:nvPicPr>
          <p:cNvPr id="7" name="Picture 6"/>
          <p:cNvPicPr>
            <a:picLocks noChangeAspect="1"/>
          </p:cNvPicPr>
          <p:nvPr/>
        </p:nvPicPr>
        <p:blipFill>
          <a:blip r:embed="rId3"/>
          <a:stretch>
            <a:fillRect/>
          </a:stretch>
        </p:blipFill>
        <p:spPr>
          <a:xfrm>
            <a:off x="5745339" y="152400"/>
            <a:ext cx="3341511" cy="2904565"/>
          </a:xfrm>
          <a:prstGeom prst="rect">
            <a:avLst/>
          </a:prstGeom>
        </p:spPr>
      </p:pic>
      <p:sp>
        <p:nvSpPr>
          <p:cNvPr id="8" name="TextBox 7"/>
          <p:cNvSpPr txBox="1"/>
          <p:nvPr/>
        </p:nvSpPr>
        <p:spPr>
          <a:xfrm>
            <a:off x="1295400" y="1066800"/>
            <a:ext cx="2034531" cy="400110"/>
          </a:xfrm>
          <a:prstGeom prst="rect">
            <a:avLst/>
          </a:prstGeom>
          <a:noFill/>
        </p:spPr>
        <p:txBody>
          <a:bodyPr wrap="none" rtlCol="0">
            <a:spAutoFit/>
          </a:bodyPr>
          <a:lstStyle/>
          <a:p>
            <a:r>
              <a:rPr lang="en-US" sz="2000" dirty="0">
                <a:solidFill>
                  <a:srgbClr val="000066"/>
                </a:solidFill>
              </a:rPr>
              <a:t>Improved set-up</a:t>
            </a:r>
          </a:p>
        </p:txBody>
      </p:sp>
    </p:spTree>
    <p:extLst>
      <p:ext uri="{BB962C8B-B14F-4D97-AF65-F5344CB8AC3E}">
        <p14:creationId xmlns:p14="http://schemas.microsoft.com/office/powerpoint/2010/main" val="3825112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1" y="762000"/>
            <a:ext cx="7848600" cy="1446550"/>
          </a:xfrm>
          <a:prstGeom prst="rect">
            <a:avLst/>
          </a:prstGeom>
          <a:noFill/>
        </p:spPr>
        <p:txBody>
          <a:bodyPr wrap="square" rtlCol="0">
            <a:spAutoFit/>
          </a:bodyPr>
          <a:lstStyle/>
          <a:p>
            <a:r>
              <a:rPr lang="en-US" sz="2200" dirty="0">
                <a:solidFill>
                  <a:srgbClr val="000066"/>
                </a:solidFill>
                <a:latin typeface="Arial" panose="020B0604020202020204" pitchFamily="34" charset="0"/>
                <a:cs typeface="Arial" panose="020B0604020202020204" pitchFamily="34" charset="0"/>
              </a:rPr>
              <a:t>Experiments – </a:t>
            </a:r>
            <a:r>
              <a:rPr lang="en-US" sz="2200" dirty="0" err="1">
                <a:solidFill>
                  <a:srgbClr val="000066"/>
                </a:solidFill>
                <a:latin typeface="Arial" panose="020B0604020202020204" pitchFamily="34" charset="0"/>
                <a:cs typeface="Arial" panose="020B0604020202020204" pitchFamily="34" charset="0"/>
              </a:rPr>
              <a:t>Yacoby</a:t>
            </a:r>
            <a:r>
              <a:rPr lang="en-US" sz="2200" dirty="0">
                <a:solidFill>
                  <a:srgbClr val="000066"/>
                </a:solidFill>
                <a:latin typeface="Arial" panose="020B0604020202020204" pitchFamily="34" charset="0"/>
                <a:cs typeface="Arial" panose="020B0604020202020204" pitchFamily="34" charset="0"/>
              </a:rPr>
              <a:t> group (Harvard)</a:t>
            </a:r>
          </a:p>
          <a:p>
            <a:endParaRPr lang="en-US" sz="2200" dirty="0">
              <a:solidFill>
                <a:srgbClr val="000066"/>
              </a:solidFill>
              <a:latin typeface="Arial" panose="020B0604020202020204" pitchFamily="34" charset="0"/>
              <a:cs typeface="Arial" panose="020B0604020202020204" pitchFamily="34" charset="0"/>
            </a:endParaRPr>
          </a:p>
          <a:p>
            <a:r>
              <a:rPr lang="en-US" sz="2200" dirty="0">
                <a:solidFill>
                  <a:srgbClr val="000066"/>
                </a:solidFill>
                <a:latin typeface="Arial" panose="020B0604020202020204" pitchFamily="34" charset="0"/>
                <a:cs typeface="Arial" panose="020B0604020202020204" pitchFamily="34" charset="0"/>
              </a:rPr>
              <a:t>Measuring the tunneling density of states </a:t>
            </a:r>
          </a:p>
          <a:p>
            <a:r>
              <a:rPr lang="en-US" sz="2200" dirty="0">
                <a:solidFill>
                  <a:srgbClr val="000066"/>
                </a:solidFill>
                <a:latin typeface="Arial" panose="020B0604020202020204" pitchFamily="34" charset="0"/>
                <a:cs typeface="Arial" panose="020B0604020202020204" pitchFamily="34" charset="0"/>
              </a:rPr>
              <a:t>at the end of the junction</a:t>
            </a:r>
          </a:p>
        </p:txBody>
      </p:sp>
      <p:pic>
        <p:nvPicPr>
          <p:cNvPr id="6" name="Picture 5"/>
          <p:cNvPicPr>
            <a:picLocks noChangeAspect="1"/>
          </p:cNvPicPr>
          <p:nvPr/>
        </p:nvPicPr>
        <p:blipFill>
          <a:blip r:embed="rId2"/>
          <a:stretch>
            <a:fillRect/>
          </a:stretch>
        </p:blipFill>
        <p:spPr>
          <a:xfrm>
            <a:off x="850913" y="2286000"/>
            <a:ext cx="7759688" cy="4033750"/>
          </a:xfrm>
          <a:prstGeom prst="rect">
            <a:avLst/>
          </a:prstGeom>
        </p:spPr>
      </p:pic>
      <p:pic>
        <p:nvPicPr>
          <p:cNvPr id="5" name="Picture 4"/>
          <p:cNvPicPr>
            <a:picLocks noChangeAspect="1"/>
          </p:cNvPicPr>
          <p:nvPr/>
        </p:nvPicPr>
        <p:blipFill>
          <a:blip r:embed="rId3"/>
          <a:stretch>
            <a:fillRect/>
          </a:stretch>
        </p:blipFill>
        <p:spPr>
          <a:xfrm>
            <a:off x="6477000" y="498712"/>
            <a:ext cx="2528438" cy="1973125"/>
          </a:xfrm>
          <a:prstGeom prst="rect">
            <a:avLst/>
          </a:prstGeom>
        </p:spPr>
      </p:pic>
    </p:spTree>
    <p:extLst>
      <p:ext uri="{BB962C8B-B14F-4D97-AF65-F5344CB8AC3E}">
        <p14:creationId xmlns:p14="http://schemas.microsoft.com/office/powerpoint/2010/main" val="4053261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848600" cy="1785104"/>
          </a:xfrm>
          <a:prstGeom prst="rect">
            <a:avLst/>
          </a:prstGeom>
          <a:noFill/>
        </p:spPr>
        <p:txBody>
          <a:bodyPr wrap="square" rtlCol="0">
            <a:spAutoFit/>
          </a:bodyPr>
          <a:lstStyle/>
          <a:p>
            <a:pPr>
              <a:lnSpc>
                <a:spcPts val="3300"/>
              </a:lnSpc>
            </a:pPr>
            <a:r>
              <a:rPr lang="en-US" sz="2200" dirty="0">
                <a:solidFill>
                  <a:srgbClr val="000066"/>
                </a:solidFill>
                <a:latin typeface="Arial" panose="020B0604020202020204" pitchFamily="34" charset="0"/>
                <a:cs typeface="Arial" panose="020B0604020202020204" pitchFamily="34" charset="0"/>
              </a:rPr>
              <a:t>Experiments – </a:t>
            </a:r>
            <a:r>
              <a:rPr lang="en-US" sz="2200" dirty="0" err="1">
                <a:solidFill>
                  <a:srgbClr val="000066"/>
                </a:solidFill>
                <a:latin typeface="Arial" panose="020B0604020202020204" pitchFamily="34" charset="0"/>
                <a:cs typeface="Arial" panose="020B0604020202020204" pitchFamily="34" charset="0"/>
              </a:rPr>
              <a:t>Goswami</a:t>
            </a:r>
            <a:r>
              <a:rPr lang="en-US" sz="2200" dirty="0">
                <a:solidFill>
                  <a:srgbClr val="000066"/>
                </a:solidFill>
                <a:latin typeface="Arial" panose="020B0604020202020204" pitchFamily="34" charset="0"/>
                <a:cs typeface="Arial" panose="020B0604020202020204" pitchFamily="34" charset="0"/>
              </a:rPr>
              <a:t> group (Delft)</a:t>
            </a:r>
          </a:p>
          <a:p>
            <a:pPr>
              <a:lnSpc>
                <a:spcPts val="3300"/>
              </a:lnSpc>
            </a:pPr>
            <a:endParaRPr lang="en-US" sz="2200" dirty="0">
              <a:solidFill>
                <a:srgbClr val="000066"/>
              </a:solidFill>
              <a:latin typeface="Arial" panose="020B0604020202020204" pitchFamily="34" charset="0"/>
              <a:cs typeface="Arial" panose="020B0604020202020204" pitchFamily="34" charset="0"/>
            </a:endParaRPr>
          </a:p>
          <a:p>
            <a:pPr>
              <a:lnSpc>
                <a:spcPts val="3300"/>
              </a:lnSpc>
            </a:pPr>
            <a:r>
              <a:rPr lang="en-US" sz="2200" dirty="0">
                <a:solidFill>
                  <a:srgbClr val="000066"/>
                </a:solidFill>
                <a:latin typeface="Arial" panose="020B0604020202020204" pitchFamily="34" charset="0"/>
                <a:cs typeface="Arial" panose="020B0604020202020204" pitchFamily="34" charset="0"/>
              </a:rPr>
              <a:t>Measurement of the recovery of the critical current with increasing parallel magnetic field</a:t>
            </a:r>
          </a:p>
        </p:txBody>
      </p:sp>
      <p:pic>
        <p:nvPicPr>
          <p:cNvPr id="5" name="Picture 4"/>
          <p:cNvPicPr>
            <a:picLocks noChangeAspect="1"/>
          </p:cNvPicPr>
          <p:nvPr/>
        </p:nvPicPr>
        <p:blipFill>
          <a:blip r:embed="rId2"/>
          <a:stretch>
            <a:fillRect/>
          </a:stretch>
        </p:blipFill>
        <p:spPr>
          <a:xfrm>
            <a:off x="1600200" y="2971800"/>
            <a:ext cx="5599126" cy="3430666"/>
          </a:xfrm>
          <a:prstGeom prst="rect">
            <a:avLst/>
          </a:prstGeom>
        </p:spPr>
      </p:pic>
    </p:spTree>
    <p:extLst>
      <p:ext uri="{BB962C8B-B14F-4D97-AF65-F5344CB8AC3E}">
        <p14:creationId xmlns:p14="http://schemas.microsoft.com/office/powerpoint/2010/main" val="2444905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bwMode="auto">
          <a:xfrm>
            <a:off x="2438400" y="1905000"/>
            <a:ext cx="4267200" cy="1600200"/>
          </a:xfrm>
          <a:prstGeom prst="parallelogram">
            <a:avLst>
              <a:gd name="adj" fmla="val 34524"/>
            </a:avLst>
          </a:prstGeom>
          <a:solidFill>
            <a:srgbClr val="00B05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Parallelogram 4"/>
              <p:cNvSpPr/>
              <p:nvPr/>
            </p:nvSpPr>
            <p:spPr bwMode="auto">
              <a:xfrm>
                <a:off x="2438400" y="1905000"/>
                <a:ext cx="19050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n-US" sz="2400" b="0" i="0"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Δ</m:t>
                      </m:r>
                      <m:sSup>
                        <m:sSupPr>
                          <m:ctrlP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ctrlPr>
                        </m:sSupPr>
                        <m:e>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𝑒</m:t>
                          </m:r>
                        </m:e>
                        <m:sup>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𝑖</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𝜃</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5" name="Parallelogram 4"/>
              <p:cNvSpPr>
                <a:spLocks noRot="1" noChangeAspect="1" noMove="1" noResize="1" noEditPoints="1" noAdjustHandles="1" noChangeArrowheads="1" noChangeShapeType="1" noTextEdit="1"/>
              </p:cNvSpPr>
              <p:nvPr/>
            </p:nvSpPr>
            <p:spPr bwMode="auto">
              <a:xfrm>
                <a:off x="2438400" y="1905000"/>
                <a:ext cx="1905000" cy="1600200"/>
              </a:xfrm>
              <a:prstGeom prst="parallelogram">
                <a:avLst>
                  <a:gd name="adj" fmla="val 34524"/>
                </a:avLst>
              </a:prstGeom>
              <a:blipFill>
                <a:blip r:embed="rId2"/>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Parallelogram 5"/>
              <p:cNvSpPr/>
              <p:nvPr/>
            </p:nvSpPr>
            <p:spPr bwMode="auto">
              <a:xfrm>
                <a:off x="5029200" y="1905000"/>
                <a:ext cx="16764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rPr>
                            <m:t>𝜃</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6" name="Parallelogram 5"/>
              <p:cNvSpPr>
                <a:spLocks noRot="1" noChangeAspect="1" noMove="1" noResize="1" noEditPoints="1" noAdjustHandles="1" noChangeArrowheads="1" noChangeShapeType="1" noTextEdit="1"/>
              </p:cNvSpPr>
              <p:nvPr/>
            </p:nvSpPr>
            <p:spPr bwMode="auto">
              <a:xfrm>
                <a:off x="5029200" y="1905000"/>
                <a:ext cx="1676400" cy="1600200"/>
              </a:xfrm>
              <a:prstGeom prst="parallelogram">
                <a:avLst>
                  <a:gd name="adj" fmla="val 34524"/>
                </a:avLst>
              </a:prstGeom>
              <a:blipFill>
                <a:blip r:embed="rId3"/>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Parallelogram 6"/>
              <p:cNvSpPr/>
              <p:nvPr/>
            </p:nvSpPr>
            <p:spPr bwMode="auto">
              <a:xfrm>
                <a:off x="3962400" y="1905000"/>
                <a:ext cx="1447800" cy="1600200"/>
              </a:xfrm>
              <a:prstGeom prst="parallelogram">
                <a:avLst>
                  <a:gd name="adj" fmla="val 38395"/>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p>
                        <m:sSupPr>
                          <m:ctrlP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ctrlPr>
                        </m:sSupPr>
                        <m:e>
                          <m:r>
                            <m:rPr>
                              <m:sty m:val="p"/>
                            </m:rPr>
                            <a:rPr kumimoji="0" lang="en-US" sz="2400" b="0" i="0"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Δ</m:t>
                          </m:r>
                        </m:e>
                        <m:sup>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m:t>
                          </m:r>
                        </m:sup>
                      </m:sSup>
                      <m:sSup>
                        <m:sSupPr>
                          <m:ctrlP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ctrlPr>
                        </m:sSupPr>
                        <m:e>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𝑒</m:t>
                          </m:r>
                        </m:e>
                        <m:sup>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𝑖</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𝜙</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7" name="Parallelogram 6"/>
              <p:cNvSpPr>
                <a:spLocks noRot="1" noChangeAspect="1" noMove="1" noResize="1" noEditPoints="1" noAdjustHandles="1" noChangeArrowheads="1" noChangeShapeType="1" noTextEdit="1"/>
              </p:cNvSpPr>
              <p:nvPr/>
            </p:nvSpPr>
            <p:spPr bwMode="auto">
              <a:xfrm>
                <a:off x="3962400" y="1905000"/>
                <a:ext cx="1447800" cy="1600200"/>
              </a:xfrm>
              <a:prstGeom prst="parallelogram">
                <a:avLst>
                  <a:gd name="adj" fmla="val 38395"/>
                </a:avLst>
              </a:prstGeom>
              <a:blipFill>
                <a:blip r:embed="rId4"/>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p:sp>
        <p:nvSpPr>
          <p:cNvPr id="8" name="TextBox 7"/>
          <p:cNvSpPr txBox="1"/>
          <p:nvPr/>
        </p:nvSpPr>
        <p:spPr>
          <a:xfrm>
            <a:off x="609600" y="4191000"/>
            <a:ext cx="7772400" cy="1326132"/>
          </a:xfrm>
          <a:prstGeom prst="rect">
            <a:avLst/>
          </a:prstGeom>
          <a:noFill/>
        </p:spPr>
        <p:txBody>
          <a:bodyPr wrap="square" rtlCol="0">
            <a:spAutoFit/>
          </a:bodyPr>
          <a:lstStyle/>
          <a:p>
            <a:pPr marL="342900" indent="-342900">
              <a:lnSpc>
                <a:spcPts val="3300"/>
              </a:lnSpc>
              <a:buFont typeface="Arial" panose="020B0604020202020204" pitchFamily="34" charset="0"/>
              <a:buChar char="•"/>
            </a:pPr>
            <a:r>
              <a:rPr lang="en-US" dirty="0">
                <a:solidFill>
                  <a:srgbClr val="000066"/>
                </a:solidFill>
              </a:rPr>
              <a:t>SNSNS junction – two phase differences</a:t>
            </a:r>
          </a:p>
          <a:p>
            <a:pPr marL="342900" indent="-342900">
              <a:lnSpc>
                <a:spcPts val="3300"/>
              </a:lnSpc>
              <a:buFont typeface="Arial" panose="020B0604020202020204" pitchFamily="34" charset="0"/>
              <a:buChar char="•"/>
            </a:pPr>
            <a:r>
              <a:rPr lang="en-US" dirty="0">
                <a:solidFill>
                  <a:srgbClr val="000066"/>
                </a:solidFill>
              </a:rPr>
              <a:t>Different velocities of the two spin branches in the two superconductors</a:t>
            </a:r>
          </a:p>
        </p:txBody>
      </p:sp>
      <p:sp>
        <p:nvSpPr>
          <p:cNvPr id="2" name="TextBox 1"/>
          <p:cNvSpPr txBox="1"/>
          <p:nvPr/>
        </p:nvSpPr>
        <p:spPr>
          <a:xfrm>
            <a:off x="257800" y="757535"/>
            <a:ext cx="7901779" cy="830997"/>
          </a:xfrm>
          <a:prstGeom prst="rect">
            <a:avLst/>
          </a:prstGeom>
          <a:noFill/>
        </p:spPr>
        <p:txBody>
          <a:bodyPr wrap="none" rtlCol="0">
            <a:spAutoFit/>
          </a:bodyPr>
          <a:lstStyle/>
          <a:p>
            <a:r>
              <a:rPr lang="en-US" dirty="0">
                <a:solidFill>
                  <a:srgbClr val="000066"/>
                </a:solidFill>
              </a:rPr>
              <a:t>Eliminating the magnetic field altogether   </a:t>
            </a:r>
          </a:p>
          <a:p>
            <a:r>
              <a:rPr lang="en-US" dirty="0">
                <a:solidFill>
                  <a:srgbClr val="000066"/>
                </a:solidFill>
              </a:rPr>
              <a:t>					</a:t>
            </a:r>
            <a:r>
              <a:rPr lang="en-US" sz="2000" dirty="0">
                <a:solidFill>
                  <a:srgbClr val="000066"/>
                </a:solidFill>
              </a:rPr>
              <a:t>(Lesser, </a:t>
            </a:r>
            <a:r>
              <a:rPr lang="en-US" sz="2000" dirty="0" err="1">
                <a:solidFill>
                  <a:srgbClr val="000066"/>
                </a:solidFill>
              </a:rPr>
              <a:t>Oreg</a:t>
            </a:r>
            <a:r>
              <a:rPr lang="en-US" sz="2000" dirty="0">
                <a:solidFill>
                  <a:srgbClr val="000066"/>
                </a:solidFill>
              </a:rPr>
              <a:t>, Stern, 2022)</a:t>
            </a:r>
          </a:p>
        </p:txBody>
      </p:sp>
    </p:spTree>
    <p:extLst>
      <p:ext uri="{BB962C8B-B14F-4D97-AF65-F5344CB8AC3E}">
        <p14:creationId xmlns:p14="http://schemas.microsoft.com/office/powerpoint/2010/main" val="3628791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85800"/>
            <a:ext cx="8473795" cy="461665"/>
          </a:xfrm>
          <a:prstGeom prst="rect">
            <a:avLst/>
          </a:prstGeom>
          <a:noFill/>
        </p:spPr>
        <p:txBody>
          <a:bodyPr wrap="none" rtlCol="0">
            <a:spAutoFit/>
          </a:bodyPr>
          <a:lstStyle/>
          <a:p>
            <a:r>
              <a:rPr lang="en-US" dirty="0">
                <a:solidFill>
                  <a:srgbClr val="002060"/>
                </a:solidFill>
              </a:rPr>
              <a:t>How do you recognize a 1D topological SC (theoretical level)</a:t>
            </a:r>
          </a:p>
        </p:txBody>
      </p:sp>
      <p:cxnSp>
        <p:nvCxnSpPr>
          <p:cNvPr id="6" name="Straight Connector 5"/>
          <p:cNvCxnSpPr/>
          <p:nvPr/>
        </p:nvCxnSpPr>
        <p:spPr bwMode="auto">
          <a:xfrm>
            <a:off x="6359237" y="2590800"/>
            <a:ext cx="0" cy="2133600"/>
          </a:xfrm>
          <a:prstGeom prst="line">
            <a:avLst/>
          </a:prstGeom>
          <a:noFill/>
          <a:ln w="5715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rot="5400000">
            <a:off x="6359237" y="2590800"/>
            <a:ext cx="0" cy="2133600"/>
          </a:xfrm>
          <a:prstGeom prst="line">
            <a:avLst/>
          </a:prstGeom>
          <a:noFill/>
          <a:ln w="5715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192711" y="2387678"/>
            <a:ext cx="1160895" cy="461665"/>
          </a:xfrm>
          <a:prstGeom prst="rect">
            <a:avLst/>
          </a:prstGeom>
          <a:noFill/>
        </p:spPr>
        <p:txBody>
          <a:bodyPr wrap="none" rtlCol="0">
            <a:spAutoFit/>
          </a:bodyPr>
          <a:lstStyle/>
          <a:p>
            <a:pPr algn="ctr"/>
            <a:r>
              <a:rPr lang="en-US" dirty="0">
                <a:solidFill>
                  <a:srgbClr val="002060"/>
                </a:solidFill>
              </a:rPr>
              <a:t>Energy</a:t>
            </a:r>
          </a:p>
        </p:txBody>
      </p:sp>
      <p:sp>
        <p:nvSpPr>
          <p:cNvPr id="18" name="TextBox 17"/>
          <p:cNvSpPr txBox="1"/>
          <p:nvPr/>
        </p:nvSpPr>
        <p:spPr>
          <a:xfrm>
            <a:off x="7502237" y="3730333"/>
            <a:ext cx="1588897" cy="461665"/>
          </a:xfrm>
          <a:prstGeom prst="rect">
            <a:avLst/>
          </a:prstGeom>
          <a:noFill/>
        </p:spPr>
        <p:txBody>
          <a:bodyPr wrap="none" rtlCol="0">
            <a:spAutoFit/>
          </a:bodyPr>
          <a:lstStyle/>
          <a:p>
            <a:r>
              <a:rPr lang="en-US" dirty="0">
                <a:solidFill>
                  <a:srgbClr val="002060"/>
                </a:solidFill>
              </a:rPr>
              <a:t>parameter</a:t>
            </a:r>
          </a:p>
        </p:txBody>
      </p:sp>
      <mc:AlternateContent xmlns:mc="http://schemas.openxmlformats.org/markup-compatibility/2006" xmlns:a14="http://schemas.microsoft.com/office/drawing/2010/main">
        <mc:Choice Requires="a14">
          <p:sp>
            <p:nvSpPr>
              <p:cNvPr id="19" name="TextBox 18"/>
              <p:cNvSpPr txBox="1"/>
              <p:nvPr/>
            </p:nvSpPr>
            <p:spPr>
              <a:xfrm>
                <a:off x="260158" y="2985407"/>
                <a:ext cx="5281177" cy="2208297"/>
              </a:xfrm>
              <a:prstGeom prst="rect">
                <a:avLst/>
              </a:prstGeom>
              <a:noFill/>
            </p:spPr>
            <p:txBody>
              <a:bodyPr wrap="square" rtlCol="0">
                <a:spAutoFit/>
              </a:bodyPr>
              <a:lstStyle/>
              <a:p>
                <a:pPr marL="342900" indent="-342900">
                  <a:lnSpc>
                    <a:spcPts val="3300"/>
                  </a:lnSpc>
                  <a:buFont typeface="Arial" panose="020B0604020202020204" pitchFamily="34" charset="0"/>
                  <a:buChar char="•"/>
                </a:pPr>
                <a:r>
                  <a:rPr lang="en-US" dirty="0">
                    <a:solidFill>
                      <a:srgbClr val="002060"/>
                    </a:solidFill>
                  </a:rPr>
                  <a:t>Single gap closing signifies a topological phase transition</a:t>
                </a:r>
              </a:p>
              <a:p>
                <a:pPr>
                  <a:lnSpc>
                    <a:spcPts val="3300"/>
                  </a:lnSpc>
                </a:pPr>
                <a:endParaRPr lang="en-US" i="1" dirty="0">
                  <a:solidFill>
                    <a:srgbClr val="002060"/>
                  </a:solidFill>
                  <a:latin typeface="Cambria Math" panose="02040503050406030204" pitchFamily="18" charset="0"/>
                  <a:ea typeface="Cambria Math" panose="02040503050406030204" pitchFamily="18" charset="0"/>
                </a:endParaRPr>
              </a:p>
              <a:p>
                <a:pPr>
                  <a:lnSpc>
                    <a:spcPts val="3300"/>
                  </a:lnSpc>
                </a:pPr>
                <a:endParaRPr lang="en-US" i="1" dirty="0">
                  <a:solidFill>
                    <a:srgbClr val="002060"/>
                  </a:solidFill>
                  <a:latin typeface="Cambria Math" panose="02040503050406030204" pitchFamily="18" charset="0"/>
                  <a:ea typeface="Cambria Math" panose="02040503050406030204" pitchFamily="18" charset="0"/>
                </a:endParaRPr>
              </a:p>
              <a:p>
                <a:pPr>
                  <a:lnSpc>
                    <a:spcPts val="3300"/>
                  </a:lnSpc>
                </a:pPr>
                <a14:m>
                  <m:oMath xmlns:m="http://schemas.openxmlformats.org/officeDocument/2006/math">
                    <m:r>
                      <a:rPr lang="en-US" i="1" smtClean="0">
                        <a:solidFill>
                          <a:srgbClr val="002060"/>
                        </a:solidFill>
                        <a:latin typeface="Cambria Math" panose="02040503050406030204" pitchFamily="18" charset="0"/>
                        <a:ea typeface="Cambria Math" panose="02040503050406030204" pitchFamily="18" charset="0"/>
                      </a:rPr>
                      <m:t>⇒</m:t>
                    </m:r>
                  </m:oMath>
                </a14:m>
                <a:r>
                  <a:rPr lang="en-US" dirty="0">
                    <a:solidFill>
                      <a:srgbClr val="002060"/>
                    </a:solidFill>
                  </a:rPr>
                  <a:t> spin branches must be separated </a:t>
                </a:r>
              </a:p>
            </p:txBody>
          </p:sp>
        </mc:Choice>
        <mc:Fallback xmlns="">
          <p:sp>
            <p:nvSpPr>
              <p:cNvPr id="19" name="TextBox 18"/>
              <p:cNvSpPr txBox="1">
                <a:spLocks noRot="1" noChangeAspect="1" noMove="1" noResize="1" noEditPoints="1" noAdjustHandles="1" noChangeArrowheads="1" noChangeShapeType="1" noTextEdit="1"/>
              </p:cNvSpPr>
              <p:nvPr/>
            </p:nvSpPr>
            <p:spPr>
              <a:xfrm>
                <a:off x="260158" y="2985407"/>
                <a:ext cx="5281177" cy="2208297"/>
              </a:xfrm>
              <a:prstGeom prst="rect">
                <a:avLst/>
              </a:prstGeom>
              <a:blipFill>
                <a:blip r:embed="rId2"/>
                <a:stretch>
                  <a:fillRect l="-1617" t="-1105" b="-41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09600" y="1600200"/>
                <a:ext cx="4931735" cy="461665"/>
              </a:xfrm>
              <a:prstGeom prst="rect">
                <a:avLst/>
              </a:prstGeom>
              <a:noFill/>
            </p:spPr>
            <p:txBody>
              <a:bodyPr wrap="none" rtlCol="0">
                <a:spAutoFit/>
              </a:bodyPr>
              <a:lstStyle/>
              <a:p>
                <a:r>
                  <a:rPr lang="en-US" dirty="0">
                    <a:solidFill>
                      <a:srgbClr val="002060"/>
                    </a:solidFill>
                  </a:rPr>
                  <a:t>Focus at </a:t>
                </a:r>
                <a14:m>
                  <m:oMath xmlns:m="http://schemas.openxmlformats.org/officeDocument/2006/math">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𝑘</m:t>
                        </m:r>
                      </m:e>
                      <m:sub>
                        <m:r>
                          <a:rPr lang="en-US" b="0" i="1" smtClean="0">
                            <a:solidFill>
                              <a:srgbClr val="002060"/>
                            </a:solidFill>
                            <a:latin typeface="Cambria Math" panose="02040503050406030204" pitchFamily="18" charset="0"/>
                          </a:rPr>
                          <m:t>𝑥</m:t>
                        </m:r>
                      </m:sub>
                    </m:sSub>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0</m:t>
                    </m:r>
                  </m:oMath>
                </a14:m>
                <a:r>
                  <a:rPr lang="en-US" dirty="0">
                    <a:solidFill>
                      <a:srgbClr val="002060"/>
                    </a:solidFill>
                  </a:rPr>
                  <a:t>                  (</a:t>
                </a:r>
                <a:r>
                  <a:rPr lang="en-US" dirty="0" err="1">
                    <a:solidFill>
                      <a:srgbClr val="002060"/>
                    </a:solidFill>
                  </a:rPr>
                  <a:t>Kitaev</a:t>
                </a:r>
                <a:r>
                  <a:rPr lang="en-US" dirty="0">
                    <a:solidFill>
                      <a:srgbClr val="002060"/>
                    </a:solidFill>
                  </a:rPr>
                  <a:t>)</a:t>
                </a:r>
              </a:p>
            </p:txBody>
          </p:sp>
        </mc:Choice>
        <mc:Fallback xmlns="">
          <p:sp>
            <p:nvSpPr>
              <p:cNvPr id="20" name="TextBox 19"/>
              <p:cNvSpPr txBox="1">
                <a:spLocks noRot="1" noChangeAspect="1" noMove="1" noResize="1" noEditPoints="1" noAdjustHandles="1" noChangeArrowheads="1" noChangeShapeType="1" noTextEdit="1"/>
              </p:cNvSpPr>
              <p:nvPr/>
            </p:nvSpPr>
            <p:spPr>
              <a:xfrm>
                <a:off x="609600" y="1600200"/>
                <a:ext cx="4931735" cy="461665"/>
              </a:xfrm>
              <a:prstGeom prst="rect">
                <a:avLst/>
              </a:prstGeom>
              <a:blipFill>
                <a:blip r:embed="rId3"/>
                <a:stretch>
                  <a:fillRect l="-1854" t="-9333" r="-1112" b="-30667"/>
                </a:stretch>
              </a:blipFill>
            </p:spPr>
            <p:txBody>
              <a:bodyPr/>
              <a:lstStyle/>
              <a:p>
                <a:r>
                  <a:rPr lang="en-US">
                    <a:noFill/>
                  </a:rPr>
                  <a:t> </a:t>
                </a:r>
              </a:p>
            </p:txBody>
          </p:sp>
        </mc:Fallback>
      </mc:AlternateContent>
      <p:grpSp>
        <p:nvGrpSpPr>
          <p:cNvPr id="21" name="Group 20"/>
          <p:cNvGrpSpPr/>
          <p:nvPr/>
        </p:nvGrpSpPr>
        <p:grpSpPr>
          <a:xfrm>
            <a:off x="7086600" y="2694711"/>
            <a:ext cx="838200" cy="1953489"/>
            <a:chOff x="4648200" y="1801089"/>
            <a:chExt cx="838200" cy="1953489"/>
          </a:xfrm>
        </p:grpSpPr>
        <p:cxnSp>
          <p:nvCxnSpPr>
            <p:cNvPr id="22" name="Straight Connector 21"/>
            <p:cNvCxnSpPr/>
            <p:nvPr/>
          </p:nvCxnSpPr>
          <p:spPr bwMode="auto">
            <a:xfrm>
              <a:off x="4694097" y="1801089"/>
              <a:ext cx="762000" cy="1828800"/>
            </a:xfrm>
            <a:prstGeom prst="line">
              <a:avLst/>
            </a:prstGeom>
            <a:noFill/>
            <a:ln w="28575" cap="flat" cmpd="sng" algn="ctr">
              <a:solidFill>
                <a:srgbClr val="000099"/>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4648200" y="1877289"/>
              <a:ext cx="838200" cy="1877289"/>
            </a:xfrm>
            <a:prstGeom prst="line">
              <a:avLst/>
            </a:prstGeom>
            <a:noFill/>
            <a:ln w="28575" cap="flat" cmpd="sng" algn="ctr">
              <a:solidFill>
                <a:srgbClr val="000099"/>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23"/>
          <p:cNvGrpSpPr/>
          <p:nvPr/>
        </p:nvGrpSpPr>
        <p:grpSpPr>
          <a:xfrm>
            <a:off x="6172200" y="2667000"/>
            <a:ext cx="838200" cy="1953489"/>
            <a:chOff x="4648200" y="1801089"/>
            <a:chExt cx="838200" cy="1953489"/>
          </a:xfrm>
        </p:grpSpPr>
        <p:cxnSp>
          <p:nvCxnSpPr>
            <p:cNvPr id="25" name="Straight Connector 24"/>
            <p:cNvCxnSpPr/>
            <p:nvPr/>
          </p:nvCxnSpPr>
          <p:spPr bwMode="auto">
            <a:xfrm>
              <a:off x="4694097" y="1801089"/>
              <a:ext cx="762000" cy="1828800"/>
            </a:xfrm>
            <a:prstGeom prst="line">
              <a:avLst/>
            </a:prstGeom>
            <a:noFill/>
            <a:ln w="28575" cap="flat" cmpd="sng" algn="ctr">
              <a:solidFill>
                <a:srgbClr val="99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4648200" y="1877289"/>
              <a:ext cx="838200" cy="1877289"/>
            </a:xfrm>
            <a:prstGeom prst="line">
              <a:avLst/>
            </a:prstGeom>
            <a:noFill/>
            <a:ln w="28575" cap="flat" cmpd="sng" algn="ctr">
              <a:solidFill>
                <a:srgbClr val="99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662570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514600" y="2286000"/>
            <a:ext cx="5105400" cy="1112517"/>
            <a:chOff x="2819400" y="3581401"/>
            <a:chExt cx="6259722" cy="1341117"/>
          </a:xfrm>
        </p:grpSpPr>
        <p:sp>
          <p:nvSpPr>
            <p:cNvPr id="7" name="AutoShape 5"/>
            <p:cNvSpPr>
              <a:spLocks noChangeArrowheads="1"/>
            </p:cNvSpPr>
            <p:nvPr/>
          </p:nvSpPr>
          <p:spPr bwMode="auto">
            <a:xfrm>
              <a:off x="2819400" y="3581401"/>
              <a:ext cx="6259722" cy="1341117"/>
            </a:xfrm>
            <a:prstGeom prst="parallelogram">
              <a:avLst>
                <a:gd name="adj" fmla="val 160938"/>
              </a:avLst>
            </a:prstGeom>
            <a:solidFill>
              <a:srgbClr val="FF9900"/>
            </a:solidFill>
            <a:ln w="9525">
              <a:solidFill>
                <a:schemeClr val="tx1"/>
              </a:solidFill>
              <a:miter lim="800000"/>
              <a:headEnd/>
              <a:tailEnd/>
            </a:ln>
          </p:spPr>
          <p:txBody>
            <a:bodyPr wrap="none" anchor="ctr"/>
            <a:lstStyle/>
            <a:p>
              <a:endParaRPr lang="en-US"/>
            </a:p>
          </p:txBody>
        </p:sp>
        <p:grpSp>
          <p:nvGrpSpPr>
            <p:cNvPr id="12" name="Group 11"/>
            <p:cNvGrpSpPr/>
            <p:nvPr/>
          </p:nvGrpSpPr>
          <p:grpSpPr>
            <a:xfrm rot="19634170">
              <a:off x="3513321" y="4127471"/>
              <a:ext cx="1781275" cy="152399"/>
              <a:chOff x="4537915" y="3962400"/>
              <a:chExt cx="3386885" cy="125429"/>
            </a:xfrm>
          </p:grpSpPr>
          <p:sp>
            <p:nvSpPr>
              <p:cNvPr id="10" name="Line 12"/>
              <p:cNvSpPr>
                <a:spLocks noChangeShapeType="1"/>
              </p:cNvSpPr>
              <p:nvPr/>
            </p:nvSpPr>
            <p:spPr bwMode="auto">
              <a:xfrm>
                <a:off x="4537915" y="4087829"/>
                <a:ext cx="3038700" cy="0"/>
              </a:xfrm>
              <a:prstGeom prst="line">
                <a:avLst/>
              </a:prstGeom>
              <a:noFill/>
              <a:ln w="57150">
                <a:solidFill>
                  <a:srgbClr val="CC0000"/>
                </a:solidFill>
                <a:round/>
                <a:headEnd type="triangle" w="med" len="med"/>
                <a:tailEnd/>
              </a:ln>
            </p:spPr>
            <p:txBody>
              <a:bodyPr/>
              <a:lstStyle/>
              <a:p>
                <a:endParaRPr lang="en-US"/>
              </a:p>
            </p:txBody>
          </p:sp>
          <p:sp>
            <p:nvSpPr>
              <p:cNvPr id="11" name="Line 14"/>
              <p:cNvSpPr>
                <a:spLocks noChangeShapeType="1"/>
              </p:cNvSpPr>
              <p:nvPr/>
            </p:nvSpPr>
            <p:spPr bwMode="auto">
              <a:xfrm>
                <a:off x="4886100" y="3962400"/>
                <a:ext cx="3038700" cy="0"/>
              </a:xfrm>
              <a:prstGeom prst="line">
                <a:avLst/>
              </a:prstGeom>
              <a:noFill/>
              <a:ln w="57150">
                <a:solidFill>
                  <a:srgbClr val="33CC33"/>
                </a:solidFill>
                <a:round/>
                <a:headEnd/>
                <a:tailEnd type="triangle" w="med" len="med"/>
              </a:ln>
            </p:spPr>
            <p:txBody>
              <a:bodyPr/>
              <a:lstStyle/>
              <a:p>
                <a:endParaRPr lang="en-US"/>
              </a:p>
            </p:txBody>
          </p:sp>
        </p:grpSp>
        <p:grpSp>
          <p:nvGrpSpPr>
            <p:cNvPr id="15" name="Group 14"/>
            <p:cNvGrpSpPr/>
            <p:nvPr/>
          </p:nvGrpSpPr>
          <p:grpSpPr>
            <a:xfrm rot="19634170">
              <a:off x="6669821" y="4141239"/>
              <a:ext cx="1781277" cy="152397"/>
              <a:chOff x="4630425" y="3852445"/>
              <a:chExt cx="3386889" cy="125426"/>
            </a:xfrm>
          </p:grpSpPr>
          <p:sp>
            <p:nvSpPr>
              <p:cNvPr id="16" name="Line 12"/>
              <p:cNvSpPr>
                <a:spLocks noChangeShapeType="1"/>
              </p:cNvSpPr>
              <p:nvPr/>
            </p:nvSpPr>
            <p:spPr bwMode="auto">
              <a:xfrm>
                <a:off x="4630425" y="3977871"/>
                <a:ext cx="3038700" cy="0"/>
              </a:xfrm>
              <a:prstGeom prst="line">
                <a:avLst/>
              </a:prstGeom>
              <a:noFill/>
              <a:ln w="57150">
                <a:solidFill>
                  <a:srgbClr val="CC0000"/>
                </a:solidFill>
                <a:round/>
                <a:headEnd type="triangle" w="med" len="med"/>
                <a:tailEnd/>
              </a:ln>
            </p:spPr>
            <p:txBody>
              <a:bodyPr/>
              <a:lstStyle/>
              <a:p>
                <a:endParaRPr lang="en-US"/>
              </a:p>
            </p:txBody>
          </p:sp>
          <p:sp>
            <p:nvSpPr>
              <p:cNvPr id="17" name="Line 14"/>
              <p:cNvSpPr>
                <a:spLocks noChangeShapeType="1"/>
              </p:cNvSpPr>
              <p:nvPr/>
            </p:nvSpPr>
            <p:spPr bwMode="auto">
              <a:xfrm>
                <a:off x="4978610" y="3852445"/>
                <a:ext cx="3038704" cy="0"/>
              </a:xfrm>
              <a:prstGeom prst="line">
                <a:avLst/>
              </a:prstGeom>
              <a:noFill/>
              <a:ln w="57150">
                <a:solidFill>
                  <a:srgbClr val="33CC33"/>
                </a:solidFill>
                <a:round/>
                <a:headEnd/>
                <a:tailEnd type="triangle" w="med" len="med"/>
              </a:ln>
            </p:spPr>
            <p:txBody>
              <a:bodyPr/>
              <a:lstStyle/>
              <a:p>
                <a:endParaRPr lang="en-US"/>
              </a:p>
            </p:txBody>
          </p:sp>
        </p:grpSp>
      </p:grpSp>
      <p:sp>
        <p:nvSpPr>
          <p:cNvPr id="4" name="TextBox 3"/>
          <p:cNvSpPr txBox="1"/>
          <p:nvPr/>
        </p:nvSpPr>
        <p:spPr>
          <a:xfrm>
            <a:off x="838200" y="762000"/>
            <a:ext cx="7580921" cy="5170646"/>
          </a:xfrm>
          <a:prstGeom prst="rect">
            <a:avLst/>
          </a:prstGeom>
          <a:noFill/>
        </p:spPr>
        <p:txBody>
          <a:bodyPr wrap="none" rtlCol="0">
            <a:spAutoFit/>
          </a:bodyPr>
          <a:lstStyle/>
          <a:p>
            <a:pPr>
              <a:lnSpc>
                <a:spcPts val="3300"/>
              </a:lnSpc>
            </a:pPr>
            <a:r>
              <a:rPr lang="en-US" dirty="0">
                <a:solidFill>
                  <a:srgbClr val="002060"/>
                </a:solidFill>
              </a:rPr>
              <a:t>One dimension – two spin branches in each direction. </a:t>
            </a:r>
          </a:p>
          <a:p>
            <a:pPr>
              <a:lnSpc>
                <a:spcPts val="3300"/>
              </a:lnSpc>
            </a:pPr>
            <a:r>
              <a:rPr lang="en-US" dirty="0">
                <a:solidFill>
                  <a:srgbClr val="002060"/>
                </a:solidFill>
              </a:rPr>
              <a:t>Several ways to separate them:</a:t>
            </a:r>
          </a:p>
          <a:p>
            <a:pPr marL="342900" indent="-342900">
              <a:lnSpc>
                <a:spcPts val="3300"/>
              </a:lnSpc>
              <a:buFont typeface="Arial" panose="020B0604020202020204" pitchFamily="34" charset="0"/>
              <a:buChar char="•"/>
            </a:pPr>
            <a:r>
              <a:rPr lang="en-US" dirty="0">
                <a:solidFill>
                  <a:srgbClr val="002060"/>
                </a:solidFill>
              </a:rPr>
              <a:t>In real space – </a:t>
            </a:r>
          </a:p>
          <a:p>
            <a:pPr>
              <a:lnSpc>
                <a:spcPts val="3300"/>
              </a:lnSpc>
            </a:pPr>
            <a:r>
              <a:rPr lang="en-US" dirty="0">
                <a:solidFill>
                  <a:srgbClr val="002060"/>
                </a:solidFill>
              </a:rPr>
              <a:t>                            </a:t>
            </a:r>
          </a:p>
          <a:p>
            <a:pPr>
              <a:lnSpc>
                <a:spcPts val="3300"/>
              </a:lnSpc>
            </a:pPr>
            <a:r>
              <a:rPr lang="en-US" dirty="0">
                <a:solidFill>
                  <a:srgbClr val="002060"/>
                </a:solidFill>
              </a:rPr>
              <a:t>                      </a:t>
            </a:r>
          </a:p>
          <a:p>
            <a:pPr marL="342900" indent="-342900">
              <a:lnSpc>
                <a:spcPts val="3300"/>
              </a:lnSpc>
              <a:buFont typeface="Arial" panose="020B0604020202020204" pitchFamily="34" charset="0"/>
              <a:buChar char="•"/>
            </a:pPr>
            <a:endParaRPr lang="en-US" dirty="0">
              <a:solidFill>
                <a:srgbClr val="002060"/>
              </a:solidFill>
            </a:endParaRPr>
          </a:p>
          <a:p>
            <a:pPr>
              <a:lnSpc>
                <a:spcPts val="3300"/>
              </a:lnSpc>
            </a:pPr>
            <a:endParaRPr lang="en-US" dirty="0">
              <a:solidFill>
                <a:srgbClr val="002060"/>
              </a:solidFill>
            </a:endParaRPr>
          </a:p>
          <a:p>
            <a:pPr marL="342900" indent="-342900">
              <a:lnSpc>
                <a:spcPts val="3300"/>
              </a:lnSpc>
              <a:buFont typeface="Arial" panose="020B0604020202020204" pitchFamily="34" charset="0"/>
              <a:buChar char="•"/>
            </a:pPr>
            <a:r>
              <a:rPr lang="en-US" dirty="0">
                <a:solidFill>
                  <a:srgbClr val="002060"/>
                </a:solidFill>
              </a:rPr>
              <a:t>In momentum space – </a:t>
            </a:r>
          </a:p>
          <a:p>
            <a:pPr marL="342900" indent="-342900">
              <a:lnSpc>
                <a:spcPts val="3300"/>
              </a:lnSpc>
              <a:buFont typeface="Arial" panose="020B0604020202020204" pitchFamily="34" charset="0"/>
              <a:buChar char="•"/>
            </a:pPr>
            <a:endParaRPr lang="en-US" dirty="0">
              <a:solidFill>
                <a:srgbClr val="002060"/>
              </a:solidFill>
            </a:endParaRPr>
          </a:p>
          <a:p>
            <a:pPr marL="342900" indent="-342900">
              <a:lnSpc>
                <a:spcPts val="3300"/>
              </a:lnSpc>
              <a:buFont typeface="Arial" panose="020B0604020202020204" pitchFamily="34" charset="0"/>
              <a:buChar char="•"/>
            </a:pPr>
            <a:endParaRPr lang="en-US" dirty="0">
              <a:solidFill>
                <a:srgbClr val="002060"/>
              </a:solidFill>
            </a:endParaRPr>
          </a:p>
          <a:p>
            <a:pPr marL="342900" indent="-342900">
              <a:lnSpc>
                <a:spcPts val="3300"/>
              </a:lnSpc>
              <a:buFont typeface="Arial" panose="020B0604020202020204" pitchFamily="34" charset="0"/>
              <a:buChar char="•"/>
            </a:pPr>
            <a:r>
              <a:rPr lang="en-US" dirty="0">
                <a:solidFill>
                  <a:srgbClr val="002060"/>
                </a:solidFill>
              </a:rPr>
              <a:t>In energy – </a:t>
            </a:r>
          </a:p>
          <a:p>
            <a:pPr>
              <a:lnSpc>
                <a:spcPts val="3300"/>
              </a:lnSpc>
            </a:pPr>
            <a:endParaRPr lang="en-US" dirty="0">
              <a:solidFill>
                <a:srgbClr val="002060"/>
              </a:solidFill>
            </a:endParaRPr>
          </a:p>
        </p:txBody>
      </p:sp>
      <p:sp>
        <p:nvSpPr>
          <p:cNvPr id="19" name="TextBox 18"/>
          <p:cNvSpPr txBox="1"/>
          <p:nvPr/>
        </p:nvSpPr>
        <p:spPr>
          <a:xfrm>
            <a:off x="2286000" y="2362200"/>
            <a:ext cx="6705600" cy="830997"/>
          </a:xfrm>
          <a:prstGeom prst="rect">
            <a:avLst/>
          </a:prstGeom>
          <a:noFill/>
        </p:spPr>
        <p:txBody>
          <a:bodyPr wrap="square" rtlCol="0">
            <a:spAutoFit/>
          </a:bodyPr>
          <a:lstStyle/>
          <a:p>
            <a:r>
              <a:rPr lang="en-US" dirty="0">
                <a:solidFill>
                  <a:srgbClr val="002060"/>
                </a:solidFill>
              </a:rPr>
              <a:t>Fu                         </a:t>
            </a:r>
            <a:r>
              <a:rPr lang="en-US" sz="4800" dirty="0">
                <a:solidFill>
                  <a:srgbClr val="002060"/>
                </a:solidFill>
              </a:rPr>
              <a:t>&amp;</a:t>
            </a:r>
            <a:r>
              <a:rPr lang="en-US" dirty="0">
                <a:solidFill>
                  <a:srgbClr val="002060"/>
                </a:solidFill>
              </a:rPr>
              <a:t>                          Kane</a:t>
            </a:r>
            <a:endParaRPr lang="en-US"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3901989"/>
            <a:ext cx="1783810" cy="1338688"/>
          </a:xfrm>
          <a:prstGeom prst="rect">
            <a:avLst/>
          </a:prstGeom>
        </p:spPr>
      </p:pic>
      <p:sp>
        <p:nvSpPr>
          <p:cNvPr id="21" name="TextBox 20"/>
          <p:cNvSpPr txBox="1"/>
          <p:nvPr/>
        </p:nvSpPr>
        <p:spPr>
          <a:xfrm>
            <a:off x="4685598" y="4327420"/>
            <a:ext cx="4120039" cy="584775"/>
          </a:xfrm>
          <a:prstGeom prst="rect">
            <a:avLst/>
          </a:prstGeom>
          <a:noFill/>
        </p:spPr>
        <p:txBody>
          <a:bodyPr wrap="none" rtlCol="0">
            <a:spAutoFit/>
          </a:bodyPr>
          <a:lstStyle/>
          <a:p>
            <a:r>
              <a:rPr lang="en-US" dirty="0" err="1">
                <a:solidFill>
                  <a:srgbClr val="002060"/>
                </a:solidFill>
              </a:rPr>
              <a:t>Oreg</a:t>
            </a:r>
            <a:r>
              <a:rPr lang="en-US" dirty="0">
                <a:solidFill>
                  <a:srgbClr val="002060"/>
                </a:solidFill>
              </a:rPr>
              <a:t>            </a:t>
            </a:r>
            <a:r>
              <a:rPr lang="en-US" sz="3200" dirty="0">
                <a:solidFill>
                  <a:srgbClr val="002060"/>
                </a:solidFill>
              </a:rPr>
              <a:t>&amp; </a:t>
            </a:r>
            <a:r>
              <a:rPr lang="en-US" dirty="0">
                <a:solidFill>
                  <a:srgbClr val="002060"/>
                </a:solidFill>
              </a:rPr>
              <a:t>         </a:t>
            </a:r>
            <a:r>
              <a:rPr lang="en-US" dirty="0" err="1">
                <a:solidFill>
                  <a:srgbClr val="002060"/>
                </a:solidFill>
              </a:rPr>
              <a:t>Lutchyn</a:t>
            </a:r>
            <a:endParaRPr lang="en-US"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5407432"/>
            <a:ext cx="2057400" cy="1371600"/>
          </a:xfrm>
          <a:prstGeom prst="rect">
            <a:avLst/>
          </a:prstGeom>
        </p:spPr>
      </p:pic>
      <p:sp>
        <p:nvSpPr>
          <p:cNvPr id="23" name="Rectangle 22"/>
          <p:cNvSpPr/>
          <p:nvPr/>
        </p:nvSpPr>
        <p:spPr>
          <a:xfrm>
            <a:off x="7848600" y="5800460"/>
            <a:ext cx="1040670" cy="479747"/>
          </a:xfrm>
          <a:prstGeom prst="rect">
            <a:avLst/>
          </a:prstGeom>
        </p:spPr>
        <p:txBody>
          <a:bodyPr wrap="none">
            <a:spAutoFit/>
          </a:bodyPr>
          <a:lstStyle/>
          <a:p>
            <a:pPr>
              <a:lnSpc>
                <a:spcPts val="3300"/>
              </a:lnSpc>
            </a:pPr>
            <a:r>
              <a:rPr lang="en-US" dirty="0" err="1">
                <a:solidFill>
                  <a:srgbClr val="002060"/>
                </a:solidFill>
              </a:rPr>
              <a:t>Kitaev</a:t>
            </a:r>
            <a:endParaRPr lang="en-US" dirty="0">
              <a:solidFill>
                <a:srgbClr val="002060"/>
              </a:solidFill>
            </a:endParaRPr>
          </a:p>
        </p:txBody>
      </p:sp>
      <p:sp>
        <p:nvSpPr>
          <p:cNvPr id="24" name="Rectangle 23"/>
          <p:cNvSpPr/>
          <p:nvPr/>
        </p:nvSpPr>
        <p:spPr>
          <a:xfrm>
            <a:off x="1114803" y="5883921"/>
            <a:ext cx="2736647" cy="479747"/>
          </a:xfrm>
          <a:prstGeom prst="rect">
            <a:avLst/>
          </a:prstGeom>
        </p:spPr>
        <p:txBody>
          <a:bodyPr wrap="none">
            <a:spAutoFit/>
          </a:bodyPr>
          <a:lstStyle/>
          <a:p>
            <a:pPr>
              <a:lnSpc>
                <a:spcPts val="3300"/>
              </a:lnSpc>
            </a:pPr>
            <a:r>
              <a:rPr lang="en-US" dirty="0">
                <a:solidFill>
                  <a:srgbClr val="002060"/>
                </a:solidFill>
              </a:rPr>
              <a:t>Now – in velocities</a:t>
            </a:r>
          </a:p>
        </p:txBody>
      </p:sp>
    </p:spTree>
    <p:extLst>
      <p:ext uri="{BB962C8B-B14F-4D97-AF65-F5344CB8AC3E}">
        <p14:creationId xmlns:p14="http://schemas.microsoft.com/office/powerpoint/2010/main" val="41166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1806905" cy="461665"/>
          </a:xfrm>
          <a:prstGeom prst="rect">
            <a:avLst/>
          </a:prstGeom>
          <a:noFill/>
        </p:spPr>
        <p:txBody>
          <a:bodyPr wrap="none" rtlCol="0">
            <a:spAutoFit/>
          </a:bodyPr>
          <a:lstStyle/>
          <a:p>
            <a:r>
              <a:rPr lang="en-US" dirty="0">
                <a:solidFill>
                  <a:srgbClr val="000066"/>
                </a:solidFill>
              </a:rPr>
              <a:t>Start from - </a:t>
            </a:r>
          </a:p>
        </p:txBody>
      </p:sp>
      <p:sp>
        <p:nvSpPr>
          <p:cNvPr id="5" name="Parallelogram 4"/>
          <p:cNvSpPr/>
          <p:nvPr/>
        </p:nvSpPr>
        <p:spPr bwMode="auto">
          <a:xfrm>
            <a:off x="3429000" y="381000"/>
            <a:ext cx="4267200" cy="1600200"/>
          </a:xfrm>
          <a:prstGeom prst="parallelogram">
            <a:avLst>
              <a:gd name="adj" fmla="val 34524"/>
            </a:avLst>
          </a:prstGeom>
          <a:solidFill>
            <a:srgbClr val="00B05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66"/>
              </a:solidFill>
              <a:effectLst/>
              <a:latin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Parallelogram 5"/>
              <p:cNvSpPr/>
              <p:nvPr/>
            </p:nvSpPr>
            <p:spPr bwMode="auto">
              <a:xfrm>
                <a:off x="3429000" y="381000"/>
                <a:ext cx="19050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n-US" sz="2400" b="0" i="0"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Δ</m:t>
                      </m:r>
                      <m:sSup>
                        <m:sSupPr>
                          <m:ctrlP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ctrlPr>
                        </m:sSupPr>
                        <m:e>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𝑒</m:t>
                          </m:r>
                        </m:e>
                        <m:sup>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m:t>
                          </m:r>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𝑖</m:t>
                          </m:r>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𝜃</m:t>
                          </m:r>
                        </m:sup>
                      </m:sSup>
                    </m:oMath>
                  </m:oMathPara>
                </a14:m>
                <a:endParaRPr kumimoji="0" lang="en-US" sz="2400" b="0"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endParaRPr>
              </a:p>
            </p:txBody>
          </p:sp>
        </mc:Choice>
        <mc:Fallback xmlns="">
          <p:sp>
            <p:nvSpPr>
              <p:cNvPr id="6" name="Parallelogram 5"/>
              <p:cNvSpPr>
                <a:spLocks noRot="1" noChangeAspect="1" noMove="1" noResize="1" noEditPoints="1" noAdjustHandles="1" noChangeArrowheads="1" noChangeShapeType="1" noTextEdit="1"/>
              </p:cNvSpPr>
              <p:nvPr/>
            </p:nvSpPr>
            <p:spPr bwMode="auto">
              <a:xfrm>
                <a:off x="3429000" y="381000"/>
                <a:ext cx="1905000" cy="1600200"/>
              </a:xfrm>
              <a:prstGeom prst="parallelogram">
                <a:avLst>
                  <a:gd name="adj" fmla="val 34524"/>
                </a:avLst>
              </a:prstGeom>
              <a:blipFill>
                <a:blip r:embed="rId2"/>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Parallelogram 6"/>
              <p:cNvSpPr/>
              <p:nvPr/>
            </p:nvSpPr>
            <p:spPr bwMode="auto">
              <a:xfrm>
                <a:off x="6019800" y="381000"/>
                <a:ext cx="16764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r>
                        <m:rPr>
                          <m:sty m:val="p"/>
                        </m:rPr>
                        <a:rPr lang="en-US" smtClean="0">
                          <a:solidFill>
                            <a:srgbClr val="000066"/>
                          </a:solidFill>
                          <a:latin typeface="Cambria Math" panose="02040503050406030204" pitchFamily="18" charset="0"/>
                        </a:rPr>
                        <m:t>Δ</m:t>
                      </m:r>
                      <m:sSup>
                        <m:sSupPr>
                          <m:ctrlPr>
                            <a:rPr lang="en-US" i="1">
                              <a:solidFill>
                                <a:srgbClr val="000066"/>
                              </a:solidFill>
                              <a:latin typeface="Cambria Math" panose="02040503050406030204" pitchFamily="18" charset="0"/>
                            </a:rPr>
                          </m:ctrlPr>
                        </m:sSupPr>
                        <m:e>
                          <m:r>
                            <a:rPr lang="en-US" i="1">
                              <a:solidFill>
                                <a:srgbClr val="000066"/>
                              </a:solidFill>
                              <a:latin typeface="Cambria Math" panose="02040503050406030204" pitchFamily="18" charset="0"/>
                            </a:rPr>
                            <m:t>𝑒</m:t>
                          </m:r>
                        </m:e>
                        <m:sup>
                          <m:r>
                            <a:rPr lang="en-US" i="1">
                              <a:solidFill>
                                <a:srgbClr val="000066"/>
                              </a:solidFill>
                              <a:latin typeface="Cambria Math" panose="02040503050406030204" pitchFamily="18" charset="0"/>
                            </a:rPr>
                            <m:t>𝑖</m:t>
                          </m:r>
                          <m:r>
                            <a:rPr lang="en-US" i="1">
                              <a:solidFill>
                                <a:srgbClr val="000066"/>
                              </a:solidFill>
                              <a:latin typeface="Cambria Math" panose="02040503050406030204" pitchFamily="18" charset="0"/>
                            </a:rPr>
                            <m:t>𝜃</m:t>
                          </m:r>
                        </m:sup>
                      </m:sSup>
                    </m:oMath>
                  </m:oMathPara>
                </a14:m>
                <a:endParaRPr kumimoji="0" lang="en-US" sz="2400" b="0"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endParaRPr>
              </a:p>
            </p:txBody>
          </p:sp>
        </mc:Choice>
        <mc:Fallback xmlns="">
          <p:sp>
            <p:nvSpPr>
              <p:cNvPr id="7" name="Parallelogram 6"/>
              <p:cNvSpPr>
                <a:spLocks noRot="1" noChangeAspect="1" noMove="1" noResize="1" noEditPoints="1" noAdjustHandles="1" noChangeArrowheads="1" noChangeShapeType="1" noTextEdit="1"/>
              </p:cNvSpPr>
              <p:nvPr/>
            </p:nvSpPr>
            <p:spPr bwMode="auto">
              <a:xfrm>
                <a:off x="6019800" y="381000"/>
                <a:ext cx="1676400" cy="1600200"/>
              </a:xfrm>
              <a:prstGeom prst="parallelogram">
                <a:avLst>
                  <a:gd name="adj" fmla="val 34524"/>
                </a:avLst>
              </a:prstGeom>
              <a:blipFill>
                <a:blip r:embed="rId3"/>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p:sp>
        <p:nvSpPr>
          <p:cNvPr id="8" name="TextBox 7"/>
          <p:cNvSpPr txBox="1"/>
          <p:nvPr/>
        </p:nvSpPr>
        <p:spPr>
          <a:xfrm>
            <a:off x="4075482" y="2286000"/>
            <a:ext cx="2517036" cy="461665"/>
          </a:xfrm>
          <a:prstGeom prst="rect">
            <a:avLst/>
          </a:prstGeom>
          <a:noFill/>
        </p:spPr>
        <p:txBody>
          <a:bodyPr wrap="none" rtlCol="0">
            <a:spAutoFit/>
          </a:bodyPr>
          <a:lstStyle/>
          <a:p>
            <a:r>
              <a:rPr lang="en-US" dirty="0">
                <a:solidFill>
                  <a:srgbClr val="000066"/>
                </a:solidFill>
              </a:rPr>
              <a:t>S         N           S</a:t>
            </a:r>
          </a:p>
        </p:txBody>
      </p:sp>
      <mc:AlternateContent xmlns:mc="http://schemas.openxmlformats.org/markup-compatibility/2006" xmlns:a14="http://schemas.microsoft.com/office/drawing/2010/main">
        <mc:Choice Requires="a14">
          <p:sp>
            <p:nvSpPr>
              <p:cNvPr id="9" name="TextBox 8"/>
              <p:cNvSpPr txBox="1"/>
              <p:nvPr/>
            </p:nvSpPr>
            <p:spPr>
              <a:xfrm>
                <a:off x="614149" y="3056135"/>
                <a:ext cx="5304337" cy="461665"/>
              </a:xfrm>
              <a:prstGeom prst="rect">
                <a:avLst/>
              </a:prstGeom>
              <a:noFill/>
            </p:spPr>
            <p:txBody>
              <a:bodyPr wrap="none" rtlCol="0">
                <a:spAutoFit/>
              </a:bodyPr>
              <a:lstStyle/>
              <a:p>
                <a:r>
                  <a:rPr lang="en-US" dirty="0">
                    <a:solidFill>
                      <a:srgbClr val="000066"/>
                    </a:solidFill>
                  </a:rPr>
                  <a:t>Two gap closings occur at </a:t>
                </a:r>
                <a14:m>
                  <m:oMath xmlns:m="http://schemas.openxmlformats.org/officeDocument/2006/math">
                    <m:r>
                      <a:rPr lang="en-US" b="0" i="1" smtClean="0">
                        <a:solidFill>
                          <a:srgbClr val="000066"/>
                        </a:solidFill>
                        <a:latin typeface="Cambria Math" panose="02040503050406030204" pitchFamily="18" charset="0"/>
                      </a:rPr>
                      <m:t>𝜃</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𝜋</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2</m:t>
                    </m:r>
                  </m:oMath>
                </a14:m>
                <a:r>
                  <a:rPr lang="en-US" dirty="0">
                    <a:solidFill>
                      <a:srgbClr val="000066"/>
                    </a:solidFill>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614149" y="3056135"/>
                <a:ext cx="5304337" cy="461665"/>
              </a:xfrm>
              <a:prstGeom prst="rect">
                <a:avLst/>
              </a:prstGeom>
              <a:blipFill>
                <a:blip r:embed="rId4"/>
                <a:stretch>
                  <a:fillRect l="-1839" t="-9211" r="-805" b="-30263"/>
                </a:stretch>
              </a:blipFill>
            </p:spPr>
            <p:txBody>
              <a:bodyPr/>
              <a:lstStyle/>
              <a:p>
                <a:r>
                  <a:rPr lang="en-US">
                    <a:noFill/>
                  </a:rPr>
                  <a:t> </a:t>
                </a:r>
              </a:p>
            </p:txBody>
          </p:sp>
        </mc:Fallback>
      </mc:AlternateContent>
      <p:sp>
        <p:nvSpPr>
          <p:cNvPr id="10" name="TextBox 9"/>
          <p:cNvSpPr txBox="1"/>
          <p:nvPr/>
        </p:nvSpPr>
        <p:spPr>
          <a:xfrm>
            <a:off x="609600" y="3676218"/>
            <a:ext cx="7848600" cy="830997"/>
          </a:xfrm>
          <a:prstGeom prst="rect">
            <a:avLst/>
          </a:prstGeom>
          <a:noFill/>
        </p:spPr>
        <p:txBody>
          <a:bodyPr wrap="square" rtlCol="0">
            <a:spAutoFit/>
          </a:bodyPr>
          <a:lstStyle/>
          <a:p>
            <a:r>
              <a:rPr lang="en-US" dirty="0">
                <a:solidFill>
                  <a:srgbClr val="000066"/>
                </a:solidFill>
              </a:rPr>
              <a:t>May be separated by the application of a Zeeman parallel magnetic field.  </a:t>
            </a:r>
            <a:r>
              <a:rPr lang="en-US" sz="1800" dirty="0">
                <a:solidFill>
                  <a:srgbClr val="000066"/>
                </a:solidFill>
              </a:rPr>
              <a:t>(Hell et al., </a:t>
            </a:r>
            <a:r>
              <a:rPr lang="en-US" sz="1800" dirty="0" err="1">
                <a:solidFill>
                  <a:srgbClr val="000066"/>
                </a:solidFill>
              </a:rPr>
              <a:t>Pientka</a:t>
            </a:r>
            <a:r>
              <a:rPr lang="en-US" sz="1800" dirty="0">
                <a:solidFill>
                  <a:srgbClr val="000066"/>
                </a:solidFill>
              </a:rPr>
              <a:t> et al.)</a:t>
            </a:r>
          </a:p>
        </p:txBody>
      </p:sp>
      <mc:AlternateContent xmlns:mc="http://schemas.openxmlformats.org/markup-compatibility/2006" xmlns:a14="http://schemas.microsoft.com/office/drawing/2010/main">
        <mc:Choice Requires="a14">
          <p:sp>
            <p:nvSpPr>
              <p:cNvPr id="12" name="TextBox 11"/>
              <p:cNvSpPr txBox="1"/>
              <p:nvPr/>
            </p:nvSpPr>
            <p:spPr>
              <a:xfrm>
                <a:off x="2286000" y="4807652"/>
                <a:ext cx="2889316" cy="783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990000"/>
                              </a:solidFill>
                              <a:latin typeface="Cambria Math" panose="02040503050406030204" pitchFamily="18" charset="0"/>
                            </a:rPr>
                          </m:ctrlPr>
                        </m:sSubPr>
                        <m:e>
                          <m:r>
                            <a:rPr lang="en-US" sz="2000" b="0" i="1" smtClean="0">
                              <a:solidFill>
                                <a:srgbClr val="990000"/>
                              </a:solidFill>
                              <a:latin typeface="Cambria Math"/>
                            </a:rPr>
                            <m:t>𝐸</m:t>
                          </m:r>
                        </m:e>
                        <m:sub>
                          <m:r>
                            <a:rPr lang="en-US" sz="2000" b="0" i="1" smtClean="0">
                              <a:solidFill>
                                <a:srgbClr val="990000"/>
                              </a:solidFill>
                              <a:latin typeface="Cambria Math"/>
                            </a:rPr>
                            <m:t>𝑛</m:t>
                          </m:r>
                        </m:sub>
                      </m:sSub>
                      <m:r>
                        <a:rPr lang="en-US" sz="2000" b="0" i="1" smtClean="0">
                          <a:solidFill>
                            <a:srgbClr val="990000"/>
                          </a:solidFill>
                          <a:latin typeface="Cambria Math"/>
                        </a:rPr>
                        <m:t>=</m:t>
                      </m:r>
                      <m:r>
                        <m:rPr>
                          <m:sty m:val="p"/>
                        </m:rPr>
                        <a:rPr lang="en-US" sz="2000" b="0" i="0" smtClean="0">
                          <a:solidFill>
                            <a:srgbClr val="990000"/>
                          </a:solidFill>
                          <a:latin typeface="Cambria Math"/>
                        </a:rPr>
                        <m:t>Δcos</m:t>
                      </m:r>
                      <m:d>
                        <m:dPr>
                          <m:ctrlPr>
                            <a:rPr lang="en-US" sz="2000" b="0" i="1" smtClean="0">
                              <a:solidFill>
                                <a:srgbClr val="990000"/>
                              </a:solidFill>
                              <a:latin typeface="Cambria Math" panose="02040503050406030204" pitchFamily="18" charset="0"/>
                            </a:rPr>
                          </m:ctrlPr>
                        </m:dPr>
                        <m:e>
                          <m:f>
                            <m:fPr>
                              <m:ctrlPr>
                                <a:rPr lang="en-US" sz="2000" i="1">
                                  <a:solidFill>
                                    <a:srgbClr val="990000"/>
                                  </a:solidFill>
                                  <a:latin typeface="Cambria Math" panose="02040503050406030204" pitchFamily="18" charset="0"/>
                                </a:rPr>
                              </m:ctrlPr>
                            </m:fPr>
                            <m:num>
                              <m:r>
                                <a:rPr lang="en-US" sz="2000" i="1">
                                  <a:solidFill>
                                    <a:srgbClr val="990000"/>
                                  </a:solidFill>
                                  <a:latin typeface="Cambria Math"/>
                                </a:rPr>
                                <m:t>𝜙</m:t>
                              </m:r>
                            </m:num>
                            <m:den>
                              <m:r>
                                <a:rPr lang="en-US" sz="2000" i="1">
                                  <a:solidFill>
                                    <a:srgbClr val="990000"/>
                                  </a:solidFill>
                                  <a:latin typeface="Cambria Math"/>
                                </a:rPr>
                                <m:t>2</m:t>
                              </m:r>
                            </m:den>
                          </m:f>
                          <m:r>
                            <a:rPr lang="en-US" sz="2000" b="0" i="1" smtClean="0">
                              <a:solidFill>
                                <a:srgbClr val="990000"/>
                              </a:solidFill>
                              <a:latin typeface="Cambria Math"/>
                            </a:rPr>
                            <m:t>±</m:t>
                          </m:r>
                          <m:f>
                            <m:fPr>
                              <m:ctrlPr>
                                <a:rPr lang="en-US" sz="2000" i="1">
                                  <a:solidFill>
                                    <a:srgbClr val="990000"/>
                                  </a:solidFill>
                                  <a:latin typeface="Cambria Math" panose="02040503050406030204" pitchFamily="18" charset="0"/>
                                </a:rPr>
                              </m:ctrlPr>
                            </m:fPr>
                            <m:num>
                              <m:sSub>
                                <m:sSubPr>
                                  <m:ctrlPr>
                                    <a:rPr lang="en-US" sz="2000" b="0" i="1" smtClean="0">
                                      <a:solidFill>
                                        <a:srgbClr val="990000"/>
                                      </a:solidFill>
                                      <a:latin typeface="Cambria Math" panose="02040503050406030204" pitchFamily="18" charset="0"/>
                                    </a:rPr>
                                  </m:ctrlPr>
                                </m:sSubPr>
                                <m:e>
                                  <m:r>
                                    <a:rPr lang="en-US" sz="2000" i="1">
                                      <a:solidFill>
                                        <a:srgbClr val="990000"/>
                                      </a:solidFill>
                                      <a:latin typeface="Cambria Math"/>
                                    </a:rPr>
                                    <m:t>𝐵</m:t>
                                  </m:r>
                                </m:e>
                                <m:sub>
                                  <m:r>
                                    <a:rPr lang="en-US" sz="2000" b="0" i="1" smtClean="0">
                                      <a:solidFill>
                                        <a:srgbClr val="990000"/>
                                      </a:solidFill>
                                      <a:latin typeface="Cambria Math"/>
                                    </a:rPr>
                                    <m:t>𝑥</m:t>
                                  </m:r>
                                </m:sub>
                              </m:sSub>
                            </m:num>
                            <m:den>
                              <m:sSub>
                                <m:sSubPr>
                                  <m:ctrlPr>
                                    <a:rPr lang="en-US" sz="2000" i="1">
                                      <a:solidFill>
                                        <a:srgbClr val="990000"/>
                                      </a:solidFill>
                                      <a:latin typeface="Cambria Math" panose="02040503050406030204" pitchFamily="18" charset="0"/>
                                    </a:rPr>
                                  </m:ctrlPr>
                                </m:sSubPr>
                                <m:e>
                                  <m:r>
                                    <a:rPr lang="en-US" sz="2000" i="1">
                                      <a:solidFill>
                                        <a:srgbClr val="990000"/>
                                      </a:solidFill>
                                      <a:latin typeface="Cambria Math"/>
                                    </a:rPr>
                                    <m:t>𝑣</m:t>
                                  </m:r>
                                </m:e>
                                <m:sub>
                                  <m:r>
                                    <a:rPr lang="en-US" sz="2000" i="1">
                                      <a:solidFill>
                                        <a:srgbClr val="990000"/>
                                      </a:solidFill>
                                      <a:latin typeface="Cambria Math"/>
                                    </a:rPr>
                                    <m:t>𝐹</m:t>
                                  </m:r>
                                </m:sub>
                              </m:sSub>
                            </m:den>
                          </m:f>
                          <m:sSub>
                            <m:sSubPr>
                              <m:ctrlPr>
                                <a:rPr lang="en-US" sz="2000" b="0" i="1" smtClean="0">
                                  <a:solidFill>
                                    <a:srgbClr val="990000"/>
                                  </a:solidFill>
                                  <a:latin typeface="Cambria Math" panose="02040503050406030204" pitchFamily="18" charset="0"/>
                                </a:rPr>
                              </m:ctrlPr>
                            </m:sSubPr>
                            <m:e>
                              <m:r>
                                <a:rPr lang="en-US" sz="2000" i="1">
                                  <a:solidFill>
                                    <a:srgbClr val="990000"/>
                                  </a:solidFill>
                                  <a:latin typeface="Cambria Math"/>
                                </a:rPr>
                                <m:t>𝑊</m:t>
                              </m:r>
                            </m:e>
                            <m:sub>
                              <m:r>
                                <a:rPr lang="en-US" sz="2000" b="0" i="1" smtClean="0">
                                  <a:solidFill>
                                    <a:srgbClr val="990000"/>
                                  </a:solidFill>
                                  <a:latin typeface="Cambria Math" panose="02040503050406030204" pitchFamily="18" charset="0"/>
                                </a:rPr>
                                <m:t>𝑁</m:t>
                              </m:r>
                            </m:sub>
                          </m:sSub>
                        </m:e>
                      </m:d>
                    </m:oMath>
                  </m:oMathPara>
                </a14:m>
                <a:endParaRPr lang="en-US" sz="2000" dirty="0">
                  <a:solidFill>
                    <a:srgbClr val="99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286000" y="4807652"/>
                <a:ext cx="2889316" cy="783869"/>
              </a:xfrm>
              <a:prstGeom prst="rect">
                <a:avLst/>
              </a:prstGeom>
              <a:blipFill>
                <a:blip r:embed="rId5"/>
                <a:stretch>
                  <a:fillRect/>
                </a:stretch>
              </a:blipFill>
            </p:spPr>
            <p:txBody>
              <a:bodyPr/>
              <a:lstStyle/>
              <a:p>
                <a:r>
                  <a:rPr lang="en-US">
                    <a:noFill/>
                  </a:rPr>
                  <a:t> </a:t>
                </a:r>
              </a:p>
            </p:txBody>
          </p:sp>
        </mc:Fallback>
      </mc:AlternateContent>
      <p:sp>
        <p:nvSpPr>
          <p:cNvPr id="13" name="TextBox 12"/>
          <p:cNvSpPr txBox="1"/>
          <p:nvPr/>
        </p:nvSpPr>
        <p:spPr>
          <a:xfrm>
            <a:off x="3200400" y="6266766"/>
            <a:ext cx="5993949" cy="369332"/>
          </a:xfrm>
          <a:prstGeom prst="rect">
            <a:avLst/>
          </a:prstGeom>
          <a:noFill/>
        </p:spPr>
        <p:txBody>
          <a:bodyPr wrap="none" rtlCol="0">
            <a:spAutoFit/>
          </a:bodyPr>
          <a:lstStyle/>
          <a:p>
            <a:r>
              <a:rPr lang="en-US" sz="1800" dirty="0">
                <a:solidFill>
                  <a:srgbClr val="000066"/>
                </a:solidFill>
              </a:rPr>
              <a:t>Experiments by Ren et al. </a:t>
            </a:r>
            <a:r>
              <a:rPr lang="en-US" sz="1800" dirty="0" err="1">
                <a:solidFill>
                  <a:srgbClr val="000066"/>
                </a:solidFill>
              </a:rPr>
              <a:t>Fornieri</a:t>
            </a:r>
            <a:r>
              <a:rPr lang="en-US" sz="1800" dirty="0">
                <a:solidFill>
                  <a:srgbClr val="000066"/>
                </a:solidFill>
              </a:rPr>
              <a:t> et al., </a:t>
            </a:r>
            <a:r>
              <a:rPr lang="en-US" sz="1800" dirty="0" err="1">
                <a:solidFill>
                  <a:srgbClr val="000066"/>
                </a:solidFill>
              </a:rPr>
              <a:t>Banergee</a:t>
            </a:r>
            <a:r>
              <a:rPr lang="en-US" sz="1800" dirty="0">
                <a:solidFill>
                  <a:srgbClr val="000066"/>
                </a:solidFill>
              </a:rPr>
              <a:t> et al.</a:t>
            </a:r>
          </a:p>
        </p:txBody>
      </p:sp>
      <p:pic>
        <p:nvPicPr>
          <p:cNvPr id="14" name="Picture 13"/>
          <p:cNvPicPr>
            <a:picLocks noChangeAspect="1"/>
          </p:cNvPicPr>
          <p:nvPr/>
        </p:nvPicPr>
        <p:blipFill>
          <a:blip r:embed="rId6"/>
          <a:stretch>
            <a:fillRect/>
          </a:stretch>
        </p:blipFill>
        <p:spPr>
          <a:xfrm>
            <a:off x="6563388" y="4357929"/>
            <a:ext cx="2265624" cy="1649061"/>
          </a:xfrm>
          <a:prstGeom prst="rect">
            <a:avLst/>
          </a:prstGeom>
        </p:spPr>
      </p:pic>
    </p:spTree>
    <p:extLst>
      <p:ext uri="{BB962C8B-B14F-4D97-AF65-F5344CB8AC3E}">
        <p14:creationId xmlns:p14="http://schemas.microsoft.com/office/powerpoint/2010/main" val="2559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66" y="300335"/>
            <a:ext cx="4307589" cy="461665"/>
          </a:xfrm>
          <a:prstGeom prst="rect">
            <a:avLst/>
          </a:prstGeom>
          <a:noFill/>
        </p:spPr>
        <p:txBody>
          <a:bodyPr wrap="none" rtlCol="0">
            <a:spAutoFit/>
          </a:bodyPr>
          <a:lstStyle/>
          <a:p>
            <a:r>
              <a:rPr lang="en-US" dirty="0">
                <a:solidFill>
                  <a:srgbClr val="000066"/>
                </a:solidFill>
              </a:rPr>
              <a:t>Instead of the magnetic field - </a:t>
            </a:r>
          </a:p>
        </p:txBody>
      </p:sp>
      <p:sp>
        <p:nvSpPr>
          <p:cNvPr id="5" name="Parallelogram 4"/>
          <p:cNvSpPr/>
          <p:nvPr/>
        </p:nvSpPr>
        <p:spPr bwMode="auto">
          <a:xfrm>
            <a:off x="3276600" y="914400"/>
            <a:ext cx="4267200" cy="1600200"/>
          </a:xfrm>
          <a:prstGeom prst="parallelogram">
            <a:avLst>
              <a:gd name="adj" fmla="val 34524"/>
            </a:avLst>
          </a:prstGeom>
          <a:solidFill>
            <a:srgbClr val="00B05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66"/>
              </a:solidFill>
              <a:effectLst/>
              <a:latin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Parallelogram 5"/>
              <p:cNvSpPr/>
              <p:nvPr/>
            </p:nvSpPr>
            <p:spPr bwMode="auto">
              <a:xfrm>
                <a:off x="3276600" y="914400"/>
                <a:ext cx="19050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n-US" sz="2400" b="0" i="0"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Δ</m:t>
                      </m:r>
                      <m:sSup>
                        <m:sSupPr>
                          <m:ctrlP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ctrlPr>
                        </m:sSupPr>
                        <m:e>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𝑒</m:t>
                          </m:r>
                        </m:e>
                        <m:sup>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m:t>
                          </m:r>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𝑖</m:t>
                          </m:r>
                          <m:r>
                            <a:rPr kumimoji="0" lang="en-US" sz="2400" b="0" i="1" u="none" strike="noStrike" cap="none" normalizeH="0" baseline="0" smtClean="0">
                              <a:ln>
                                <a:noFill/>
                              </a:ln>
                              <a:solidFill>
                                <a:srgbClr val="000066"/>
                              </a:solidFill>
                              <a:effectLst/>
                              <a:latin typeface="Cambria Math" panose="02040503050406030204" pitchFamily="18" charset="0"/>
                              <a:cs typeface="Times New Roman" panose="02020603050405020304" pitchFamily="18" charset="0"/>
                            </a:rPr>
                            <m:t>𝜃</m:t>
                          </m:r>
                        </m:sup>
                      </m:sSup>
                    </m:oMath>
                  </m:oMathPara>
                </a14:m>
                <a:endParaRPr kumimoji="0" lang="en-US" sz="2400" b="0"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endParaRPr>
              </a:p>
            </p:txBody>
          </p:sp>
        </mc:Choice>
        <mc:Fallback xmlns="">
          <p:sp>
            <p:nvSpPr>
              <p:cNvPr id="6" name="Parallelogram 5"/>
              <p:cNvSpPr>
                <a:spLocks noRot="1" noChangeAspect="1" noMove="1" noResize="1" noEditPoints="1" noAdjustHandles="1" noChangeArrowheads="1" noChangeShapeType="1" noTextEdit="1"/>
              </p:cNvSpPr>
              <p:nvPr/>
            </p:nvSpPr>
            <p:spPr bwMode="auto">
              <a:xfrm>
                <a:off x="3276600" y="914400"/>
                <a:ext cx="1905000" cy="1600200"/>
              </a:xfrm>
              <a:prstGeom prst="parallelogram">
                <a:avLst>
                  <a:gd name="adj" fmla="val 34524"/>
                </a:avLst>
              </a:prstGeom>
              <a:blipFill>
                <a:blip r:embed="rId2"/>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Parallelogram 6"/>
              <p:cNvSpPr/>
              <p:nvPr/>
            </p:nvSpPr>
            <p:spPr bwMode="auto">
              <a:xfrm>
                <a:off x="5867400" y="914400"/>
                <a:ext cx="16764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r>
                        <m:rPr>
                          <m:sty m:val="p"/>
                        </m:rPr>
                        <a:rPr lang="en-US" smtClean="0">
                          <a:solidFill>
                            <a:srgbClr val="000066"/>
                          </a:solidFill>
                          <a:latin typeface="Cambria Math" panose="02040503050406030204" pitchFamily="18" charset="0"/>
                        </a:rPr>
                        <m:t>Δ</m:t>
                      </m:r>
                      <m:sSup>
                        <m:sSupPr>
                          <m:ctrlPr>
                            <a:rPr lang="en-US" i="1">
                              <a:solidFill>
                                <a:srgbClr val="000066"/>
                              </a:solidFill>
                              <a:latin typeface="Cambria Math" panose="02040503050406030204" pitchFamily="18" charset="0"/>
                            </a:rPr>
                          </m:ctrlPr>
                        </m:sSupPr>
                        <m:e>
                          <m:r>
                            <a:rPr lang="en-US" i="1">
                              <a:solidFill>
                                <a:srgbClr val="000066"/>
                              </a:solidFill>
                              <a:latin typeface="Cambria Math" panose="02040503050406030204" pitchFamily="18" charset="0"/>
                            </a:rPr>
                            <m:t>𝑒</m:t>
                          </m:r>
                        </m:e>
                        <m:sup>
                          <m:r>
                            <a:rPr lang="en-US" i="1">
                              <a:solidFill>
                                <a:srgbClr val="000066"/>
                              </a:solidFill>
                              <a:latin typeface="Cambria Math" panose="02040503050406030204" pitchFamily="18" charset="0"/>
                            </a:rPr>
                            <m:t>𝑖</m:t>
                          </m:r>
                          <m:r>
                            <a:rPr lang="en-US" i="1">
                              <a:solidFill>
                                <a:srgbClr val="000066"/>
                              </a:solidFill>
                              <a:latin typeface="Cambria Math" panose="02040503050406030204" pitchFamily="18" charset="0"/>
                            </a:rPr>
                            <m:t>𝜃</m:t>
                          </m:r>
                        </m:sup>
                      </m:sSup>
                    </m:oMath>
                  </m:oMathPara>
                </a14:m>
                <a:endParaRPr kumimoji="0" lang="en-US" sz="2400" b="0"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endParaRPr>
              </a:p>
            </p:txBody>
          </p:sp>
        </mc:Choice>
        <mc:Fallback xmlns="">
          <p:sp>
            <p:nvSpPr>
              <p:cNvPr id="7" name="Parallelogram 6"/>
              <p:cNvSpPr>
                <a:spLocks noRot="1" noChangeAspect="1" noMove="1" noResize="1" noEditPoints="1" noAdjustHandles="1" noChangeArrowheads="1" noChangeShapeType="1" noTextEdit="1"/>
              </p:cNvSpPr>
              <p:nvPr/>
            </p:nvSpPr>
            <p:spPr bwMode="auto">
              <a:xfrm>
                <a:off x="5867400" y="914400"/>
                <a:ext cx="1676400" cy="1600200"/>
              </a:xfrm>
              <a:prstGeom prst="parallelogram">
                <a:avLst>
                  <a:gd name="adj" fmla="val 34524"/>
                </a:avLst>
              </a:prstGeom>
              <a:blipFill>
                <a:blip r:embed="rId3"/>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p:sp>
        <p:nvSpPr>
          <p:cNvPr id="8" name="TextBox 7"/>
          <p:cNvSpPr txBox="1"/>
          <p:nvPr/>
        </p:nvSpPr>
        <p:spPr>
          <a:xfrm>
            <a:off x="3923082" y="2819400"/>
            <a:ext cx="2517036" cy="461665"/>
          </a:xfrm>
          <a:prstGeom prst="rect">
            <a:avLst/>
          </a:prstGeom>
          <a:noFill/>
        </p:spPr>
        <p:txBody>
          <a:bodyPr wrap="none" rtlCol="0">
            <a:spAutoFit/>
          </a:bodyPr>
          <a:lstStyle/>
          <a:p>
            <a:r>
              <a:rPr lang="en-US" dirty="0">
                <a:solidFill>
                  <a:srgbClr val="000066"/>
                </a:solidFill>
              </a:rPr>
              <a:t>S         N           S</a:t>
            </a:r>
          </a:p>
        </p:txBody>
      </p:sp>
      <mc:AlternateContent xmlns:mc="http://schemas.openxmlformats.org/markup-compatibility/2006" xmlns:a14="http://schemas.microsoft.com/office/drawing/2010/main">
        <mc:Choice Requires="a14">
          <p:sp>
            <p:nvSpPr>
              <p:cNvPr id="2" name="TextBox 1"/>
              <p:cNvSpPr txBox="1"/>
              <p:nvPr/>
            </p:nvSpPr>
            <p:spPr>
              <a:xfrm>
                <a:off x="457200" y="3429000"/>
                <a:ext cx="8458200" cy="473656"/>
              </a:xfrm>
              <a:prstGeom prst="rect">
                <a:avLst/>
              </a:prstGeom>
              <a:noFill/>
            </p:spPr>
            <p:txBody>
              <a:bodyPr wrap="square" rtlCol="0">
                <a:spAutoFit/>
              </a:bodyPr>
              <a:lstStyle/>
              <a:p>
                <a:pPr>
                  <a:lnSpc>
                    <a:spcPts val="3300"/>
                  </a:lnSpc>
                </a:pPr>
                <a:r>
                  <a:rPr lang="en-US" sz="2200" dirty="0">
                    <a:solidFill>
                      <a:srgbClr val="000066"/>
                    </a:solidFill>
                  </a:rPr>
                  <a:t>Add a third superconductor in the middle with </a:t>
                </a:r>
                <a14:m>
                  <m:oMath xmlns:m="http://schemas.openxmlformats.org/officeDocument/2006/math">
                    <m:r>
                      <m:rPr>
                        <m:sty m:val="p"/>
                      </m:rPr>
                      <a:rPr lang="en-US" sz="2200" b="0" i="0" smtClean="0">
                        <a:solidFill>
                          <a:srgbClr val="990000"/>
                        </a:solidFill>
                        <a:latin typeface="Cambria Math" panose="02040503050406030204" pitchFamily="18" charset="0"/>
                      </a:rPr>
                      <m:t>Δ</m:t>
                    </m:r>
                    <m:r>
                      <a:rPr lang="en-US" sz="2200" b="0" i="0" smtClean="0">
                        <a:solidFill>
                          <a:srgbClr val="990000"/>
                        </a:solidFill>
                        <a:latin typeface="Cambria Math" panose="02040503050406030204" pitchFamily="18" charset="0"/>
                      </a:rPr>
                      <m:t>′</m:t>
                    </m:r>
                    <m:sSup>
                      <m:sSupPr>
                        <m:ctrlPr>
                          <a:rPr lang="en-US" sz="2200" b="0" i="1" smtClean="0">
                            <a:solidFill>
                              <a:srgbClr val="990000"/>
                            </a:solidFill>
                            <a:latin typeface="Cambria Math" panose="02040503050406030204" pitchFamily="18" charset="0"/>
                          </a:rPr>
                        </m:ctrlPr>
                      </m:sSupPr>
                      <m:e>
                        <m:r>
                          <a:rPr lang="en-US" sz="2200" b="0" i="1" smtClean="0">
                            <a:solidFill>
                              <a:srgbClr val="990000"/>
                            </a:solidFill>
                            <a:latin typeface="Cambria Math" panose="02040503050406030204" pitchFamily="18" charset="0"/>
                          </a:rPr>
                          <m:t>𝑒</m:t>
                        </m:r>
                      </m:e>
                      <m:sup>
                        <m:r>
                          <a:rPr lang="en-US" sz="2200" b="0" i="1" smtClean="0">
                            <a:solidFill>
                              <a:srgbClr val="990000"/>
                            </a:solidFill>
                            <a:latin typeface="Cambria Math" panose="02040503050406030204" pitchFamily="18" charset="0"/>
                          </a:rPr>
                          <m:t>𝑖</m:t>
                        </m:r>
                        <m:r>
                          <a:rPr lang="en-US" sz="2200" b="0" i="1" smtClean="0">
                            <a:solidFill>
                              <a:srgbClr val="990000"/>
                            </a:solidFill>
                            <a:latin typeface="Cambria Math" panose="02040503050406030204" pitchFamily="18" charset="0"/>
                          </a:rPr>
                          <m:t>𝜙</m:t>
                        </m:r>
                      </m:sup>
                    </m:sSup>
                    <m:r>
                      <a:rPr lang="en-US" sz="2200" b="0" i="1" smtClean="0">
                        <a:solidFill>
                          <a:srgbClr val="000066"/>
                        </a:solidFill>
                        <a:latin typeface="Cambria Math" panose="02040503050406030204" pitchFamily="18" charset="0"/>
                      </a:rPr>
                      <m:t> </m:t>
                    </m:r>
                  </m:oMath>
                </a14:m>
                <a:r>
                  <a:rPr lang="en-US" sz="2200" dirty="0">
                    <a:solidFill>
                      <a:srgbClr val="000066"/>
                    </a:solidFill>
                  </a:rPr>
                  <a:t>and width </a:t>
                </a:r>
                <a14:m>
                  <m:oMath xmlns:m="http://schemas.openxmlformats.org/officeDocument/2006/math">
                    <m:sSub>
                      <m:sSubPr>
                        <m:ctrlPr>
                          <a:rPr lang="en-US" sz="2200" b="0" i="1" smtClean="0">
                            <a:solidFill>
                              <a:srgbClr val="000066"/>
                            </a:solidFill>
                            <a:latin typeface="Cambria Math" panose="02040503050406030204" pitchFamily="18" charset="0"/>
                          </a:rPr>
                        </m:ctrlPr>
                      </m:sSubPr>
                      <m:e>
                        <m:r>
                          <a:rPr lang="en-US" sz="2200" b="0" i="1" smtClean="0">
                            <a:solidFill>
                              <a:srgbClr val="000066"/>
                            </a:solidFill>
                            <a:latin typeface="Cambria Math" panose="02040503050406030204" pitchFamily="18" charset="0"/>
                          </a:rPr>
                          <m:t>𝑊</m:t>
                        </m:r>
                      </m:e>
                      <m:sub>
                        <m:r>
                          <a:rPr lang="en-US" sz="2200" b="0" i="1" smtClean="0">
                            <a:solidFill>
                              <a:srgbClr val="000066"/>
                            </a:solidFill>
                            <a:latin typeface="Cambria Math" panose="02040503050406030204" pitchFamily="18" charset="0"/>
                          </a:rPr>
                          <m:t>𝑠</m:t>
                        </m:r>
                      </m:sub>
                    </m:sSub>
                  </m:oMath>
                </a14:m>
                <a:r>
                  <a:rPr lang="en-US" sz="2200" dirty="0">
                    <a:solidFill>
                      <a:srgbClr val="000066"/>
                    </a:solidFill>
                  </a:rPr>
                  <a:t>. </a:t>
                </a:r>
              </a:p>
            </p:txBody>
          </p:sp>
        </mc:Choice>
        <mc:Fallback xmlns="">
          <p:sp>
            <p:nvSpPr>
              <p:cNvPr id="2" name="TextBox 1"/>
              <p:cNvSpPr txBox="1">
                <a:spLocks noRot="1" noChangeAspect="1" noMove="1" noResize="1" noEditPoints="1" noAdjustHandles="1" noChangeArrowheads="1" noChangeShapeType="1" noTextEdit="1"/>
              </p:cNvSpPr>
              <p:nvPr/>
            </p:nvSpPr>
            <p:spPr>
              <a:xfrm>
                <a:off x="457200" y="3429000"/>
                <a:ext cx="8458200" cy="473656"/>
              </a:xfrm>
              <a:prstGeom prst="rect">
                <a:avLst/>
              </a:prstGeom>
              <a:blipFill>
                <a:blip r:embed="rId4"/>
                <a:stretch>
                  <a:fillRect l="-937" b="-27273"/>
                </a:stretch>
              </a:blipFill>
            </p:spPr>
            <p:txBody>
              <a:bodyPr/>
              <a:lstStyle/>
              <a:p>
                <a:r>
                  <a:rPr lang="en-US">
                    <a:noFill/>
                  </a:rPr>
                  <a:t> </a:t>
                </a:r>
              </a:p>
            </p:txBody>
          </p:sp>
        </mc:Fallback>
      </mc:AlternateContent>
      <p:sp>
        <p:nvSpPr>
          <p:cNvPr id="11" name="Parallelogram 10"/>
          <p:cNvSpPr/>
          <p:nvPr/>
        </p:nvSpPr>
        <p:spPr bwMode="auto">
          <a:xfrm>
            <a:off x="5105400" y="914400"/>
            <a:ext cx="609600" cy="1600200"/>
          </a:xfrm>
          <a:prstGeom prst="parallelogram">
            <a:avLst>
              <a:gd name="adj" fmla="val 85227"/>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kumimoji="0" lang="en-US" sz="2400" b="0"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endParaRPr>
          </a:p>
        </p:txBody>
      </p:sp>
      <p:sp>
        <p:nvSpPr>
          <p:cNvPr id="12" name="Parallelogram 11"/>
          <p:cNvSpPr/>
          <p:nvPr/>
        </p:nvSpPr>
        <p:spPr bwMode="auto">
          <a:xfrm>
            <a:off x="4810991" y="914400"/>
            <a:ext cx="1316182" cy="1600200"/>
          </a:xfrm>
          <a:prstGeom prst="parallelogram">
            <a:avLst>
              <a:gd name="adj" fmla="val 4417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kumimoji="0" lang="en-US" sz="2400" b="0"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70313" y="5981047"/>
                <a:ext cx="9043348" cy="479747"/>
              </a:xfrm>
              <a:prstGeom prst="rect">
                <a:avLst/>
              </a:prstGeom>
            </p:spPr>
            <p:txBody>
              <a:bodyPr wrap="square">
                <a:spAutoFit/>
              </a:bodyPr>
              <a:lstStyle/>
              <a:p>
                <a:pPr marL="342900" indent="-342900">
                  <a:lnSpc>
                    <a:spcPts val="3300"/>
                  </a:lnSpc>
                  <a:buFont typeface="Arial" panose="020B0604020202020204" pitchFamily="34" charset="0"/>
                  <a:buChar char="•"/>
                </a:pPr>
                <a:r>
                  <a:rPr lang="en-US" dirty="0">
                    <a:solidFill>
                      <a:srgbClr val="990000"/>
                    </a:solidFill>
                  </a:rPr>
                  <a:t>We need a spin dependent </a:t>
                </a:r>
                <a14:m>
                  <m:oMath xmlns:m="http://schemas.openxmlformats.org/officeDocument/2006/math">
                    <m:sSub>
                      <m:sSubPr>
                        <m:ctrlPr>
                          <a:rPr lang="en-US" i="1">
                            <a:solidFill>
                              <a:srgbClr val="990000"/>
                            </a:solidFill>
                            <a:latin typeface="Cambria Math" panose="02040503050406030204" pitchFamily="18" charset="0"/>
                          </a:rPr>
                        </m:ctrlPr>
                      </m:sSubPr>
                      <m:e>
                        <m:r>
                          <a:rPr lang="en-US" i="1">
                            <a:solidFill>
                              <a:srgbClr val="990000"/>
                            </a:solidFill>
                            <a:latin typeface="Cambria Math" panose="02040503050406030204" pitchFamily="18" charset="0"/>
                          </a:rPr>
                          <m:t>𝑣</m:t>
                        </m:r>
                      </m:e>
                      <m:sub>
                        <m:r>
                          <a:rPr lang="en-US" i="1">
                            <a:solidFill>
                              <a:srgbClr val="990000"/>
                            </a:solidFill>
                            <a:latin typeface="Cambria Math" panose="02040503050406030204" pitchFamily="18" charset="0"/>
                          </a:rPr>
                          <m:t>𝐹</m:t>
                        </m:r>
                      </m:sub>
                    </m:sSub>
                    <m:r>
                      <a:rPr lang="en-US" i="1">
                        <a:solidFill>
                          <a:srgbClr val="990000"/>
                        </a:solidFill>
                        <a:latin typeface="Cambria Math" panose="02040503050406030204" pitchFamily="18" charset="0"/>
                      </a:rPr>
                      <m:t>.</m:t>
                    </m:r>
                  </m:oMath>
                </a14:m>
                <a:endParaRPr lang="en-US" dirty="0">
                  <a:solidFill>
                    <a:srgbClr val="99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70313" y="5981047"/>
                <a:ext cx="9043348" cy="479747"/>
              </a:xfrm>
              <a:prstGeom prst="rect">
                <a:avLst/>
              </a:prstGeom>
              <a:blipFill>
                <a:blip r:embed="rId5"/>
                <a:stretch>
                  <a:fillRect l="-944" t="-5063"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58513" y="5009346"/>
                <a:ext cx="8826974" cy="938719"/>
              </a:xfrm>
              <a:prstGeom prst="rect">
                <a:avLst/>
              </a:prstGeom>
            </p:spPr>
            <p:txBody>
              <a:bodyPr wrap="square">
                <a:spAutoFit/>
              </a:bodyPr>
              <a:lstStyle/>
              <a:p>
                <a:pPr marL="342900" indent="-342900">
                  <a:lnSpc>
                    <a:spcPts val="3300"/>
                  </a:lnSpc>
                  <a:buFont typeface="Arial" panose="020B0604020202020204" pitchFamily="34" charset="0"/>
                  <a:buChar char="•"/>
                </a:pPr>
                <a:r>
                  <a:rPr lang="en-US" dirty="0">
                    <a:solidFill>
                      <a:srgbClr val="000066"/>
                    </a:solidFill>
                  </a:rPr>
                  <a:t>For </a:t>
                </a:r>
                <a14:m>
                  <m:oMath xmlns:m="http://schemas.openxmlformats.org/officeDocument/2006/math">
                    <m:sSub>
                      <m:sSubPr>
                        <m:ctrlPr>
                          <a:rPr lang="en-US" i="1">
                            <a:solidFill>
                              <a:srgbClr val="000066"/>
                            </a:solidFill>
                            <a:latin typeface="Cambria Math" panose="02040503050406030204" pitchFamily="18" charset="0"/>
                          </a:rPr>
                        </m:ctrlPr>
                      </m:sSubPr>
                      <m:e>
                        <m:r>
                          <a:rPr lang="en-US" i="1">
                            <a:solidFill>
                              <a:srgbClr val="000066"/>
                            </a:solidFill>
                            <a:latin typeface="Cambria Math" panose="02040503050406030204" pitchFamily="18" charset="0"/>
                          </a:rPr>
                          <m:t>𝑊</m:t>
                        </m:r>
                      </m:e>
                      <m:sub>
                        <m:r>
                          <a:rPr lang="en-US" i="1">
                            <a:solidFill>
                              <a:srgbClr val="000066"/>
                            </a:solidFill>
                            <a:latin typeface="Cambria Math" panose="02040503050406030204" pitchFamily="18" charset="0"/>
                          </a:rPr>
                          <m:t>𝑆</m:t>
                        </m:r>
                      </m:sub>
                    </m:sSub>
                    <m:r>
                      <a:rPr lang="en-US" i="1">
                        <a:solidFill>
                          <a:srgbClr val="000066"/>
                        </a:solidFill>
                        <a:latin typeface="Cambria Math" panose="02040503050406030204" pitchFamily="18" charset="0"/>
                      </a:rPr>
                      <m:t>≫</m:t>
                    </m:r>
                    <m:r>
                      <a:rPr lang="en-US" i="1">
                        <a:solidFill>
                          <a:srgbClr val="000066"/>
                        </a:solidFill>
                        <a:latin typeface="Cambria Math" panose="02040503050406030204" pitchFamily="18" charset="0"/>
                      </a:rPr>
                      <m:t>𝜉</m:t>
                    </m:r>
                  </m:oMath>
                </a14:m>
                <a:r>
                  <a:rPr lang="en-US" dirty="0">
                    <a:solidFill>
                      <a:srgbClr val="000066"/>
                    </a:solidFill>
                  </a:rPr>
                  <a:t> the junction breaks into two junctions, with a gap closing at </a:t>
                </a:r>
                <a14:m>
                  <m:oMath xmlns:m="http://schemas.openxmlformats.org/officeDocument/2006/math">
                    <m:r>
                      <a:rPr lang="en-US" i="1">
                        <a:solidFill>
                          <a:srgbClr val="000066"/>
                        </a:solidFill>
                        <a:latin typeface="Cambria Math" panose="02040503050406030204" pitchFamily="18" charset="0"/>
                      </a:rPr>
                      <m:t>𝜙</m:t>
                    </m:r>
                    <m:r>
                      <a:rPr lang="en-US" i="1">
                        <a:solidFill>
                          <a:srgbClr val="000066"/>
                        </a:solidFill>
                        <a:latin typeface="Cambria Math" panose="02040503050406030204" pitchFamily="18" charset="0"/>
                      </a:rPr>
                      <m:t>±</m:t>
                    </m:r>
                    <m:r>
                      <a:rPr lang="en-US" i="1">
                        <a:solidFill>
                          <a:srgbClr val="000066"/>
                        </a:solidFill>
                        <a:latin typeface="Cambria Math" panose="02040503050406030204" pitchFamily="18" charset="0"/>
                      </a:rPr>
                      <m:t>𝜃</m:t>
                    </m:r>
                    <m:r>
                      <a:rPr lang="en-US" i="1">
                        <a:solidFill>
                          <a:srgbClr val="000066"/>
                        </a:solidFill>
                        <a:latin typeface="Cambria Math" panose="02040503050406030204" pitchFamily="18" charset="0"/>
                      </a:rPr>
                      <m:t>=</m:t>
                    </m:r>
                    <m:r>
                      <a:rPr lang="en-US" i="1">
                        <a:solidFill>
                          <a:srgbClr val="000066"/>
                        </a:solidFill>
                        <a:latin typeface="Cambria Math" panose="02040503050406030204" pitchFamily="18" charset="0"/>
                      </a:rPr>
                      <m:t>𝜋</m:t>
                    </m:r>
                    <m:r>
                      <a:rPr lang="en-US" i="1">
                        <a:solidFill>
                          <a:srgbClr val="000066"/>
                        </a:solidFill>
                        <a:latin typeface="Cambria Math" panose="02040503050406030204" pitchFamily="18" charset="0"/>
                      </a:rPr>
                      <m:t>. </m:t>
                    </m:r>
                  </m:oMath>
                </a14:m>
                <a:r>
                  <a:rPr lang="en-US" dirty="0">
                    <a:solidFill>
                      <a:srgbClr val="000066"/>
                    </a:solidFill>
                  </a:rPr>
                  <a:t> </a:t>
                </a:r>
              </a:p>
            </p:txBody>
          </p:sp>
        </mc:Choice>
        <mc:Fallback xmlns="">
          <p:sp>
            <p:nvSpPr>
              <p:cNvPr id="13" name="Rectangle 12"/>
              <p:cNvSpPr>
                <a:spLocks noRot="1" noChangeAspect="1" noMove="1" noResize="1" noEditPoints="1" noAdjustHandles="1" noChangeArrowheads="1" noChangeShapeType="1" noTextEdit="1"/>
              </p:cNvSpPr>
              <p:nvPr/>
            </p:nvSpPr>
            <p:spPr>
              <a:xfrm>
                <a:off x="158513" y="5009346"/>
                <a:ext cx="8826974" cy="938719"/>
              </a:xfrm>
              <a:prstGeom prst="rect">
                <a:avLst/>
              </a:prstGeom>
              <a:blipFill>
                <a:blip r:embed="rId6"/>
                <a:stretch>
                  <a:fillRect l="-898" t="-2597" r="-345" b="-10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55528" y="4050591"/>
                <a:ext cx="8759872" cy="938719"/>
              </a:xfrm>
              <a:prstGeom prst="rect">
                <a:avLst/>
              </a:prstGeom>
            </p:spPr>
            <p:txBody>
              <a:bodyPr wrap="square">
                <a:spAutoFit/>
              </a:bodyPr>
              <a:lstStyle/>
              <a:p>
                <a:pPr marL="342900" indent="-342900">
                  <a:lnSpc>
                    <a:spcPts val="3300"/>
                  </a:lnSpc>
                  <a:buFont typeface="Arial" panose="020B0604020202020204" pitchFamily="34" charset="0"/>
                  <a:buChar char="•"/>
                </a:pPr>
                <a:r>
                  <a:rPr lang="en-US" dirty="0">
                    <a:solidFill>
                      <a:srgbClr val="000066"/>
                    </a:solidFill>
                  </a:rPr>
                  <a:t>For </a:t>
                </a:r>
                <a14:m>
                  <m:oMath xmlns:m="http://schemas.openxmlformats.org/officeDocument/2006/math">
                    <m:sSub>
                      <m:sSubPr>
                        <m:ctrlPr>
                          <a:rPr lang="en-US" i="1">
                            <a:solidFill>
                              <a:srgbClr val="000066"/>
                            </a:solidFill>
                            <a:latin typeface="Cambria Math" panose="02040503050406030204" pitchFamily="18" charset="0"/>
                          </a:rPr>
                        </m:ctrlPr>
                      </m:sSubPr>
                      <m:e>
                        <m:r>
                          <a:rPr lang="en-US" i="1">
                            <a:solidFill>
                              <a:srgbClr val="000066"/>
                            </a:solidFill>
                            <a:latin typeface="Cambria Math" panose="02040503050406030204" pitchFamily="18" charset="0"/>
                          </a:rPr>
                          <m:t>𝑊</m:t>
                        </m:r>
                      </m:e>
                      <m:sub>
                        <m:r>
                          <a:rPr lang="en-US" i="1">
                            <a:solidFill>
                              <a:srgbClr val="000066"/>
                            </a:solidFill>
                            <a:latin typeface="Cambria Math" panose="02040503050406030204" pitchFamily="18" charset="0"/>
                          </a:rPr>
                          <m:t>𝑠</m:t>
                        </m:r>
                      </m:sub>
                    </m:sSub>
                    <m:r>
                      <a:rPr lang="en-US" i="1">
                        <a:solidFill>
                          <a:srgbClr val="000066"/>
                        </a:solidFill>
                        <a:latin typeface="Cambria Math" panose="02040503050406030204" pitchFamily="18" charset="0"/>
                      </a:rPr>
                      <m:t>≪</m:t>
                    </m:r>
                    <m:r>
                      <a:rPr lang="en-US" i="1">
                        <a:solidFill>
                          <a:srgbClr val="000066"/>
                        </a:solidFill>
                        <a:latin typeface="Cambria Math" panose="02040503050406030204" pitchFamily="18" charset="0"/>
                      </a:rPr>
                      <m:t>𝜉</m:t>
                    </m:r>
                  </m:oMath>
                </a14:m>
                <a:r>
                  <a:rPr lang="en-US" dirty="0">
                    <a:solidFill>
                      <a:srgbClr val="000066"/>
                    </a:solidFill>
                  </a:rPr>
                  <a:t> the middle superconductor hardly affects the gap closing at </a:t>
                </a:r>
                <a14:m>
                  <m:oMath xmlns:m="http://schemas.openxmlformats.org/officeDocument/2006/math">
                    <m:r>
                      <a:rPr lang="en-US" i="1">
                        <a:solidFill>
                          <a:srgbClr val="000066"/>
                        </a:solidFill>
                        <a:latin typeface="Cambria Math" panose="02040503050406030204" pitchFamily="18" charset="0"/>
                      </a:rPr>
                      <m:t>𝜃</m:t>
                    </m:r>
                    <m:r>
                      <a:rPr lang="en-US" i="1">
                        <a:solidFill>
                          <a:srgbClr val="000066"/>
                        </a:solidFill>
                        <a:latin typeface="Cambria Math" panose="02040503050406030204" pitchFamily="18" charset="0"/>
                      </a:rPr>
                      <m:t>=±</m:t>
                    </m:r>
                    <m:r>
                      <a:rPr lang="en-US" i="1">
                        <a:solidFill>
                          <a:srgbClr val="000066"/>
                        </a:solidFill>
                        <a:latin typeface="Cambria Math" panose="02040503050406030204" pitchFamily="18" charset="0"/>
                      </a:rPr>
                      <m:t>𝜋</m:t>
                    </m:r>
                    <m:r>
                      <a:rPr lang="en-US" i="1">
                        <a:solidFill>
                          <a:srgbClr val="000066"/>
                        </a:solidFill>
                        <a:latin typeface="Cambria Math" panose="02040503050406030204" pitchFamily="18" charset="0"/>
                      </a:rPr>
                      <m:t>/</m:t>
                    </m:r>
                    <m:r>
                      <a:rPr lang="en-US" i="1">
                        <a:solidFill>
                          <a:srgbClr val="000066"/>
                        </a:solidFill>
                        <a:latin typeface="Cambria Math" panose="02040503050406030204" pitchFamily="18" charset="0"/>
                      </a:rPr>
                      <m:t>2</m:t>
                    </m:r>
                    <m:r>
                      <a:rPr lang="en-US" i="1">
                        <a:solidFill>
                          <a:srgbClr val="000066"/>
                        </a:solidFill>
                        <a:latin typeface="Cambria Math" panose="02040503050406030204" pitchFamily="18" charset="0"/>
                      </a:rPr>
                      <m:t>.</m:t>
                    </m:r>
                  </m:oMath>
                </a14:m>
                <a:r>
                  <a:rPr lang="en-US" dirty="0">
                    <a:solidFill>
                      <a:srgbClr val="000066"/>
                    </a:solidFill>
                  </a:rPr>
                  <a:t> The coherence length </a:t>
                </a:r>
                <a14:m>
                  <m:oMath xmlns:m="http://schemas.openxmlformats.org/officeDocument/2006/math">
                    <m:r>
                      <a:rPr lang="en-US" i="1">
                        <a:solidFill>
                          <a:srgbClr val="000066"/>
                        </a:solidFill>
                        <a:latin typeface="Cambria Math" panose="02040503050406030204" pitchFamily="18" charset="0"/>
                      </a:rPr>
                      <m:t>𝜉</m:t>
                    </m:r>
                    <m:r>
                      <a:rPr lang="en-US" i="1">
                        <a:solidFill>
                          <a:srgbClr val="000066"/>
                        </a:solidFill>
                        <a:latin typeface="Cambria Math" panose="02040503050406030204" pitchFamily="18" charset="0"/>
                      </a:rPr>
                      <m:t>=</m:t>
                    </m:r>
                    <m:f>
                      <m:fPr>
                        <m:ctrlPr>
                          <a:rPr lang="en-US" i="1">
                            <a:solidFill>
                              <a:srgbClr val="000066"/>
                            </a:solidFill>
                            <a:latin typeface="Cambria Math" panose="02040503050406030204" pitchFamily="18" charset="0"/>
                          </a:rPr>
                        </m:ctrlPr>
                      </m:fPr>
                      <m:num>
                        <m:r>
                          <a:rPr lang="en-US" i="1">
                            <a:solidFill>
                              <a:srgbClr val="000066"/>
                            </a:solidFill>
                            <a:latin typeface="Cambria Math" panose="02040503050406030204" pitchFamily="18" charset="0"/>
                          </a:rPr>
                          <m:t>h</m:t>
                        </m:r>
                        <m:sSub>
                          <m:sSubPr>
                            <m:ctrlPr>
                              <a:rPr lang="en-US" i="1">
                                <a:solidFill>
                                  <a:srgbClr val="000066"/>
                                </a:solidFill>
                                <a:latin typeface="Cambria Math" panose="02040503050406030204" pitchFamily="18" charset="0"/>
                              </a:rPr>
                            </m:ctrlPr>
                          </m:sSubPr>
                          <m:e>
                            <m:r>
                              <a:rPr lang="en-US" i="1">
                                <a:solidFill>
                                  <a:srgbClr val="000066"/>
                                </a:solidFill>
                                <a:latin typeface="Cambria Math" panose="02040503050406030204" pitchFamily="18" charset="0"/>
                              </a:rPr>
                              <m:t>𝑣</m:t>
                            </m:r>
                          </m:e>
                          <m:sub>
                            <m:r>
                              <a:rPr lang="en-US" i="1">
                                <a:solidFill>
                                  <a:srgbClr val="000066"/>
                                </a:solidFill>
                                <a:latin typeface="Cambria Math" panose="02040503050406030204" pitchFamily="18" charset="0"/>
                              </a:rPr>
                              <m:t>𝐹</m:t>
                            </m:r>
                          </m:sub>
                        </m:sSub>
                      </m:num>
                      <m:den>
                        <m:sSup>
                          <m:sSupPr>
                            <m:ctrlPr>
                              <a:rPr lang="en-US" i="1">
                                <a:solidFill>
                                  <a:srgbClr val="000066"/>
                                </a:solidFill>
                                <a:latin typeface="Cambria Math" panose="02040503050406030204" pitchFamily="18" charset="0"/>
                              </a:rPr>
                            </m:ctrlPr>
                          </m:sSupPr>
                          <m:e>
                            <m:r>
                              <m:rPr>
                                <m:sty m:val="p"/>
                              </m:rPr>
                              <a:rPr lang="en-US">
                                <a:solidFill>
                                  <a:srgbClr val="000066"/>
                                </a:solidFill>
                                <a:latin typeface="Cambria Math" panose="02040503050406030204" pitchFamily="18" charset="0"/>
                              </a:rPr>
                              <m:t>Δ</m:t>
                            </m:r>
                          </m:e>
                          <m:sup>
                            <m:r>
                              <a:rPr lang="en-US" i="1">
                                <a:solidFill>
                                  <a:srgbClr val="000066"/>
                                </a:solidFill>
                                <a:latin typeface="Cambria Math" panose="02040503050406030204" pitchFamily="18" charset="0"/>
                              </a:rPr>
                              <m:t>′</m:t>
                            </m:r>
                          </m:sup>
                        </m:sSup>
                      </m:den>
                    </m:f>
                  </m:oMath>
                </a14:m>
                <a:r>
                  <a:rPr lang="en-US" dirty="0">
                    <a:solidFill>
                      <a:srgbClr val="000066"/>
                    </a:solidFill>
                  </a:rPr>
                  <a:t>. </a:t>
                </a:r>
              </a:p>
            </p:txBody>
          </p:sp>
        </mc:Choice>
        <mc:Fallback xmlns="">
          <p:sp>
            <p:nvSpPr>
              <p:cNvPr id="14" name="Rectangle 13"/>
              <p:cNvSpPr>
                <a:spLocks noRot="1" noChangeAspect="1" noMove="1" noResize="1" noEditPoints="1" noAdjustHandles="1" noChangeArrowheads="1" noChangeShapeType="1" noTextEdit="1"/>
              </p:cNvSpPr>
              <p:nvPr/>
            </p:nvSpPr>
            <p:spPr>
              <a:xfrm>
                <a:off x="155528" y="4050591"/>
                <a:ext cx="8759872" cy="938719"/>
              </a:xfrm>
              <a:prstGeom prst="rect">
                <a:avLst/>
              </a:prstGeom>
              <a:blipFill>
                <a:blip r:embed="rId7"/>
                <a:stretch>
                  <a:fillRect l="-974" t="-2597" r="-1183" b="-8442"/>
                </a:stretch>
              </a:blipFill>
            </p:spPr>
            <p:txBody>
              <a:bodyPr/>
              <a:lstStyle/>
              <a:p>
                <a:r>
                  <a:rPr lang="en-US">
                    <a:noFill/>
                  </a:rPr>
                  <a:t> </a:t>
                </a:r>
              </a:p>
            </p:txBody>
          </p:sp>
        </mc:Fallback>
      </mc:AlternateContent>
    </p:spTree>
    <p:extLst>
      <p:ext uri="{BB962C8B-B14F-4D97-AF65-F5344CB8AC3E}">
        <p14:creationId xmlns:p14="http://schemas.microsoft.com/office/powerpoint/2010/main" val="234873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87158"/>
            <a:ext cx="2699778" cy="461665"/>
          </a:xfrm>
          <a:prstGeom prst="rect">
            <a:avLst/>
          </a:prstGeom>
          <a:noFill/>
        </p:spPr>
        <p:txBody>
          <a:bodyPr wrap="none" rtlCol="0">
            <a:spAutoFit/>
          </a:bodyPr>
          <a:lstStyle/>
          <a:p>
            <a:r>
              <a:rPr lang="en-US" dirty="0">
                <a:solidFill>
                  <a:srgbClr val="990000"/>
                </a:solidFill>
              </a:rPr>
              <a:t>The gap closes at </a:t>
            </a:r>
          </a:p>
        </p:txBody>
      </p:sp>
      <p:pic>
        <p:nvPicPr>
          <p:cNvPr id="5" name="Picture 4"/>
          <p:cNvPicPr>
            <a:picLocks noChangeAspect="1"/>
          </p:cNvPicPr>
          <p:nvPr/>
        </p:nvPicPr>
        <p:blipFill>
          <a:blip r:embed="rId2"/>
          <a:stretch>
            <a:fillRect/>
          </a:stretch>
        </p:blipFill>
        <p:spPr>
          <a:xfrm>
            <a:off x="1600200" y="3886200"/>
            <a:ext cx="2157145" cy="1544681"/>
          </a:xfrm>
          <a:prstGeom prst="rect">
            <a:avLst/>
          </a:prstGeom>
        </p:spPr>
      </p:pic>
      <p:pic>
        <p:nvPicPr>
          <p:cNvPr id="7" name="Picture 6"/>
          <p:cNvPicPr>
            <a:picLocks noChangeAspect="1"/>
          </p:cNvPicPr>
          <p:nvPr/>
        </p:nvPicPr>
        <p:blipFill>
          <a:blip r:embed="rId3"/>
          <a:stretch>
            <a:fillRect/>
          </a:stretch>
        </p:blipFill>
        <p:spPr>
          <a:xfrm>
            <a:off x="5498910" y="3903609"/>
            <a:ext cx="1800603" cy="1536371"/>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4009737" y="2895600"/>
                <a:ext cx="4327595" cy="8447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rgbClr val="990000"/>
                              </a:solidFill>
                              <a:latin typeface="Cambria Math" panose="02040503050406030204" pitchFamily="18" charset="0"/>
                            </a:rPr>
                          </m:ctrlPr>
                        </m:funcPr>
                        <m:fName>
                          <m:r>
                            <m:rPr>
                              <m:sty m:val="p"/>
                            </m:rPr>
                            <a:rPr lang="en-US" b="0" i="0" smtClean="0">
                              <a:solidFill>
                                <a:srgbClr val="990000"/>
                              </a:solidFill>
                              <a:latin typeface="Cambria Math" panose="02040503050406030204" pitchFamily="18" charset="0"/>
                            </a:rPr>
                            <m:t>cos</m:t>
                          </m:r>
                        </m:fName>
                        <m:e>
                          <m:r>
                            <a:rPr lang="en-US" b="0" i="1" smtClean="0">
                              <a:solidFill>
                                <a:srgbClr val="990000"/>
                              </a:solidFill>
                              <a:latin typeface="Cambria Math" panose="02040503050406030204" pitchFamily="18" charset="0"/>
                            </a:rPr>
                            <m:t>𝜃</m:t>
                          </m:r>
                          <m:r>
                            <a:rPr lang="en-US" b="0" i="1" smtClean="0">
                              <a:solidFill>
                                <a:srgbClr val="990000"/>
                              </a:solidFill>
                              <a:latin typeface="Cambria Math" panose="02040503050406030204" pitchFamily="18" charset="0"/>
                            </a:rPr>
                            <m:t>  +  </m:t>
                          </m:r>
                          <m:func>
                            <m:funcPr>
                              <m:ctrlPr>
                                <a:rPr lang="en-US" b="0" i="1" smtClean="0">
                                  <a:solidFill>
                                    <a:srgbClr val="990000"/>
                                  </a:solidFill>
                                  <a:latin typeface="Cambria Math" panose="02040503050406030204" pitchFamily="18" charset="0"/>
                                </a:rPr>
                              </m:ctrlPr>
                            </m:funcPr>
                            <m:fName>
                              <m:r>
                                <m:rPr>
                                  <m:sty m:val="p"/>
                                </m:rPr>
                                <a:rPr lang="en-US" b="0" i="0" smtClean="0">
                                  <a:solidFill>
                                    <a:srgbClr val="990000"/>
                                  </a:solidFill>
                                  <a:latin typeface="Cambria Math" panose="02040503050406030204" pitchFamily="18" charset="0"/>
                                </a:rPr>
                                <m:t>tanh</m:t>
                              </m:r>
                            </m:fName>
                            <m:e>
                              <m:f>
                                <m:fPr>
                                  <m:ctrlPr>
                                    <a:rPr lang="en-US" b="0" i="1" smtClean="0">
                                      <a:solidFill>
                                        <a:srgbClr val="990000"/>
                                      </a:solidFill>
                                      <a:latin typeface="Cambria Math" panose="02040503050406030204" pitchFamily="18" charset="0"/>
                                    </a:rPr>
                                  </m:ctrlPr>
                                </m:fPr>
                                <m:num>
                                  <m:sSub>
                                    <m:sSubPr>
                                      <m:ctrlPr>
                                        <a:rPr lang="en-US" b="0" i="1" smtClean="0">
                                          <a:solidFill>
                                            <a:srgbClr val="990000"/>
                                          </a:solidFill>
                                          <a:latin typeface="Cambria Math" panose="02040503050406030204" pitchFamily="18" charset="0"/>
                                        </a:rPr>
                                      </m:ctrlPr>
                                    </m:sSubPr>
                                    <m:e>
                                      <m:r>
                                        <a:rPr lang="en-US" b="0" i="1" smtClean="0">
                                          <a:solidFill>
                                            <a:srgbClr val="990000"/>
                                          </a:solidFill>
                                          <a:latin typeface="Cambria Math" panose="02040503050406030204" pitchFamily="18" charset="0"/>
                                        </a:rPr>
                                        <m:t>𝑊</m:t>
                                      </m:r>
                                    </m:e>
                                    <m:sub>
                                      <m:r>
                                        <a:rPr lang="en-US" b="0" i="1" smtClean="0">
                                          <a:solidFill>
                                            <a:srgbClr val="990000"/>
                                          </a:solidFill>
                                          <a:latin typeface="Cambria Math" panose="02040503050406030204" pitchFamily="18" charset="0"/>
                                        </a:rPr>
                                        <m:t>𝑆</m:t>
                                      </m:r>
                                    </m:sub>
                                  </m:sSub>
                                </m:num>
                                <m:den>
                                  <m:r>
                                    <a:rPr lang="en-US" b="0" i="1" smtClean="0">
                                      <a:solidFill>
                                        <a:srgbClr val="990000"/>
                                      </a:solidFill>
                                      <a:latin typeface="Cambria Math" panose="02040503050406030204" pitchFamily="18" charset="0"/>
                                    </a:rPr>
                                    <m:t>𝜉</m:t>
                                  </m:r>
                                </m:den>
                              </m:f>
                            </m:e>
                          </m:func>
                          <m:func>
                            <m:funcPr>
                              <m:ctrlPr>
                                <a:rPr lang="en-US" b="0" i="1" smtClean="0">
                                  <a:solidFill>
                                    <a:srgbClr val="990000"/>
                                  </a:solidFill>
                                  <a:latin typeface="Cambria Math" panose="02040503050406030204" pitchFamily="18" charset="0"/>
                                </a:rPr>
                              </m:ctrlPr>
                            </m:funcPr>
                            <m:fName>
                              <m:r>
                                <m:rPr>
                                  <m:sty m:val="p"/>
                                </m:rPr>
                                <a:rPr lang="en-US" b="0" i="0" smtClean="0">
                                  <a:solidFill>
                                    <a:srgbClr val="990000"/>
                                  </a:solidFill>
                                  <a:latin typeface="Cambria Math" panose="02040503050406030204" pitchFamily="18" charset="0"/>
                                </a:rPr>
                                <m:t>cos</m:t>
                              </m:r>
                            </m:fName>
                            <m:e>
                              <m:r>
                                <a:rPr lang="en-US" b="0" i="1" smtClean="0">
                                  <a:solidFill>
                                    <a:srgbClr val="990000"/>
                                  </a:solidFill>
                                  <a:latin typeface="Cambria Math" panose="02040503050406030204" pitchFamily="18" charset="0"/>
                                </a:rPr>
                                <m:t>𝜙</m:t>
                              </m:r>
                            </m:e>
                          </m:func>
                          <m:r>
                            <a:rPr lang="en-US" b="0" i="1" smtClean="0">
                              <a:solidFill>
                                <a:srgbClr val="990000"/>
                              </a:solidFill>
                              <a:latin typeface="Cambria Math" panose="02040503050406030204" pitchFamily="18" charset="0"/>
                            </a:rPr>
                            <m:t>   =   </m:t>
                          </m:r>
                          <m:r>
                            <a:rPr lang="en-US" b="0" i="1" smtClean="0">
                              <a:solidFill>
                                <a:srgbClr val="990000"/>
                              </a:solidFill>
                              <a:latin typeface="Cambria Math" panose="02040503050406030204" pitchFamily="18" charset="0"/>
                            </a:rPr>
                            <m:t>0</m:t>
                          </m:r>
                        </m:e>
                      </m:func>
                    </m:oMath>
                  </m:oMathPara>
                </a14:m>
                <a:endParaRPr lang="en-US" dirty="0">
                  <a:solidFill>
                    <a:srgbClr val="99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009737" y="2895600"/>
                <a:ext cx="4327595" cy="844783"/>
              </a:xfrm>
              <a:prstGeom prst="rect">
                <a:avLst/>
              </a:prstGeom>
              <a:blipFill>
                <a:blip r:embed="rId4"/>
                <a:stretch>
                  <a:fillRect/>
                </a:stretch>
              </a:blipFill>
            </p:spPr>
            <p:txBody>
              <a:bodyPr/>
              <a:lstStyle/>
              <a:p>
                <a:r>
                  <a:rPr lang="en-US">
                    <a:noFill/>
                  </a:rPr>
                  <a:t> </a:t>
                </a:r>
              </a:p>
            </p:txBody>
          </p:sp>
        </mc:Fallback>
      </mc:AlternateContent>
      <p:sp>
        <p:nvSpPr>
          <p:cNvPr id="10" name="Parallelogram 9"/>
          <p:cNvSpPr/>
          <p:nvPr/>
        </p:nvSpPr>
        <p:spPr bwMode="auto">
          <a:xfrm>
            <a:off x="2895600" y="609600"/>
            <a:ext cx="4267200" cy="1600200"/>
          </a:xfrm>
          <a:prstGeom prst="parallelogram">
            <a:avLst>
              <a:gd name="adj" fmla="val 34524"/>
            </a:avLst>
          </a:prstGeom>
          <a:solidFill>
            <a:srgbClr val="00B05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Parallelogram 10"/>
              <p:cNvSpPr/>
              <p:nvPr/>
            </p:nvSpPr>
            <p:spPr bwMode="auto">
              <a:xfrm>
                <a:off x="2895600" y="609600"/>
                <a:ext cx="19050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n-US" sz="2400" b="0" i="0"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Δ</m:t>
                      </m:r>
                      <m:sSup>
                        <m:sSupPr>
                          <m:ctrlP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ctrlPr>
                        </m:sSupPr>
                        <m:e>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𝑒</m:t>
                          </m:r>
                        </m:e>
                        <m:sup>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𝑖</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𝜃</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11" name="Parallelogram 10"/>
              <p:cNvSpPr>
                <a:spLocks noRot="1" noChangeAspect="1" noMove="1" noResize="1" noEditPoints="1" noAdjustHandles="1" noChangeArrowheads="1" noChangeShapeType="1" noTextEdit="1"/>
              </p:cNvSpPr>
              <p:nvPr/>
            </p:nvSpPr>
            <p:spPr bwMode="auto">
              <a:xfrm>
                <a:off x="2895600" y="609600"/>
                <a:ext cx="1905000" cy="1600200"/>
              </a:xfrm>
              <a:prstGeom prst="parallelogram">
                <a:avLst>
                  <a:gd name="adj" fmla="val 34524"/>
                </a:avLst>
              </a:prstGeom>
              <a:blipFill>
                <a:blip r:embed="rId5"/>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arallelogram 11"/>
              <p:cNvSpPr/>
              <p:nvPr/>
            </p:nvSpPr>
            <p:spPr bwMode="auto">
              <a:xfrm>
                <a:off x="5486400" y="609600"/>
                <a:ext cx="1676400" cy="1600200"/>
              </a:xfrm>
              <a:prstGeom prst="parallelogram">
                <a:avLst>
                  <a:gd name="adj" fmla="val 34524"/>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rPr>
                            <m:t>𝜃</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12" name="Parallelogram 11"/>
              <p:cNvSpPr>
                <a:spLocks noRot="1" noChangeAspect="1" noMove="1" noResize="1" noEditPoints="1" noAdjustHandles="1" noChangeArrowheads="1" noChangeShapeType="1" noTextEdit="1"/>
              </p:cNvSpPr>
              <p:nvPr/>
            </p:nvSpPr>
            <p:spPr bwMode="auto">
              <a:xfrm>
                <a:off x="5486400" y="609600"/>
                <a:ext cx="1676400" cy="1600200"/>
              </a:xfrm>
              <a:prstGeom prst="parallelogram">
                <a:avLst>
                  <a:gd name="adj" fmla="val 34524"/>
                </a:avLst>
              </a:prstGeom>
              <a:blipFill>
                <a:blip r:embed="rId6"/>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arallelogram 14"/>
              <p:cNvSpPr/>
              <p:nvPr/>
            </p:nvSpPr>
            <p:spPr bwMode="auto">
              <a:xfrm>
                <a:off x="4419600" y="609600"/>
                <a:ext cx="1447800" cy="1600200"/>
              </a:xfrm>
              <a:prstGeom prst="parallelogram">
                <a:avLst>
                  <a:gd name="adj" fmla="val 38395"/>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p>
                        <m:sSupPr>
                          <m:ctrlP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ctrlPr>
                        </m:sSupPr>
                        <m:e>
                          <m:r>
                            <m:rPr>
                              <m:sty m:val="p"/>
                            </m:rPr>
                            <a:rPr kumimoji="0" lang="en-US" sz="2400" b="0" i="0"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Δ</m:t>
                          </m:r>
                        </m:e>
                        <m:sup>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m:t>
                          </m:r>
                        </m:sup>
                      </m:sSup>
                      <m:sSup>
                        <m:sSupPr>
                          <m:ctrlP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ctrlPr>
                        </m:sSupPr>
                        <m:e>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𝑒</m:t>
                          </m:r>
                        </m:e>
                        <m:sup>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𝑖</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𝜙</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15" name="Parallelogram 14"/>
              <p:cNvSpPr>
                <a:spLocks noRot="1" noChangeAspect="1" noMove="1" noResize="1" noEditPoints="1" noAdjustHandles="1" noChangeArrowheads="1" noChangeShapeType="1" noTextEdit="1"/>
              </p:cNvSpPr>
              <p:nvPr/>
            </p:nvSpPr>
            <p:spPr bwMode="auto">
              <a:xfrm>
                <a:off x="4419600" y="609600"/>
                <a:ext cx="1447800" cy="1600200"/>
              </a:xfrm>
              <a:prstGeom prst="parallelogram">
                <a:avLst>
                  <a:gd name="adj" fmla="val 38395"/>
                </a:avLst>
              </a:prstGeom>
              <a:blipFill>
                <a:blip r:embed="rId7"/>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01170" y="5768258"/>
                <a:ext cx="7654660" cy="830997"/>
              </a:xfrm>
              <a:prstGeom prst="rect">
                <a:avLst/>
              </a:prstGeom>
              <a:noFill/>
            </p:spPr>
            <p:txBody>
              <a:bodyPr wrap="none" rtlCol="0">
                <a:spAutoFit/>
              </a:bodyPr>
              <a:lstStyle/>
              <a:p>
                <a:r>
                  <a:rPr lang="en-US" dirty="0">
                    <a:solidFill>
                      <a:srgbClr val="000099"/>
                    </a:solidFill>
                  </a:rPr>
                  <a:t>Width of the normal part may shrink </a:t>
                </a:r>
                <a14:m>
                  <m:oMath xmlns:m="http://schemas.openxmlformats.org/officeDocument/2006/math">
                    <m:r>
                      <a:rPr lang="en-US" i="1" smtClean="0">
                        <a:solidFill>
                          <a:srgbClr val="000099"/>
                        </a:solidFill>
                        <a:latin typeface="Cambria Math" panose="02040503050406030204" pitchFamily="18" charset="0"/>
                        <a:ea typeface="Cambria Math" panose="02040503050406030204" pitchFamily="18" charset="0"/>
                      </a:rPr>
                      <m:t>⇒</m:t>
                    </m:r>
                  </m:oMath>
                </a14:m>
                <a:r>
                  <a:rPr lang="en-US" dirty="0">
                    <a:solidFill>
                      <a:srgbClr val="000099"/>
                    </a:solidFill>
                  </a:rPr>
                  <a:t> </a:t>
                </a:r>
              </a:p>
              <a:p>
                <a:r>
                  <a:rPr lang="en-US" dirty="0">
                    <a:solidFill>
                      <a:srgbClr val="000099"/>
                    </a:solidFill>
                  </a:rPr>
                  <a:t>				gap may become close to </a:t>
                </a:r>
                <a14:m>
                  <m:oMath xmlns:m="http://schemas.openxmlformats.org/officeDocument/2006/math">
                    <m:r>
                      <m:rPr>
                        <m:sty m:val="p"/>
                      </m:rPr>
                      <a:rPr lang="en-US" b="0" i="0" smtClean="0">
                        <a:solidFill>
                          <a:srgbClr val="000099"/>
                        </a:solidFill>
                        <a:latin typeface="Cambria Math" panose="02040503050406030204" pitchFamily="18" charset="0"/>
                      </a:rPr>
                      <m:t>Δ</m:t>
                    </m:r>
                  </m:oMath>
                </a14:m>
                <a:endParaRPr lang="en-US" dirty="0">
                  <a:solidFill>
                    <a:srgbClr val="000099"/>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01170" y="5768258"/>
                <a:ext cx="7654660" cy="830997"/>
              </a:xfrm>
              <a:prstGeom prst="rect">
                <a:avLst/>
              </a:prstGeom>
              <a:blipFill>
                <a:blip r:embed="rId8"/>
                <a:stretch>
                  <a:fillRect l="-1275" t="-5109" b="-16058"/>
                </a:stretch>
              </a:blipFill>
            </p:spPr>
            <p:txBody>
              <a:bodyPr/>
              <a:lstStyle/>
              <a:p>
                <a:r>
                  <a:rPr lang="en-US">
                    <a:noFill/>
                  </a:rPr>
                  <a:t> </a:t>
                </a:r>
              </a:p>
            </p:txBody>
          </p:sp>
        </mc:Fallback>
      </mc:AlternateContent>
    </p:spTree>
    <p:extLst>
      <p:ext uri="{BB962C8B-B14F-4D97-AF65-F5344CB8AC3E}">
        <p14:creationId xmlns:p14="http://schemas.microsoft.com/office/powerpoint/2010/main" val="1969095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5D5B9-CFC1-C4DD-528B-7948D05CB595}"/>
              </a:ext>
            </a:extLst>
          </p:cNvPr>
          <p:cNvSpPr txBox="1"/>
          <p:nvPr/>
        </p:nvSpPr>
        <p:spPr>
          <a:xfrm>
            <a:off x="90236" y="1675155"/>
            <a:ext cx="3531269" cy="3593291"/>
          </a:xfrm>
          <a:prstGeom prst="rect">
            <a:avLst/>
          </a:prstGeom>
          <a:noFill/>
        </p:spPr>
        <p:txBody>
          <a:bodyPr wrap="square">
            <a:spAutoFit/>
          </a:bodyPr>
          <a:lstStyle/>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1. The Quantum Hall effect</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2. Topological superconductivity</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3. Topological universe on a graphene sheet</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4. Topological insulators</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5. Topological classification</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6. Gapless topological phases</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7. Material prediction </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8. States of topological Order</a:t>
            </a:r>
          </a:p>
          <a:p>
            <a:pPr defTabSz="342900" eaLnBrk="1" fontAlgn="auto" hangingPunct="1">
              <a:lnSpc>
                <a:spcPts val="2475"/>
              </a:lnSpc>
              <a:spcBef>
                <a:spcPts val="0"/>
              </a:spcBef>
              <a:spcAft>
                <a:spcPts val="600"/>
              </a:spcAft>
              <a:defRPr/>
            </a:pPr>
            <a:r>
              <a:rPr lang="en-US" sz="1350" dirty="0">
                <a:solidFill>
                  <a:prstClr val="white"/>
                </a:solidFill>
                <a:latin typeface="Calibri" panose="020F0502020204030204" pitchFamily="34" charset="0"/>
                <a:cs typeface="+mn-cs"/>
              </a:rPr>
              <a:t>9. Experimental tools</a:t>
            </a:r>
          </a:p>
        </p:txBody>
      </p:sp>
      <p:pic>
        <p:nvPicPr>
          <p:cNvPr id="8" name="3278195408">
            <a:hlinkClick r:id="" action="ppaction://media"/>
            <a:extLst>
              <a:ext uri="{FF2B5EF4-FFF2-40B4-BE49-F238E27FC236}">
                <a16:creationId xmlns:a16="http://schemas.microsoft.com/office/drawing/2014/main" id="{BA0C6404-DC3E-2014-19A3-0521D9232770}"/>
              </a:ext>
            </a:extLst>
          </p:cNvPr>
          <p:cNvPicPr>
            <a:picLocks noChangeAspect="1"/>
          </p:cNvPicPr>
          <p:nvPr>
            <a:videoFile r:link="rId1"/>
            <p:extLst>
              <p:ext uri="{DAA4B4D4-6D71-4841-9C94-3DE7FCFB9230}">
                <p14:media xmlns:p14="http://schemas.microsoft.com/office/powerpoint/2010/main" r:embed="rId2">
                  <p14:trim st="1362" end="5633"/>
                </p14:media>
              </p:ext>
            </p:extLst>
          </p:nvPr>
        </p:nvPicPr>
        <p:blipFill>
          <a:blip r:embed="rId4"/>
          <a:stretch>
            <a:fillRect/>
          </a:stretch>
        </p:blipFill>
        <p:spPr>
          <a:xfrm>
            <a:off x="3215773" y="1742322"/>
            <a:ext cx="5837991" cy="3283870"/>
          </a:xfrm>
          <a:prstGeom prst="rect">
            <a:avLst/>
          </a:prstGeom>
        </p:spPr>
      </p:pic>
      <p:sp>
        <p:nvSpPr>
          <p:cNvPr id="6" name="TextBox 5"/>
          <p:cNvSpPr txBox="1"/>
          <p:nvPr/>
        </p:nvSpPr>
        <p:spPr>
          <a:xfrm>
            <a:off x="457200" y="5638800"/>
            <a:ext cx="6572953" cy="877163"/>
          </a:xfrm>
          <a:prstGeom prst="rect">
            <a:avLst/>
          </a:prstGeom>
          <a:noFill/>
        </p:spPr>
        <p:txBody>
          <a:bodyPr wrap="none" rtlCol="0">
            <a:spAutoFit/>
          </a:bodyPr>
          <a:lstStyle/>
          <a:p>
            <a:r>
              <a:rPr lang="en-US" sz="1650" dirty="0">
                <a:solidFill>
                  <a:srgbClr val="FFC000"/>
                </a:solidFill>
                <a:cs typeface="Arial" panose="020B0604020202020204" pitchFamily="34" charset="0"/>
              </a:rPr>
              <a:t>On EDX, </a:t>
            </a:r>
            <a:r>
              <a:rPr lang="en-US" sz="1650" dirty="0" err="1">
                <a:solidFill>
                  <a:srgbClr val="FFC000"/>
                </a:solidFill>
                <a:cs typeface="Arial" panose="020B0604020202020204" pitchFamily="34" charset="0"/>
              </a:rPr>
              <a:t>CampusIL</a:t>
            </a:r>
            <a:r>
              <a:rPr lang="en-US" sz="1650" dirty="0">
                <a:solidFill>
                  <a:srgbClr val="FFC000"/>
                </a:solidFill>
                <a:cs typeface="Arial" panose="020B0604020202020204" pitchFamily="34" charset="0"/>
              </a:rPr>
              <a:t> &amp; </a:t>
            </a:r>
            <a:r>
              <a:rPr lang="en-US" sz="1650" dirty="0" err="1">
                <a:solidFill>
                  <a:srgbClr val="FFC000"/>
                </a:solidFill>
                <a:cs typeface="Arial" panose="020B0604020202020204" pitchFamily="34" charset="0"/>
              </a:rPr>
              <a:t>Youtube</a:t>
            </a:r>
            <a:r>
              <a:rPr lang="en-US" sz="1650" dirty="0">
                <a:solidFill>
                  <a:srgbClr val="FFC000"/>
                </a:solidFill>
                <a:cs typeface="Arial" panose="020B0604020202020204" pitchFamily="34" charset="0"/>
              </a:rPr>
              <a:t>              tqm.course@Weizmann.ac.il</a:t>
            </a:r>
          </a:p>
          <a:p>
            <a:pPr algn="l" rtl="0"/>
            <a:endParaRPr lang="en-US" sz="1650" dirty="0">
              <a:solidFill>
                <a:srgbClr val="FFC000"/>
              </a:solidFill>
              <a:cs typeface="Arial" panose="020B0604020202020204" pitchFamily="34" charset="0"/>
            </a:endParaRPr>
          </a:p>
          <a:p>
            <a:pPr algn="l" rtl="0"/>
            <a:r>
              <a:rPr lang="en-US" sz="1650" dirty="0">
                <a:solidFill>
                  <a:srgbClr val="FFC000"/>
                </a:solidFill>
                <a:cs typeface="Arial" panose="020B0604020202020204" pitchFamily="34" charset="0"/>
              </a:rPr>
              <a:t>Search for </a:t>
            </a:r>
            <a:r>
              <a:rPr lang="en-US" sz="1800" i="1" dirty="0">
                <a:solidFill>
                  <a:srgbClr val="FFC000"/>
                </a:solidFill>
                <a:cs typeface="Arial" panose="020B0604020202020204" pitchFamily="34" charset="0"/>
              </a:rPr>
              <a:t>Topological quantum matter Weizmann online </a:t>
            </a:r>
            <a:endParaRPr lang="en-US" sz="1650" i="1" dirty="0">
              <a:solidFill>
                <a:srgbClr val="FFC000"/>
              </a:solidFill>
              <a:cs typeface="Arial" panose="020B0604020202020204" pitchFamily="34" charset="0"/>
            </a:endParaRPr>
          </a:p>
        </p:txBody>
      </p:sp>
    </p:spTree>
    <p:extLst>
      <p:ext uri="{BB962C8B-B14F-4D97-AF65-F5344CB8AC3E}">
        <p14:creationId xmlns:p14="http://schemas.microsoft.com/office/powerpoint/2010/main" val="410319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1000"/>
                                  </p:stCondLst>
                                  <p:childTnLst>
                                    <p:cmd type="call" cmd="playFrom(0.0)">
                                      <p:cBhvr>
                                        <p:cTn id="6" dur="311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170"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bwMode="auto">
          <a:xfrm>
            <a:off x="3886201" y="1524000"/>
            <a:ext cx="3124200" cy="3124200"/>
          </a:xfrm>
          <a:prstGeom prst="ellipse">
            <a:avLst/>
          </a:pr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cxnSp>
        <p:nvCxnSpPr>
          <p:cNvPr id="17" name="Straight Connector 16"/>
          <p:cNvCxnSpPr/>
          <p:nvPr/>
        </p:nvCxnSpPr>
        <p:spPr bwMode="auto">
          <a:xfrm>
            <a:off x="3276601" y="3124200"/>
            <a:ext cx="4343400" cy="0"/>
          </a:xfrm>
          <a:prstGeom prst="line">
            <a:avLst/>
          </a:pr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5486400" y="1066800"/>
            <a:ext cx="0" cy="4191000"/>
          </a:xfrm>
          <a:prstGeom prst="line">
            <a:avLst/>
          </a:pr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22"/>
          <p:cNvSpPr/>
          <p:nvPr/>
        </p:nvSpPr>
        <p:spPr bwMode="auto">
          <a:xfrm>
            <a:off x="4800601" y="1524000"/>
            <a:ext cx="152400" cy="152400"/>
          </a:xfrm>
          <a:prstGeom prst="ellipse">
            <a:avLst/>
          </a:prstGeom>
          <a:solidFill>
            <a:srgbClr val="00009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24" name="Oval 23"/>
          <p:cNvSpPr/>
          <p:nvPr/>
        </p:nvSpPr>
        <p:spPr bwMode="auto">
          <a:xfrm>
            <a:off x="4724401" y="4495800"/>
            <a:ext cx="152400" cy="152400"/>
          </a:xfrm>
          <a:prstGeom prst="ellipse">
            <a:avLst/>
          </a:prstGeom>
          <a:solidFill>
            <a:srgbClr val="00009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25" name="Oval 24"/>
          <p:cNvSpPr/>
          <p:nvPr/>
        </p:nvSpPr>
        <p:spPr bwMode="auto">
          <a:xfrm>
            <a:off x="6921690" y="2667000"/>
            <a:ext cx="152400" cy="152400"/>
          </a:xfrm>
          <a:prstGeom prst="ellipse">
            <a:avLst/>
          </a:prstGeom>
          <a:solidFill>
            <a:srgbClr val="00009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p:cNvSpPr txBox="1"/>
              <p:nvPr/>
            </p:nvSpPr>
            <p:spPr>
              <a:xfrm>
                <a:off x="4396436" y="1138535"/>
                <a:ext cx="4517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4396436" y="1138535"/>
                <a:ext cx="451790"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005281" y="4264967"/>
                <a:ext cx="6810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𝜃</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4005281" y="4264967"/>
                <a:ext cx="681020"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286177" y="2393603"/>
                <a:ext cx="48622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𝜙</m:t>
                      </m:r>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7286177" y="2393603"/>
                <a:ext cx="486223" cy="461665"/>
              </a:xfrm>
              <a:prstGeom prst="rect">
                <a:avLst/>
              </a:prstGeom>
              <a:blipFill>
                <a:blip r:embed="rId4"/>
                <a:stretch>
                  <a:fillRect l="-1250" b="-20000"/>
                </a:stretch>
              </a:blipFill>
            </p:spPr>
            <p:txBody>
              <a:bodyPr/>
              <a:lstStyle/>
              <a:p>
                <a:r>
                  <a:rPr lang="en-US">
                    <a:noFill/>
                  </a:rPr>
                  <a:t> </a:t>
                </a:r>
              </a:p>
            </p:txBody>
          </p:sp>
        </mc:Fallback>
      </mc:AlternateContent>
      <p:cxnSp>
        <p:nvCxnSpPr>
          <p:cNvPr id="30" name="Straight Connector 29"/>
          <p:cNvCxnSpPr>
            <a:stCxn id="23" idx="0"/>
            <a:endCxn id="24" idx="0"/>
          </p:cNvCxnSpPr>
          <p:nvPr/>
        </p:nvCxnSpPr>
        <p:spPr bwMode="auto">
          <a:xfrm flipH="1">
            <a:off x="4800601" y="1524000"/>
            <a:ext cx="76200" cy="2971800"/>
          </a:xfrm>
          <a:prstGeom prst="line">
            <a:avLst/>
          </a:pr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a:stCxn id="23" idx="5"/>
            <a:endCxn id="25" idx="1"/>
          </p:cNvCxnSpPr>
          <p:nvPr/>
        </p:nvCxnSpPr>
        <p:spPr bwMode="auto">
          <a:xfrm>
            <a:off x="4930683" y="1654082"/>
            <a:ext cx="2013325" cy="1035236"/>
          </a:xfrm>
          <a:prstGeom prst="line">
            <a:avLst/>
          </a:pr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a:stCxn id="25" idx="3"/>
            <a:endCxn id="24" idx="7"/>
          </p:cNvCxnSpPr>
          <p:nvPr/>
        </p:nvCxnSpPr>
        <p:spPr bwMode="auto">
          <a:xfrm flipH="1">
            <a:off x="4854483" y="2797082"/>
            <a:ext cx="2089525" cy="1721036"/>
          </a:xfrm>
          <a:prstGeom prst="line">
            <a:avLst/>
          </a:pr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p:cNvSpPr txBox="1"/>
          <p:nvPr/>
        </p:nvSpPr>
        <p:spPr>
          <a:xfrm>
            <a:off x="762001" y="5410200"/>
            <a:ext cx="7848600" cy="830997"/>
          </a:xfrm>
          <a:prstGeom prst="rect">
            <a:avLst/>
          </a:prstGeom>
          <a:noFill/>
        </p:spPr>
        <p:txBody>
          <a:bodyPr wrap="square" rtlCol="0">
            <a:spAutoFit/>
          </a:bodyPr>
          <a:lstStyle/>
          <a:p>
            <a:r>
              <a:rPr lang="en-US" dirty="0">
                <a:solidFill>
                  <a:srgbClr val="000099"/>
                </a:solidFill>
              </a:rPr>
              <a:t>The origin must be within the triangle for topological superconductivity</a:t>
            </a:r>
          </a:p>
        </p:txBody>
      </p:sp>
      <mc:AlternateContent xmlns:mc="http://schemas.openxmlformats.org/markup-compatibility/2006" xmlns:a14="http://schemas.microsoft.com/office/drawing/2010/main">
        <mc:Choice Requires="a14">
          <p:sp>
            <p:nvSpPr>
              <p:cNvPr id="39" name="TextBox 38"/>
              <p:cNvSpPr txBox="1"/>
              <p:nvPr/>
            </p:nvSpPr>
            <p:spPr>
              <a:xfrm>
                <a:off x="270923" y="526817"/>
                <a:ext cx="4327595" cy="8447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rgbClr val="990000"/>
                              </a:solidFill>
                              <a:latin typeface="Cambria Math" panose="02040503050406030204" pitchFamily="18" charset="0"/>
                            </a:rPr>
                          </m:ctrlPr>
                        </m:funcPr>
                        <m:fName>
                          <m:r>
                            <m:rPr>
                              <m:sty m:val="p"/>
                            </m:rPr>
                            <a:rPr lang="en-US" b="0" i="0" smtClean="0">
                              <a:solidFill>
                                <a:srgbClr val="990000"/>
                              </a:solidFill>
                              <a:latin typeface="Cambria Math" panose="02040503050406030204" pitchFamily="18" charset="0"/>
                            </a:rPr>
                            <m:t>cos</m:t>
                          </m:r>
                        </m:fName>
                        <m:e>
                          <m:r>
                            <a:rPr lang="en-US" b="0" i="1" smtClean="0">
                              <a:solidFill>
                                <a:srgbClr val="990000"/>
                              </a:solidFill>
                              <a:latin typeface="Cambria Math" panose="02040503050406030204" pitchFamily="18" charset="0"/>
                            </a:rPr>
                            <m:t>𝜃</m:t>
                          </m:r>
                          <m:r>
                            <a:rPr lang="en-US" b="0" i="1" smtClean="0">
                              <a:solidFill>
                                <a:srgbClr val="990000"/>
                              </a:solidFill>
                              <a:latin typeface="Cambria Math" panose="02040503050406030204" pitchFamily="18" charset="0"/>
                            </a:rPr>
                            <m:t>  +  </m:t>
                          </m:r>
                          <m:func>
                            <m:funcPr>
                              <m:ctrlPr>
                                <a:rPr lang="en-US" b="0" i="1" smtClean="0">
                                  <a:solidFill>
                                    <a:srgbClr val="990000"/>
                                  </a:solidFill>
                                  <a:latin typeface="Cambria Math" panose="02040503050406030204" pitchFamily="18" charset="0"/>
                                </a:rPr>
                              </m:ctrlPr>
                            </m:funcPr>
                            <m:fName>
                              <m:r>
                                <m:rPr>
                                  <m:sty m:val="p"/>
                                </m:rPr>
                                <a:rPr lang="en-US" b="0" i="0" smtClean="0">
                                  <a:solidFill>
                                    <a:srgbClr val="990000"/>
                                  </a:solidFill>
                                  <a:latin typeface="Cambria Math" panose="02040503050406030204" pitchFamily="18" charset="0"/>
                                </a:rPr>
                                <m:t>tanh</m:t>
                              </m:r>
                            </m:fName>
                            <m:e>
                              <m:f>
                                <m:fPr>
                                  <m:ctrlPr>
                                    <a:rPr lang="en-US" b="0" i="1" smtClean="0">
                                      <a:solidFill>
                                        <a:srgbClr val="990000"/>
                                      </a:solidFill>
                                      <a:latin typeface="Cambria Math" panose="02040503050406030204" pitchFamily="18" charset="0"/>
                                    </a:rPr>
                                  </m:ctrlPr>
                                </m:fPr>
                                <m:num>
                                  <m:sSub>
                                    <m:sSubPr>
                                      <m:ctrlPr>
                                        <a:rPr lang="en-US" b="0" i="1" smtClean="0">
                                          <a:solidFill>
                                            <a:srgbClr val="990000"/>
                                          </a:solidFill>
                                          <a:latin typeface="Cambria Math" panose="02040503050406030204" pitchFamily="18" charset="0"/>
                                        </a:rPr>
                                      </m:ctrlPr>
                                    </m:sSubPr>
                                    <m:e>
                                      <m:r>
                                        <a:rPr lang="en-US" b="0" i="1" smtClean="0">
                                          <a:solidFill>
                                            <a:srgbClr val="990000"/>
                                          </a:solidFill>
                                          <a:latin typeface="Cambria Math" panose="02040503050406030204" pitchFamily="18" charset="0"/>
                                        </a:rPr>
                                        <m:t>𝑊</m:t>
                                      </m:r>
                                    </m:e>
                                    <m:sub>
                                      <m:r>
                                        <a:rPr lang="en-US" b="0" i="1" smtClean="0">
                                          <a:solidFill>
                                            <a:srgbClr val="990000"/>
                                          </a:solidFill>
                                          <a:latin typeface="Cambria Math" panose="02040503050406030204" pitchFamily="18" charset="0"/>
                                        </a:rPr>
                                        <m:t>𝑆</m:t>
                                      </m:r>
                                    </m:sub>
                                  </m:sSub>
                                </m:num>
                                <m:den>
                                  <m:r>
                                    <a:rPr lang="en-US" b="0" i="1" smtClean="0">
                                      <a:solidFill>
                                        <a:srgbClr val="990000"/>
                                      </a:solidFill>
                                      <a:latin typeface="Cambria Math" panose="02040503050406030204" pitchFamily="18" charset="0"/>
                                    </a:rPr>
                                    <m:t>𝜉</m:t>
                                  </m:r>
                                </m:den>
                              </m:f>
                            </m:e>
                          </m:func>
                          <m:func>
                            <m:funcPr>
                              <m:ctrlPr>
                                <a:rPr lang="en-US" b="0" i="1" smtClean="0">
                                  <a:solidFill>
                                    <a:srgbClr val="990000"/>
                                  </a:solidFill>
                                  <a:latin typeface="Cambria Math" panose="02040503050406030204" pitchFamily="18" charset="0"/>
                                </a:rPr>
                              </m:ctrlPr>
                            </m:funcPr>
                            <m:fName>
                              <m:r>
                                <m:rPr>
                                  <m:sty m:val="p"/>
                                </m:rPr>
                                <a:rPr lang="en-US" b="0" i="0" smtClean="0">
                                  <a:solidFill>
                                    <a:srgbClr val="990000"/>
                                  </a:solidFill>
                                  <a:latin typeface="Cambria Math" panose="02040503050406030204" pitchFamily="18" charset="0"/>
                                </a:rPr>
                                <m:t>cos</m:t>
                              </m:r>
                            </m:fName>
                            <m:e>
                              <m:r>
                                <a:rPr lang="en-US" b="0" i="1" smtClean="0">
                                  <a:solidFill>
                                    <a:srgbClr val="990000"/>
                                  </a:solidFill>
                                  <a:latin typeface="Cambria Math" panose="02040503050406030204" pitchFamily="18" charset="0"/>
                                </a:rPr>
                                <m:t>𝜙</m:t>
                              </m:r>
                            </m:e>
                          </m:func>
                          <m:r>
                            <a:rPr lang="en-US" b="0" i="1" smtClean="0">
                              <a:solidFill>
                                <a:srgbClr val="990000"/>
                              </a:solidFill>
                              <a:latin typeface="Cambria Math" panose="02040503050406030204" pitchFamily="18" charset="0"/>
                            </a:rPr>
                            <m:t>   =   </m:t>
                          </m:r>
                          <m:r>
                            <a:rPr lang="en-US" b="0" i="1" smtClean="0">
                              <a:solidFill>
                                <a:srgbClr val="990000"/>
                              </a:solidFill>
                              <a:latin typeface="Cambria Math" panose="02040503050406030204" pitchFamily="18" charset="0"/>
                            </a:rPr>
                            <m:t>0</m:t>
                          </m:r>
                        </m:e>
                      </m:func>
                    </m:oMath>
                  </m:oMathPara>
                </a14:m>
                <a:endParaRPr lang="en-US" dirty="0">
                  <a:solidFill>
                    <a:srgbClr val="9900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70923" y="526817"/>
                <a:ext cx="4327595" cy="84478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20784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066800" y="685800"/>
                <a:ext cx="7772400" cy="6001643"/>
              </a:xfrm>
              <a:prstGeom prst="rect">
                <a:avLst/>
              </a:prstGeom>
              <a:noFill/>
            </p:spPr>
            <p:txBody>
              <a:bodyPr wrap="square" rtlCol="0">
                <a:spAutoFit/>
              </a:bodyPr>
              <a:lstStyle/>
              <a:p>
                <a:r>
                  <a:rPr lang="en-US" dirty="0">
                    <a:solidFill>
                      <a:srgbClr val="990000"/>
                    </a:solidFill>
                  </a:rPr>
                  <a:t>Different Fermi velocities for the two branches</a:t>
                </a:r>
              </a:p>
              <a:p>
                <a:endParaRPr lang="en-US" dirty="0">
                  <a:solidFill>
                    <a:srgbClr val="990000"/>
                  </a:solidFill>
                </a:endParaRPr>
              </a:p>
              <a:p>
                <a:pPr marL="342900" indent="-342900">
                  <a:buFont typeface="Arial" panose="020B0604020202020204" pitchFamily="34" charset="0"/>
                  <a:buChar char="•"/>
                </a:pPr>
                <a:r>
                  <a:rPr lang="en-US" dirty="0">
                    <a:solidFill>
                      <a:srgbClr val="000066"/>
                    </a:solidFill>
                  </a:rPr>
                  <a:t>Band structure</a:t>
                </a:r>
              </a:p>
              <a:p>
                <a:r>
                  <a:rPr lang="en-US" dirty="0">
                    <a:solidFill>
                      <a:srgbClr val="000066"/>
                    </a:solidFill>
                  </a:rPr>
                  <a:t>            </a:t>
                </a:r>
                <a:r>
                  <a:rPr lang="en-US" dirty="0" err="1">
                    <a:solidFill>
                      <a:srgbClr val="000066"/>
                    </a:solidFill>
                  </a:rPr>
                  <a:t>HgTe</a:t>
                </a:r>
                <a:r>
                  <a:rPr lang="en-US" dirty="0">
                    <a:solidFill>
                      <a:srgbClr val="000066"/>
                    </a:solidFill>
                  </a:rPr>
                  <a:t> </a:t>
                </a:r>
              </a:p>
              <a:p>
                <a:r>
                  <a:rPr lang="en-US" dirty="0">
                    <a:solidFill>
                      <a:srgbClr val="000066"/>
                    </a:solidFill>
                  </a:rPr>
                  <a:t>	 TMDs (</a:t>
                </a:r>
                <a:r>
                  <a:rPr lang="en-US" dirty="0" err="1">
                    <a:solidFill>
                      <a:srgbClr val="000066"/>
                    </a:solidFill>
                  </a:rPr>
                  <a:t>Ising</a:t>
                </a:r>
                <a:r>
                  <a:rPr lang="en-US" dirty="0">
                    <a:solidFill>
                      <a:srgbClr val="000066"/>
                    </a:solidFill>
                  </a:rPr>
                  <a:t> spin-orbit coupling welcome)</a:t>
                </a:r>
              </a:p>
              <a:p>
                <a:r>
                  <a:rPr lang="en-US" dirty="0">
                    <a:solidFill>
                      <a:srgbClr val="000066"/>
                    </a:solidFill>
                  </a:rPr>
                  <a:t>            </a:t>
                </a:r>
                <a14:m>
                  <m:oMath xmlns:m="http://schemas.openxmlformats.org/officeDocument/2006/math">
                    <m:r>
                      <a:rPr lang="en-US" b="0" i="1" smtClean="0">
                        <a:solidFill>
                          <a:srgbClr val="000066"/>
                        </a:solidFill>
                        <a:latin typeface="Cambria Math" panose="02040503050406030204" pitchFamily="18" charset="0"/>
                      </a:rPr>
                      <m:t>𝑀</m:t>
                    </m:r>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𝑋</m:t>
                        </m:r>
                      </m:e>
                      <m:sub>
                        <m:r>
                          <a:rPr lang="en-US" b="0" i="1" smtClean="0">
                            <a:solidFill>
                              <a:srgbClr val="000066"/>
                            </a:solidFill>
                            <a:latin typeface="Cambria Math" panose="02040503050406030204" pitchFamily="18" charset="0"/>
                          </a:rPr>
                          <m:t>2</m:t>
                        </m:r>
                      </m:sub>
                    </m:sSub>
                    <m:r>
                      <a:rPr lang="en-US" b="0" i="1" smtClean="0">
                        <a:solidFill>
                          <a:srgbClr val="000066"/>
                        </a:solidFill>
                        <a:latin typeface="Cambria Math" panose="02040503050406030204" pitchFamily="18" charset="0"/>
                      </a:rPr>
                      <m:t>      (</m:t>
                    </m:r>
                    <m:r>
                      <a:rPr lang="en-US" b="0" i="1" smtClean="0">
                        <a:solidFill>
                          <a:srgbClr val="000066"/>
                        </a:solidFill>
                        <a:latin typeface="Cambria Math" panose="02040503050406030204" pitchFamily="18" charset="0"/>
                      </a:rPr>
                      <m:t>𝑀</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𝑊</m:t>
                    </m:r>
                    <m:r>
                      <a:rPr lang="en-US" b="0" i="1" smtClean="0">
                        <a:solidFill>
                          <a:srgbClr val="000066"/>
                        </a:solidFill>
                        <a:latin typeface="Cambria Math" panose="02040503050406030204" pitchFamily="18" charset="0"/>
                      </a:rPr>
                      <m:t>, </m:t>
                    </m:r>
                    <m:r>
                      <a:rPr lang="en-US" b="0" i="1" smtClean="0">
                        <a:solidFill>
                          <a:srgbClr val="000066"/>
                        </a:solidFill>
                        <a:latin typeface="Cambria Math" panose="02040503050406030204" pitchFamily="18" charset="0"/>
                      </a:rPr>
                      <m:t>𝑀𝑜</m:t>
                    </m:r>
                    <m:r>
                      <a:rPr lang="en-US" b="0" i="1" smtClean="0">
                        <a:solidFill>
                          <a:srgbClr val="000066"/>
                        </a:solidFill>
                        <a:latin typeface="Cambria Math" panose="02040503050406030204" pitchFamily="18" charset="0"/>
                      </a:rPr>
                      <m:t>           </m:t>
                    </m:r>
                    <m:r>
                      <a:rPr lang="en-US" b="0" i="1" smtClean="0">
                        <a:solidFill>
                          <a:srgbClr val="000066"/>
                        </a:solidFill>
                        <a:latin typeface="Cambria Math" panose="02040503050406030204" pitchFamily="18" charset="0"/>
                      </a:rPr>
                      <m:t>𝑋</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𝑆</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𝑆𝑒</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𝑇𝑒</m:t>
                    </m:r>
                    <m:r>
                      <a:rPr lang="en-US" b="0" i="1" smtClean="0">
                        <a:solidFill>
                          <a:srgbClr val="000066"/>
                        </a:solidFill>
                        <a:latin typeface="Cambria Math" panose="02040503050406030204" pitchFamily="18" charset="0"/>
                      </a:rPr>
                      <m:t>)</m:t>
                    </m:r>
                  </m:oMath>
                </a14:m>
                <a:endParaRPr lang="en-US" dirty="0">
                  <a:solidFill>
                    <a:srgbClr val="000066"/>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solidFill>
                      <a:srgbClr val="000066"/>
                    </a:solidFill>
                  </a:rPr>
                  <a:t>Proximity to a second sub-band in a hetero-structure</a:t>
                </a:r>
              </a:p>
              <a:p>
                <a:pPr marL="342900" indent="-342900">
                  <a:buFont typeface="Arial" panose="020B0604020202020204" pitchFamily="34" charset="0"/>
                  <a:buChar char="•"/>
                </a:pPr>
                <a:r>
                  <a:rPr lang="en-US" dirty="0">
                    <a:solidFill>
                      <a:srgbClr val="000066"/>
                    </a:solidFill>
                  </a:rPr>
                  <a:t>Periodic potential in the </a:t>
                </a:r>
                <a14:m>
                  <m:oMath xmlns:m="http://schemas.openxmlformats.org/officeDocument/2006/math">
                    <m:r>
                      <a:rPr lang="en-US" b="0" i="1" smtClean="0">
                        <a:solidFill>
                          <a:srgbClr val="000066"/>
                        </a:solidFill>
                        <a:latin typeface="Cambria Math" panose="02040503050406030204" pitchFamily="18" charset="0"/>
                      </a:rPr>
                      <m:t>𝑥</m:t>
                    </m:r>
                  </m:oMath>
                </a14:m>
                <a:r>
                  <a:rPr lang="en-US" dirty="0">
                    <a:solidFill>
                      <a:srgbClr val="000066"/>
                    </a:solidFill>
                  </a:rPr>
                  <a:t>-direction </a:t>
                </a:r>
                <a:r>
                  <a:rPr lang="en-US" sz="1800" dirty="0">
                    <a:solidFill>
                      <a:srgbClr val="000066"/>
                    </a:solidFill>
                  </a:rPr>
                  <a:t>(Lesser et al.). </a:t>
                </a:r>
                <a:endParaRPr lang="en-US" dirty="0">
                  <a:solidFill>
                    <a:srgbClr val="000066"/>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66800" y="685800"/>
                <a:ext cx="7772400" cy="6001643"/>
              </a:xfrm>
              <a:prstGeom prst="rect">
                <a:avLst/>
              </a:prstGeom>
              <a:blipFill>
                <a:blip r:embed="rId2"/>
                <a:stretch>
                  <a:fillRect l="-1176" t="-711" b="-1423"/>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1066800" y="3352800"/>
            <a:ext cx="7162800" cy="2184825"/>
          </a:xfrm>
          <a:prstGeom prst="rect">
            <a:avLst/>
          </a:prstGeom>
        </p:spPr>
      </p:pic>
    </p:spTree>
    <p:extLst>
      <p:ext uri="{BB962C8B-B14F-4D97-AF65-F5344CB8AC3E}">
        <p14:creationId xmlns:p14="http://schemas.microsoft.com/office/powerpoint/2010/main" val="4136198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685800"/>
            <a:ext cx="7452681" cy="769441"/>
          </a:xfrm>
          <a:prstGeom prst="rect">
            <a:avLst/>
          </a:prstGeom>
          <a:noFill/>
        </p:spPr>
        <p:txBody>
          <a:bodyPr wrap="none" rtlCol="0">
            <a:spAutoFit/>
          </a:bodyPr>
          <a:lstStyle/>
          <a:p>
            <a:r>
              <a:rPr lang="en-US" sz="2200" dirty="0">
                <a:solidFill>
                  <a:srgbClr val="000066"/>
                </a:solidFill>
              </a:rPr>
              <a:t>Unequal Fermi velocities – </a:t>
            </a:r>
          </a:p>
          <a:p>
            <a:r>
              <a:rPr lang="en-US" sz="2200" dirty="0">
                <a:solidFill>
                  <a:srgbClr val="000066"/>
                </a:solidFill>
              </a:rPr>
              <a:t>	presumption of innocence or presumption of guilt? </a:t>
            </a:r>
          </a:p>
        </p:txBody>
      </p:sp>
      <p:sp>
        <p:nvSpPr>
          <p:cNvPr id="8" name="TextBox 7"/>
          <p:cNvSpPr txBox="1"/>
          <p:nvPr/>
        </p:nvSpPr>
        <p:spPr>
          <a:xfrm>
            <a:off x="1600200" y="2057400"/>
            <a:ext cx="2124299" cy="400110"/>
          </a:xfrm>
          <a:prstGeom prst="rect">
            <a:avLst/>
          </a:prstGeom>
          <a:noFill/>
        </p:spPr>
        <p:txBody>
          <a:bodyPr wrap="none" rtlCol="0">
            <a:spAutoFit/>
          </a:bodyPr>
          <a:lstStyle/>
          <a:p>
            <a:r>
              <a:rPr lang="en-US" sz="2000" dirty="0">
                <a:solidFill>
                  <a:srgbClr val="000066"/>
                </a:solidFill>
              </a:rPr>
              <a:t>The </a:t>
            </a:r>
            <a:r>
              <a:rPr lang="en-US" sz="2000" dirty="0" err="1">
                <a:solidFill>
                  <a:srgbClr val="000066"/>
                </a:solidFill>
              </a:rPr>
              <a:t>Rashba</a:t>
            </a:r>
            <a:r>
              <a:rPr lang="en-US" sz="2000" dirty="0">
                <a:solidFill>
                  <a:srgbClr val="000066"/>
                </a:solidFill>
              </a:rPr>
              <a:t> bias</a:t>
            </a:r>
          </a:p>
        </p:txBody>
      </p:sp>
      <p:pic>
        <p:nvPicPr>
          <p:cNvPr id="11" name="Picture 10"/>
          <p:cNvPicPr>
            <a:picLocks noChangeAspect="1"/>
          </p:cNvPicPr>
          <p:nvPr/>
        </p:nvPicPr>
        <p:blipFill>
          <a:blip r:embed="rId2"/>
          <a:stretch>
            <a:fillRect/>
          </a:stretch>
        </p:blipFill>
        <p:spPr>
          <a:xfrm>
            <a:off x="4572000" y="1590523"/>
            <a:ext cx="2438400" cy="1733973"/>
          </a:xfrm>
          <a:prstGeom prst="rect">
            <a:avLst/>
          </a:prstGeom>
        </p:spPr>
      </p:pic>
      <p:sp>
        <p:nvSpPr>
          <p:cNvPr id="12" name="TextBox 11"/>
          <p:cNvSpPr txBox="1"/>
          <p:nvPr/>
        </p:nvSpPr>
        <p:spPr>
          <a:xfrm>
            <a:off x="1143000" y="3733800"/>
            <a:ext cx="6353021" cy="400110"/>
          </a:xfrm>
          <a:prstGeom prst="rect">
            <a:avLst/>
          </a:prstGeom>
          <a:noFill/>
        </p:spPr>
        <p:txBody>
          <a:bodyPr wrap="none" rtlCol="0">
            <a:spAutoFit/>
          </a:bodyPr>
          <a:lstStyle/>
          <a:p>
            <a:r>
              <a:rPr lang="en-US" sz="2000" dirty="0">
                <a:solidFill>
                  <a:srgbClr val="000066"/>
                </a:solidFill>
              </a:rPr>
              <a:t>Exact for a 1D ring with </a:t>
            </a:r>
            <a:r>
              <a:rPr lang="en-US" sz="2000" dirty="0">
                <a:solidFill>
                  <a:srgbClr val="990000"/>
                </a:solidFill>
              </a:rPr>
              <a:t>nearest neighbor hopping only</a:t>
            </a:r>
          </a:p>
        </p:txBody>
      </p:sp>
      <p:sp>
        <p:nvSpPr>
          <p:cNvPr id="14" name="Hexagon 13"/>
          <p:cNvSpPr/>
          <p:nvPr/>
        </p:nvSpPr>
        <p:spPr bwMode="auto">
          <a:xfrm>
            <a:off x="733425" y="4486275"/>
            <a:ext cx="2057400" cy="1905000"/>
          </a:xfrm>
          <a:prstGeom prst="hexagon">
            <a:avLst/>
          </a:pr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15" name="Oval 14"/>
          <p:cNvSpPr/>
          <p:nvPr/>
        </p:nvSpPr>
        <p:spPr bwMode="auto">
          <a:xfrm>
            <a:off x="1085850" y="4352925"/>
            <a:ext cx="228600" cy="228600"/>
          </a:xfrm>
          <a:prstGeom prst="ellipse">
            <a:avLst/>
          </a:prstGeom>
          <a:solidFill>
            <a:srgbClr val="99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17" name="Oval 16"/>
          <p:cNvSpPr/>
          <p:nvPr/>
        </p:nvSpPr>
        <p:spPr bwMode="auto">
          <a:xfrm>
            <a:off x="2209800" y="4371975"/>
            <a:ext cx="228600" cy="228600"/>
          </a:xfrm>
          <a:prstGeom prst="ellipse">
            <a:avLst/>
          </a:prstGeom>
          <a:solidFill>
            <a:srgbClr val="99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18" name="Oval 17"/>
          <p:cNvSpPr/>
          <p:nvPr/>
        </p:nvSpPr>
        <p:spPr bwMode="auto">
          <a:xfrm>
            <a:off x="2667000" y="5314950"/>
            <a:ext cx="228600" cy="228600"/>
          </a:xfrm>
          <a:prstGeom prst="ellipse">
            <a:avLst/>
          </a:prstGeom>
          <a:solidFill>
            <a:srgbClr val="99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19" name="Oval 18"/>
          <p:cNvSpPr/>
          <p:nvPr/>
        </p:nvSpPr>
        <p:spPr bwMode="auto">
          <a:xfrm>
            <a:off x="2219325" y="6248400"/>
            <a:ext cx="228600" cy="228600"/>
          </a:xfrm>
          <a:prstGeom prst="ellipse">
            <a:avLst/>
          </a:prstGeom>
          <a:solidFill>
            <a:srgbClr val="99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20" name="Oval 19"/>
          <p:cNvSpPr/>
          <p:nvPr/>
        </p:nvSpPr>
        <p:spPr bwMode="auto">
          <a:xfrm>
            <a:off x="1095375" y="6248400"/>
            <a:ext cx="228600" cy="228600"/>
          </a:xfrm>
          <a:prstGeom prst="ellipse">
            <a:avLst/>
          </a:prstGeom>
          <a:solidFill>
            <a:srgbClr val="99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21" name="Oval 20"/>
          <p:cNvSpPr/>
          <p:nvPr/>
        </p:nvSpPr>
        <p:spPr bwMode="auto">
          <a:xfrm>
            <a:off x="657225" y="5334000"/>
            <a:ext cx="228600" cy="228600"/>
          </a:xfrm>
          <a:prstGeom prst="ellipse">
            <a:avLst/>
          </a:prstGeom>
          <a:solidFill>
            <a:srgbClr val="99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16" name="TextBox 15"/>
          <p:cNvSpPr txBox="1"/>
          <p:nvPr/>
        </p:nvSpPr>
        <p:spPr>
          <a:xfrm>
            <a:off x="3076575" y="4467406"/>
            <a:ext cx="5925020" cy="400110"/>
          </a:xfrm>
          <a:prstGeom prst="rect">
            <a:avLst/>
          </a:prstGeom>
          <a:noFill/>
        </p:spPr>
        <p:txBody>
          <a:bodyPr wrap="none" rtlCol="0">
            <a:spAutoFit/>
          </a:bodyPr>
          <a:lstStyle/>
          <a:p>
            <a:r>
              <a:rPr lang="en-US" sz="2000" dirty="0">
                <a:solidFill>
                  <a:srgbClr val="000066"/>
                </a:solidFill>
              </a:rPr>
              <a:t>SOC acts like spin-dependent flux </a:t>
            </a:r>
            <a:r>
              <a:rPr lang="en-US" sz="1600" dirty="0">
                <a:solidFill>
                  <a:srgbClr val="000066"/>
                </a:solidFill>
              </a:rPr>
              <a:t>(Meir et al., 1989)</a:t>
            </a:r>
          </a:p>
        </p:txBody>
      </p:sp>
    </p:spTree>
    <p:extLst>
      <p:ext uri="{BB962C8B-B14F-4D97-AF65-F5344CB8AC3E}">
        <p14:creationId xmlns:p14="http://schemas.microsoft.com/office/powerpoint/2010/main" val="1786196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2d lattice.sv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66674"/>
            <a:ext cx="5029201" cy="37528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Parallelogram 11"/>
              <p:cNvSpPr/>
              <p:nvPr/>
            </p:nvSpPr>
            <p:spPr bwMode="auto">
              <a:xfrm>
                <a:off x="1612446" y="762000"/>
                <a:ext cx="2959554" cy="2362200"/>
              </a:xfrm>
              <a:prstGeom prst="parallelogram">
                <a:avLst>
                  <a:gd name="adj" fmla="val 34524"/>
                </a:avLst>
              </a:prstGeom>
              <a:solidFill>
                <a:srgbClr val="FFC000">
                  <a:alpha val="18039"/>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n-US" sz="2400" b="0" i="0"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Δ</m:t>
                      </m:r>
                      <m:sSup>
                        <m:sSupPr>
                          <m:ctrlP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ctrlPr>
                        </m:sSupPr>
                        <m:e>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𝑒</m:t>
                          </m:r>
                        </m:e>
                        <m:sup>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𝑖</m:t>
                          </m:r>
                          <m:r>
                            <a:rPr kumimoji="0" lang="en-US" sz="2400" b="0" i="1" u="none" strike="noStrike" cap="none" normalizeH="0" baseline="0" smtClean="0">
                              <a:ln>
                                <a:noFill/>
                              </a:ln>
                              <a:solidFill>
                                <a:srgbClr val="3333FF"/>
                              </a:solidFill>
                              <a:effectLst/>
                              <a:latin typeface="Cambria Math" panose="02040503050406030204" pitchFamily="18" charset="0"/>
                              <a:cs typeface="Times New Roman" panose="02020603050405020304" pitchFamily="18" charset="0"/>
                            </a:rPr>
                            <m:t>𝜃</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12" name="Parallelogram 11"/>
              <p:cNvSpPr>
                <a:spLocks noRot="1" noChangeAspect="1" noMove="1" noResize="1" noEditPoints="1" noAdjustHandles="1" noChangeArrowheads="1" noChangeShapeType="1" noTextEdit="1"/>
              </p:cNvSpPr>
              <p:nvPr/>
            </p:nvSpPr>
            <p:spPr bwMode="auto">
              <a:xfrm>
                <a:off x="1612446" y="762000"/>
                <a:ext cx="2959554" cy="2362200"/>
              </a:xfrm>
              <a:prstGeom prst="parallelogram">
                <a:avLst>
                  <a:gd name="adj" fmla="val 34524"/>
                </a:avLst>
              </a:prstGeom>
              <a:blipFill>
                <a:blip r:embed="rId3"/>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arallelogram 12"/>
              <p:cNvSpPr/>
              <p:nvPr/>
            </p:nvSpPr>
            <p:spPr bwMode="auto">
              <a:xfrm>
                <a:off x="4634593" y="762000"/>
                <a:ext cx="2604407" cy="2362200"/>
              </a:xfrm>
              <a:prstGeom prst="parallelogram">
                <a:avLst>
                  <a:gd name="adj" fmla="val 34524"/>
                </a:avLst>
              </a:prstGeom>
              <a:solidFill>
                <a:srgbClr val="FFC000">
                  <a:alpha val="18039"/>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rPr>
                            <m:t>𝜃</m:t>
                          </m:r>
                        </m:sup>
                      </m:sSup>
                    </m:oMath>
                  </m:oMathPara>
                </a14:m>
                <a:endParaRPr kumimoji="0" lang="en-US" sz="2400" b="0" i="0" u="none" strike="noStrike" cap="none" normalizeH="0" baseline="0" dirty="0">
                  <a:ln>
                    <a:noFill/>
                  </a:ln>
                  <a:solidFill>
                    <a:srgbClr val="3333FF"/>
                  </a:solidFill>
                  <a:effectLst/>
                  <a:latin typeface="Arial" panose="020B0604020202020204" pitchFamily="34" charset="0"/>
                  <a:cs typeface="Times New Roman" panose="02020603050405020304" pitchFamily="18" charset="0"/>
                </a:endParaRPr>
              </a:p>
            </p:txBody>
          </p:sp>
        </mc:Choice>
        <mc:Fallback xmlns="">
          <p:sp>
            <p:nvSpPr>
              <p:cNvPr id="13" name="Parallelogram 12"/>
              <p:cNvSpPr>
                <a:spLocks noRot="1" noChangeAspect="1" noMove="1" noResize="1" noEditPoints="1" noAdjustHandles="1" noChangeArrowheads="1" noChangeShapeType="1" noTextEdit="1"/>
              </p:cNvSpPr>
              <p:nvPr/>
            </p:nvSpPr>
            <p:spPr bwMode="auto">
              <a:xfrm>
                <a:off x="4634593" y="762000"/>
                <a:ext cx="2604407" cy="2362200"/>
              </a:xfrm>
              <a:prstGeom prst="parallelogram">
                <a:avLst>
                  <a:gd name="adj" fmla="val 34524"/>
                </a:avLst>
              </a:prstGeom>
              <a:blipFill>
                <a:blip r:embed="rId4"/>
                <a:stretch>
                  <a:fillRect/>
                </a:stretch>
              </a:blipFill>
              <a:ln w="12700" cap="flat" cmpd="sng" algn="ctr">
                <a:solidFill>
                  <a:schemeClr val="tx1"/>
                </a:solidFill>
                <a:prstDash val="solid"/>
                <a:round/>
                <a:headEnd type="none" w="sm" len="sm"/>
                <a:tailEnd type="none" w="sm" len="sm"/>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295400" y="3819525"/>
                <a:ext cx="5890395" cy="1170577"/>
              </a:xfrm>
              <a:prstGeom prst="rect">
                <a:avLst/>
              </a:prstGeom>
              <a:noFill/>
            </p:spPr>
            <p:txBody>
              <a:bodyPr wrap="none" rtlCol="0">
                <a:spAutoFit/>
              </a:bodyPr>
              <a:lstStyle/>
              <a:p>
                <a:r>
                  <a:rPr lang="en-US" sz="2000" dirty="0">
                    <a:solidFill>
                      <a:srgbClr val="000099"/>
                    </a:solidFill>
                  </a:rPr>
                  <a:t>In 2D, nearest neighbor only:</a:t>
                </a:r>
              </a:p>
              <a:p>
                <a:pPr/>
                <a14:m>
                  <m:oMathPara xmlns:m="http://schemas.openxmlformats.org/officeDocument/2006/math">
                    <m:oMathParaPr>
                      <m:jc m:val="centerGroup"/>
                    </m:oMathParaPr>
                    <m:oMath xmlns:m="http://schemas.openxmlformats.org/officeDocument/2006/math">
                      <m:r>
                        <a:rPr lang="en-US" sz="2000" b="0" i="1" smtClean="0">
                          <a:solidFill>
                            <a:srgbClr val="000099"/>
                          </a:solidFill>
                          <a:latin typeface="Cambria Math" panose="02040503050406030204" pitchFamily="18" charset="0"/>
                        </a:rPr>
                        <m:t>𝐻</m:t>
                      </m:r>
                      <m:d>
                        <m:dPr>
                          <m:ctrlPr>
                            <a:rPr lang="en-US" sz="2000" b="0" i="1" smtClean="0">
                              <a:solidFill>
                                <a:srgbClr val="000099"/>
                              </a:solidFill>
                              <a:latin typeface="Cambria Math" panose="02040503050406030204" pitchFamily="18" charset="0"/>
                            </a:rPr>
                          </m:ctrlPr>
                        </m:dPr>
                        <m:e>
                          <m:r>
                            <a:rPr lang="en-US" sz="2000" b="0" i="1" smtClean="0">
                              <a:solidFill>
                                <a:srgbClr val="000099"/>
                              </a:solidFill>
                              <a:latin typeface="Cambria Math" panose="02040503050406030204" pitchFamily="18" charset="0"/>
                            </a:rPr>
                            <m:t>𝑘</m:t>
                          </m:r>
                        </m:e>
                      </m:d>
                      <m:r>
                        <a:rPr lang="en-US" sz="2000" b="0" i="1" smtClean="0">
                          <a:solidFill>
                            <a:srgbClr val="000099"/>
                          </a:solidFill>
                          <a:latin typeface="Cambria Math" panose="02040503050406030204" pitchFamily="18" charset="0"/>
                        </a:rPr>
                        <m:t>=−</m:t>
                      </m:r>
                      <m:nary>
                        <m:naryPr>
                          <m:chr m:val="∑"/>
                          <m:supHide m:val="on"/>
                          <m:ctrlPr>
                            <a:rPr lang="en-US" sz="2000" b="0" i="1" smtClean="0">
                              <a:solidFill>
                                <a:srgbClr val="000099"/>
                              </a:solidFill>
                              <a:latin typeface="Cambria Math" panose="02040503050406030204" pitchFamily="18" charset="0"/>
                            </a:rPr>
                          </m:ctrlPr>
                        </m:naryPr>
                        <m:sub>
                          <m:r>
                            <a:rPr lang="en-US" sz="2000" b="0" i="1" smtClean="0">
                              <a:solidFill>
                                <a:srgbClr val="000099"/>
                              </a:solidFill>
                              <a:latin typeface="Cambria Math" panose="02040503050406030204" pitchFamily="18" charset="0"/>
                            </a:rPr>
                            <m:t>𝑖</m:t>
                          </m:r>
                        </m:sub>
                        <m:sup/>
                        <m:e>
                          <m:sSub>
                            <m:sSubPr>
                              <m:ctrlPr>
                                <a:rPr lang="en-US" sz="2000" b="0" i="1" smtClean="0">
                                  <a:solidFill>
                                    <a:srgbClr val="000099"/>
                                  </a:solidFill>
                                  <a:latin typeface="Cambria Math" panose="02040503050406030204" pitchFamily="18" charset="0"/>
                                </a:rPr>
                              </m:ctrlPr>
                            </m:sSubPr>
                            <m:e>
                              <m:r>
                                <a:rPr lang="en-US" sz="2000" b="0" i="1" smtClean="0">
                                  <a:solidFill>
                                    <a:srgbClr val="000099"/>
                                  </a:solidFill>
                                  <a:latin typeface="Cambria Math" panose="02040503050406030204" pitchFamily="18" charset="0"/>
                                </a:rPr>
                                <m:t>𝑡</m:t>
                              </m:r>
                            </m:e>
                            <m:sub>
                              <m:r>
                                <a:rPr lang="en-US" sz="2000" b="0" i="1" smtClean="0">
                                  <a:solidFill>
                                    <a:srgbClr val="000099"/>
                                  </a:solidFill>
                                  <a:latin typeface="Cambria Math" panose="02040503050406030204" pitchFamily="18" charset="0"/>
                                </a:rPr>
                                <m:t>𝑖</m:t>
                              </m:r>
                            </m:sub>
                          </m:sSub>
                          <m:func>
                            <m:funcPr>
                              <m:ctrlPr>
                                <a:rPr lang="en-US" sz="2000" b="0" i="1" smtClean="0">
                                  <a:solidFill>
                                    <a:srgbClr val="000099"/>
                                  </a:solidFill>
                                  <a:latin typeface="Cambria Math" panose="02040503050406030204" pitchFamily="18" charset="0"/>
                                </a:rPr>
                              </m:ctrlPr>
                            </m:funcPr>
                            <m:fName>
                              <m:r>
                                <m:rPr>
                                  <m:sty m:val="p"/>
                                </m:rPr>
                                <a:rPr lang="en-US" sz="2000" b="0" i="0" smtClean="0">
                                  <a:solidFill>
                                    <a:srgbClr val="000099"/>
                                  </a:solidFill>
                                  <a:latin typeface="Cambria Math" panose="02040503050406030204" pitchFamily="18" charset="0"/>
                                </a:rPr>
                                <m:t>cos</m:t>
                              </m:r>
                            </m:fName>
                            <m:e>
                              <m:d>
                                <m:dPr>
                                  <m:ctrlPr>
                                    <a:rPr lang="en-US" sz="2000" b="0" i="1" smtClean="0">
                                      <a:solidFill>
                                        <a:srgbClr val="000099"/>
                                      </a:solidFill>
                                      <a:latin typeface="Cambria Math" panose="02040503050406030204" pitchFamily="18" charset="0"/>
                                    </a:rPr>
                                  </m:ctrlPr>
                                </m:dPr>
                                <m:e>
                                  <m:r>
                                    <a:rPr lang="en-US" sz="2000" b="0" i="1" smtClean="0">
                                      <a:solidFill>
                                        <a:srgbClr val="000099"/>
                                      </a:solidFill>
                                      <a:latin typeface="Cambria Math" panose="02040503050406030204" pitchFamily="18" charset="0"/>
                                    </a:rPr>
                                    <m:t>𝑘</m:t>
                                  </m:r>
                                  <m:r>
                                    <a:rPr lang="en-US" sz="2000" b="0" i="1" smtClean="0">
                                      <a:solidFill>
                                        <a:srgbClr val="000099"/>
                                      </a:solidFill>
                                      <a:latin typeface="Cambria Math" panose="02040503050406030204" pitchFamily="18" charset="0"/>
                                    </a:rPr>
                                    <m:t>⋅</m:t>
                                  </m:r>
                                  <m:sSub>
                                    <m:sSubPr>
                                      <m:ctrlPr>
                                        <a:rPr lang="en-US" sz="2000" b="0" i="1" smtClean="0">
                                          <a:solidFill>
                                            <a:srgbClr val="000099"/>
                                          </a:solidFill>
                                          <a:latin typeface="Cambria Math" panose="02040503050406030204" pitchFamily="18" charset="0"/>
                                        </a:rPr>
                                      </m:ctrlPr>
                                    </m:sSubPr>
                                    <m:e>
                                      <m:r>
                                        <a:rPr lang="en-US" sz="2000" b="0" i="1" smtClean="0">
                                          <a:solidFill>
                                            <a:srgbClr val="000099"/>
                                          </a:solidFill>
                                          <a:latin typeface="Cambria Math" panose="02040503050406030204" pitchFamily="18" charset="0"/>
                                        </a:rPr>
                                        <m:t>𝑎</m:t>
                                      </m:r>
                                    </m:e>
                                    <m:sub>
                                      <m:r>
                                        <a:rPr lang="en-US" sz="2000" b="0" i="1" smtClean="0">
                                          <a:solidFill>
                                            <a:srgbClr val="000099"/>
                                          </a:solidFill>
                                          <a:latin typeface="Cambria Math" panose="02040503050406030204" pitchFamily="18" charset="0"/>
                                        </a:rPr>
                                        <m:t>𝑖</m:t>
                                      </m:r>
                                    </m:sub>
                                  </m:sSub>
                                </m:e>
                              </m:d>
                            </m:e>
                          </m:func>
                          <m:r>
                            <a:rPr lang="en-US" sz="2000" b="0" i="1" smtClean="0">
                              <a:solidFill>
                                <a:srgbClr val="000099"/>
                              </a:solidFill>
                              <a:latin typeface="Cambria Math" panose="02040503050406030204" pitchFamily="18" charset="0"/>
                            </a:rPr>
                            <m:t>−</m:t>
                          </m:r>
                          <m:nary>
                            <m:naryPr>
                              <m:chr m:val="∑"/>
                              <m:supHide m:val="on"/>
                              <m:ctrlPr>
                                <a:rPr lang="en-US" sz="2000" b="0" i="1" smtClean="0">
                                  <a:solidFill>
                                    <a:srgbClr val="000099"/>
                                  </a:solidFill>
                                  <a:latin typeface="Cambria Math" panose="02040503050406030204" pitchFamily="18" charset="0"/>
                                </a:rPr>
                              </m:ctrlPr>
                            </m:naryPr>
                            <m:sub>
                              <m:r>
                                <a:rPr lang="en-US" sz="2000" b="0" i="1" smtClean="0">
                                  <a:solidFill>
                                    <a:srgbClr val="000099"/>
                                  </a:solidFill>
                                  <a:latin typeface="Cambria Math" panose="02040503050406030204" pitchFamily="18" charset="0"/>
                                </a:rPr>
                                <m:t>𝑖</m:t>
                              </m:r>
                              <m:r>
                                <a:rPr lang="en-US" sz="2000" b="0" i="1" smtClean="0">
                                  <a:solidFill>
                                    <a:srgbClr val="000099"/>
                                  </a:solidFill>
                                  <a:latin typeface="Cambria Math" panose="02040503050406030204" pitchFamily="18" charset="0"/>
                                </a:rPr>
                                <m:t>,</m:t>
                              </m:r>
                              <m:r>
                                <a:rPr lang="en-US" sz="2000" b="0" i="1" smtClean="0">
                                  <a:solidFill>
                                    <a:srgbClr val="000099"/>
                                  </a:solidFill>
                                  <a:latin typeface="Cambria Math" panose="02040503050406030204" pitchFamily="18" charset="0"/>
                                </a:rPr>
                                <m:t>𝛼</m:t>
                              </m:r>
                            </m:sub>
                            <m:sup/>
                            <m:e>
                              <m:sSubSup>
                                <m:sSubSupPr>
                                  <m:ctrlPr>
                                    <a:rPr lang="en-US" sz="2000" b="0" i="1" smtClean="0">
                                      <a:solidFill>
                                        <a:srgbClr val="000099"/>
                                      </a:solidFill>
                                      <a:latin typeface="Cambria Math" panose="02040503050406030204" pitchFamily="18" charset="0"/>
                                    </a:rPr>
                                  </m:ctrlPr>
                                </m:sSubSupPr>
                                <m:e>
                                  <m:r>
                                    <a:rPr lang="en-US" sz="2000" b="0" i="1" smtClean="0">
                                      <a:solidFill>
                                        <a:srgbClr val="000099"/>
                                      </a:solidFill>
                                      <a:latin typeface="Cambria Math" panose="02040503050406030204" pitchFamily="18" charset="0"/>
                                    </a:rPr>
                                    <m:t>𝜆</m:t>
                                  </m:r>
                                </m:e>
                                <m:sub>
                                  <m:r>
                                    <a:rPr lang="en-US" sz="2000" b="0" i="1" smtClean="0">
                                      <a:solidFill>
                                        <a:srgbClr val="000099"/>
                                      </a:solidFill>
                                      <a:latin typeface="Cambria Math" panose="02040503050406030204" pitchFamily="18" charset="0"/>
                                    </a:rPr>
                                    <m:t>𝑖</m:t>
                                  </m:r>
                                  <m:r>
                                    <a:rPr lang="en-US" sz="2000" b="0" i="1" smtClean="0">
                                      <a:solidFill>
                                        <a:srgbClr val="000099"/>
                                      </a:solidFill>
                                      <a:latin typeface="Cambria Math" panose="02040503050406030204" pitchFamily="18" charset="0"/>
                                    </a:rPr>
                                    <m:t>,</m:t>
                                  </m:r>
                                  <m:r>
                                    <a:rPr lang="en-US" sz="2000" b="0" i="1" smtClean="0">
                                      <a:solidFill>
                                        <a:srgbClr val="000099"/>
                                      </a:solidFill>
                                      <a:latin typeface="Cambria Math" panose="02040503050406030204" pitchFamily="18" charset="0"/>
                                    </a:rPr>
                                    <m:t>𝛼</m:t>
                                  </m:r>
                                </m:sub>
                                <m:sup/>
                              </m:sSubSup>
                              <m:sSub>
                                <m:sSubPr>
                                  <m:ctrlPr>
                                    <a:rPr lang="en-US" sz="2000" i="1">
                                      <a:solidFill>
                                        <a:srgbClr val="000099"/>
                                      </a:solidFill>
                                      <a:latin typeface="Cambria Math" panose="02040503050406030204" pitchFamily="18" charset="0"/>
                                    </a:rPr>
                                  </m:ctrlPr>
                                </m:sSubPr>
                                <m:e>
                                  <m:r>
                                    <a:rPr lang="en-US" sz="2000" i="1">
                                      <a:solidFill>
                                        <a:srgbClr val="000099"/>
                                      </a:solidFill>
                                      <a:latin typeface="Cambria Math" panose="02040503050406030204" pitchFamily="18" charset="0"/>
                                    </a:rPr>
                                    <m:t>𝜎</m:t>
                                  </m:r>
                                </m:e>
                                <m:sub>
                                  <m:r>
                                    <a:rPr lang="en-US" sz="2000" i="1">
                                      <a:solidFill>
                                        <a:srgbClr val="000099"/>
                                      </a:solidFill>
                                      <a:latin typeface="Cambria Math" panose="02040503050406030204" pitchFamily="18" charset="0"/>
                                    </a:rPr>
                                    <m:t>𝛼</m:t>
                                  </m:r>
                                </m:sub>
                              </m:sSub>
                              <m:func>
                                <m:funcPr>
                                  <m:ctrlPr>
                                    <a:rPr lang="en-US" sz="2000" b="0" i="1" smtClean="0">
                                      <a:solidFill>
                                        <a:srgbClr val="000099"/>
                                      </a:solidFill>
                                      <a:latin typeface="Cambria Math" panose="02040503050406030204" pitchFamily="18" charset="0"/>
                                    </a:rPr>
                                  </m:ctrlPr>
                                </m:funcPr>
                                <m:fName>
                                  <m:r>
                                    <m:rPr>
                                      <m:sty m:val="p"/>
                                    </m:rPr>
                                    <a:rPr lang="en-US" sz="2000" b="0" i="0" smtClean="0">
                                      <a:solidFill>
                                        <a:srgbClr val="000099"/>
                                      </a:solidFill>
                                      <a:latin typeface="Cambria Math" panose="02040503050406030204" pitchFamily="18" charset="0"/>
                                    </a:rPr>
                                    <m:t>sin</m:t>
                                  </m:r>
                                </m:fName>
                                <m:e>
                                  <m:r>
                                    <a:rPr lang="en-US" sz="2000" b="0" i="1" smtClean="0">
                                      <a:solidFill>
                                        <a:srgbClr val="000099"/>
                                      </a:solidFill>
                                      <a:latin typeface="Cambria Math" panose="02040503050406030204" pitchFamily="18" charset="0"/>
                                    </a:rPr>
                                    <m:t>𝑘</m:t>
                                  </m:r>
                                  <m:r>
                                    <a:rPr lang="en-US" sz="2000" b="0" i="1" smtClean="0">
                                      <a:solidFill>
                                        <a:srgbClr val="000099"/>
                                      </a:solidFill>
                                      <a:latin typeface="Cambria Math" panose="02040503050406030204" pitchFamily="18" charset="0"/>
                                    </a:rPr>
                                    <m:t>⋅</m:t>
                                  </m:r>
                                  <m:sSub>
                                    <m:sSubPr>
                                      <m:ctrlPr>
                                        <a:rPr lang="en-US" sz="2000" b="0" i="1" smtClean="0">
                                          <a:solidFill>
                                            <a:srgbClr val="000099"/>
                                          </a:solidFill>
                                          <a:latin typeface="Cambria Math" panose="02040503050406030204" pitchFamily="18" charset="0"/>
                                        </a:rPr>
                                      </m:ctrlPr>
                                    </m:sSubPr>
                                    <m:e>
                                      <m:r>
                                        <a:rPr lang="en-US" sz="2000" b="0" i="1" smtClean="0">
                                          <a:solidFill>
                                            <a:srgbClr val="000099"/>
                                          </a:solidFill>
                                          <a:latin typeface="Cambria Math" panose="02040503050406030204" pitchFamily="18" charset="0"/>
                                        </a:rPr>
                                        <m:t>𝑎</m:t>
                                      </m:r>
                                    </m:e>
                                    <m:sub>
                                      <m:r>
                                        <a:rPr lang="en-US" sz="2000" b="0" i="1" smtClean="0">
                                          <a:solidFill>
                                            <a:srgbClr val="000099"/>
                                          </a:solidFill>
                                          <a:latin typeface="Cambria Math" panose="02040503050406030204" pitchFamily="18" charset="0"/>
                                        </a:rPr>
                                        <m:t>𝑖</m:t>
                                      </m:r>
                                    </m:sub>
                                  </m:sSub>
                                </m:e>
                              </m:func>
                            </m:e>
                          </m:nary>
                        </m:e>
                      </m:nary>
                    </m:oMath>
                  </m:oMathPara>
                </a14:m>
                <a:endParaRPr lang="en-US" sz="2000" dirty="0">
                  <a:solidFill>
                    <a:srgbClr val="000099"/>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295400" y="3819525"/>
                <a:ext cx="5890395" cy="1170577"/>
              </a:xfrm>
              <a:prstGeom prst="rect">
                <a:avLst/>
              </a:prstGeom>
              <a:blipFill>
                <a:blip r:embed="rId5"/>
                <a:stretch>
                  <a:fillRect l="-1139" t="-2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914401" y="5334000"/>
                <a:ext cx="7391400" cy="400110"/>
              </a:xfrm>
              <a:prstGeom prst="rect">
                <a:avLst/>
              </a:prstGeom>
              <a:noFill/>
            </p:spPr>
            <p:txBody>
              <a:bodyPr wrap="square" rtlCol="0">
                <a:spAutoFit/>
              </a:bodyPr>
              <a:lstStyle/>
              <a:p>
                <a14:m>
                  <m:oMath xmlns:m="http://schemas.openxmlformats.org/officeDocument/2006/math">
                    <m:sSub>
                      <m:sSubPr>
                        <m:ctrlPr>
                          <a:rPr lang="en-US" sz="2000" b="0" i="1" smtClean="0">
                            <a:solidFill>
                              <a:srgbClr val="000099"/>
                            </a:solidFill>
                            <a:latin typeface="Cambria Math" panose="02040503050406030204" pitchFamily="18" charset="0"/>
                          </a:rPr>
                        </m:ctrlPr>
                      </m:sSubPr>
                      <m:e>
                        <m:r>
                          <a:rPr lang="en-US" sz="2000" b="0" i="1" smtClean="0">
                            <a:solidFill>
                              <a:srgbClr val="000099"/>
                            </a:solidFill>
                            <a:latin typeface="Cambria Math" panose="02040503050406030204" pitchFamily="18" charset="0"/>
                          </a:rPr>
                          <m:t>𝑘</m:t>
                        </m:r>
                      </m:e>
                      <m:sub>
                        <m:r>
                          <a:rPr lang="en-US" sz="2000" b="0" i="1" smtClean="0">
                            <a:solidFill>
                              <a:srgbClr val="000099"/>
                            </a:solidFill>
                            <a:latin typeface="Cambria Math" panose="02040503050406030204" pitchFamily="18" charset="0"/>
                          </a:rPr>
                          <m:t>𝑥</m:t>
                        </m:r>
                      </m:sub>
                    </m:sSub>
                    <m:r>
                      <a:rPr lang="en-US" sz="2000" b="0" i="1" smtClean="0">
                        <a:solidFill>
                          <a:srgbClr val="000099"/>
                        </a:solidFill>
                        <a:latin typeface="Cambria Math" panose="02040503050406030204" pitchFamily="18" charset="0"/>
                      </a:rPr>
                      <m:t>=</m:t>
                    </m:r>
                    <m:r>
                      <a:rPr lang="en-US" sz="2000" b="0" i="1" smtClean="0">
                        <a:solidFill>
                          <a:srgbClr val="000099"/>
                        </a:solidFill>
                        <a:latin typeface="Cambria Math" panose="02040503050406030204" pitchFamily="18" charset="0"/>
                      </a:rPr>
                      <m:t>0</m:t>
                    </m:r>
                    <m:r>
                      <a:rPr lang="en-US" sz="2000" b="0" i="1" smtClean="0">
                        <a:solidFill>
                          <a:srgbClr val="000099"/>
                        </a:solidFill>
                        <a:latin typeface="Cambria Math" panose="02040503050406030204" pitchFamily="18" charset="0"/>
                      </a:rPr>
                      <m:t> </m:t>
                    </m:r>
                  </m:oMath>
                </a14:m>
                <a:r>
                  <a:rPr lang="en-US" sz="2000" dirty="0">
                    <a:solidFill>
                      <a:srgbClr val="000099"/>
                    </a:solidFill>
                  </a:rPr>
                  <a:t> the problem becomes 1D, with longer range hopping</a:t>
                </a:r>
              </a:p>
            </p:txBody>
          </p:sp>
        </mc:Choice>
        <mc:Fallback xmlns="">
          <p:sp>
            <p:nvSpPr>
              <p:cNvPr id="16" name="TextBox 15"/>
              <p:cNvSpPr txBox="1">
                <a:spLocks noRot="1" noChangeAspect="1" noMove="1" noResize="1" noEditPoints="1" noAdjustHandles="1" noChangeArrowheads="1" noChangeShapeType="1" noTextEdit="1"/>
              </p:cNvSpPr>
              <p:nvPr/>
            </p:nvSpPr>
            <p:spPr>
              <a:xfrm>
                <a:off x="914401" y="5334000"/>
                <a:ext cx="7391400" cy="400110"/>
              </a:xfrm>
              <a:prstGeom prst="rect">
                <a:avLst/>
              </a:prstGeom>
              <a:blipFill>
                <a:blip r:embed="rId6"/>
                <a:stretch>
                  <a:fillRect t="-6061" b="-27273"/>
                </a:stretch>
              </a:blipFill>
            </p:spPr>
            <p:txBody>
              <a:bodyPr/>
              <a:lstStyle/>
              <a:p>
                <a:r>
                  <a:rPr lang="en-US">
                    <a:noFill/>
                  </a:rPr>
                  <a:t> </a:t>
                </a:r>
              </a:p>
            </p:txBody>
          </p:sp>
        </mc:Fallback>
      </mc:AlternateContent>
    </p:spTree>
    <p:extLst>
      <p:ext uri="{BB962C8B-B14F-4D97-AF65-F5344CB8AC3E}">
        <p14:creationId xmlns:p14="http://schemas.microsoft.com/office/powerpoint/2010/main" val="2087955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0439"/>
            <a:ext cx="2545890" cy="461665"/>
          </a:xfrm>
          <a:prstGeom prst="rect">
            <a:avLst/>
          </a:prstGeom>
          <a:noFill/>
        </p:spPr>
        <p:txBody>
          <a:bodyPr wrap="none" rtlCol="0">
            <a:spAutoFit/>
          </a:bodyPr>
          <a:lstStyle/>
          <a:p>
            <a:r>
              <a:rPr lang="en-US" dirty="0">
                <a:solidFill>
                  <a:srgbClr val="000066"/>
                </a:solidFill>
              </a:rPr>
              <a:t>Hetero-structures</a:t>
            </a:r>
          </a:p>
        </p:txBody>
      </p:sp>
      <p:sp>
        <p:nvSpPr>
          <p:cNvPr id="6" name="Freeform 5"/>
          <p:cNvSpPr/>
          <p:nvPr/>
        </p:nvSpPr>
        <p:spPr bwMode="auto">
          <a:xfrm>
            <a:off x="6724650" y="1562499"/>
            <a:ext cx="1419225" cy="809226"/>
          </a:xfrm>
          <a:custGeom>
            <a:avLst/>
            <a:gdLst>
              <a:gd name="connsiteX0" fmla="*/ 0 w 1419225"/>
              <a:gd name="connsiteY0" fmla="*/ 809226 h 809226"/>
              <a:gd name="connsiteX1" fmla="*/ 457200 w 1419225"/>
              <a:gd name="connsiteY1" fmla="*/ 9126 h 809226"/>
              <a:gd name="connsiteX2" fmla="*/ 1419225 w 1419225"/>
              <a:gd name="connsiteY2" fmla="*/ 447276 h 809226"/>
            </a:gdLst>
            <a:ahLst/>
            <a:cxnLst>
              <a:cxn ang="0">
                <a:pos x="connsiteX0" y="connsiteY0"/>
              </a:cxn>
              <a:cxn ang="0">
                <a:pos x="connsiteX1" y="connsiteY1"/>
              </a:cxn>
              <a:cxn ang="0">
                <a:pos x="connsiteX2" y="connsiteY2"/>
              </a:cxn>
            </a:cxnLst>
            <a:rect l="l" t="t" r="r" b="b"/>
            <a:pathLst>
              <a:path w="1419225" h="809226">
                <a:moveTo>
                  <a:pt x="0" y="809226"/>
                </a:moveTo>
                <a:cubicBezTo>
                  <a:pt x="110331" y="439338"/>
                  <a:pt x="220662" y="69451"/>
                  <a:pt x="457200" y="9126"/>
                </a:cubicBezTo>
                <a:cubicBezTo>
                  <a:pt x="693738" y="-51199"/>
                  <a:pt x="1056481" y="198038"/>
                  <a:pt x="1419225" y="447276"/>
                </a:cubicBezTo>
              </a:path>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sp>
        <p:nvSpPr>
          <p:cNvPr id="7" name="Freeform 6"/>
          <p:cNvSpPr/>
          <p:nvPr/>
        </p:nvSpPr>
        <p:spPr bwMode="auto">
          <a:xfrm>
            <a:off x="6705600" y="1002873"/>
            <a:ext cx="1447800" cy="2211588"/>
          </a:xfrm>
          <a:custGeom>
            <a:avLst/>
            <a:gdLst>
              <a:gd name="connsiteX0" fmla="*/ 0 w 1447800"/>
              <a:gd name="connsiteY0" fmla="*/ 1368852 h 2211588"/>
              <a:gd name="connsiteX1" fmla="*/ 295275 w 1447800"/>
              <a:gd name="connsiteY1" fmla="*/ 16302 h 2211588"/>
              <a:gd name="connsiteX2" fmla="*/ 857250 w 1447800"/>
              <a:gd name="connsiteY2" fmla="*/ 2188002 h 2211588"/>
              <a:gd name="connsiteX3" fmla="*/ 1447800 w 1447800"/>
              <a:gd name="connsiteY3" fmla="*/ 978327 h 2211588"/>
            </a:gdLst>
            <a:ahLst/>
            <a:cxnLst>
              <a:cxn ang="0">
                <a:pos x="connsiteX0" y="connsiteY0"/>
              </a:cxn>
              <a:cxn ang="0">
                <a:pos x="connsiteX1" y="connsiteY1"/>
              </a:cxn>
              <a:cxn ang="0">
                <a:pos x="connsiteX2" y="connsiteY2"/>
              </a:cxn>
              <a:cxn ang="0">
                <a:pos x="connsiteX3" y="connsiteY3"/>
              </a:cxn>
            </a:cxnLst>
            <a:rect l="l" t="t" r="r" b="b"/>
            <a:pathLst>
              <a:path w="1447800" h="2211588">
                <a:moveTo>
                  <a:pt x="0" y="1368852"/>
                </a:moveTo>
                <a:cubicBezTo>
                  <a:pt x="76200" y="624314"/>
                  <a:pt x="152400" y="-120223"/>
                  <a:pt x="295275" y="16302"/>
                </a:cubicBezTo>
                <a:cubicBezTo>
                  <a:pt x="438150" y="152827"/>
                  <a:pt x="665163" y="2027665"/>
                  <a:pt x="857250" y="2188002"/>
                </a:cubicBezTo>
                <a:cubicBezTo>
                  <a:pt x="1049337" y="2348339"/>
                  <a:pt x="1248568" y="1663333"/>
                  <a:pt x="1447800" y="978327"/>
                </a:cubicBezTo>
              </a:path>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3333FF"/>
              </a:solidFill>
              <a:effectLst/>
              <a:latin typeface="Arial" panose="020B0604020202020204" pitchFamily="34" charset="0"/>
              <a:cs typeface="Times New Roman" panose="02020603050405020304" pitchFamily="18" charset="0"/>
            </a:endParaRPr>
          </a:p>
        </p:txBody>
      </p:sp>
      <p:cxnSp>
        <p:nvCxnSpPr>
          <p:cNvPr id="14" name="Straight Connector 13"/>
          <p:cNvCxnSpPr>
            <a:endCxn id="7" idx="0"/>
          </p:cNvCxnSpPr>
          <p:nvPr/>
        </p:nvCxnSpPr>
        <p:spPr bwMode="auto">
          <a:xfrm>
            <a:off x="6705600" y="228600"/>
            <a:ext cx="0" cy="2143125"/>
          </a:xfrm>
          <a:prstGeom prst="line">
            <a:avLst/>
          </a:prstGeom>
          <a:noFill/>
          <a:ln w="57150" cap="flat" cmpd="sng" algn="ctr">
            <a:solidFill>
              <a:srgbClr val="00B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8143875" y="228600"/>
            <a:ext cx="9525" cy="1752600"/>
          </a:xfrm>
          <a:prstGeom prst="line">
            <a:avLst/>
          </a:prstGeom>
          <a:noFill/>
          <a:ln w="57150" cap="flat" cmpd="sng" algn="ctr">
            <a:solidFill>
              <a:srgbClr val="00B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a:endCxn id="7" idx="3"/>
          </p:cNvCxnSpPr>
          <p:nvPr/>
        </p:nvCxnSpPr>
        <p:spPr bwMode="auto">
          <a:xfrm flipV="1">
            <a:off x="6724650" y="1981200"/>
            <a:ext cx="1428750" cy="390525"/>
          </a:xfrm>
          <a:prstGeom prst="line">
            <a:avLst/>
          </a:prstGeom>
          <a:noFill/>
          <a:ln w="57150" cap="flat" cmpd="sng" algn="ctr">
            <a:solidFill>
              <a:srgbClr val="00B05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1" name="TextBox 20"/>
              <p:cNvSpPr txBox="1"/>
              <p:nvPr/>
            </p:nvSpPr>
            <p:spPr>
              <a:xfrm>
                <a:off x="478975" y="2743200"/>
                <a:ext cx="5693225" cy="1342227"/>
              </a:xfrm>
              <a:prstGeom prst="rect">
                <a:avLst/>
              </a:prstGeom>
              <a:noFill/>
            </p:spPr>
            <p:txBody>
              <a:bodyPr wrap="none" rtlCol="0">
                <a:spAutoFit/>
              </a:bodyPr>
              <a:lstStyle/>
              <a:p>
                <a14:m>
                  <m:oMath xmlns:m="http://schemas.openxmlformats.org/officeDocument/2006/math">
                    <m:r>
                      <a:rPr lang="en-US" b="0" i="1" smtClean="0">
                        <a:solidFill>
                          <a:srgbClr val="000066"/>
                        </a:solidFill>
                        <a:latin typeface="Cambria Math" panose="02040503050406030204" pitchFamily="18" charset="0"/>
                      </a:rPr>
                      <m:t>𝐻</m:t>
                    </m:r>
                    <m:r>
                      <a:rPr lang="en-US" b="0" i="1" smtClean="0">
                        <a:solidFill>
                          <a:srgbClr val="000066"/>
                        </a:solidFill>
                        <a:latin typeface="Cambria Math" panose="02040503050406030204" pitchFamily="18" charset="0"/>
                      </a:rPr>
                      <m:t>=</m:t>
                    </m:r>
                    <m:d>
                      <m:dPr>
                        <m:ctrlPr>
                          <a:rPr lang="en-US" b="0" i="1" smtClean="0">
                            <a:solidFill>
                              <a:srgbClr val="000066"/>
                            </a:solidFill>
                            <a:latin typeface="Cambria Math" panose="02040503050406030204" pitchFamily="18" charset="0"/>
                          </a:rPr>
                        </m:ctrlPr>
                      </m:dPr>
                      <m:e>
                        <m:m>
                          <m:mPr>
                            <m:mcs>
                              <m:mc>
                                <m:mcPr>
                                  <m:count m:val="2"/>
                                  <m:mcJc m:val="center"/>
                                </m:mcPr>
                              </m:mc>
                            </m:mcs>
                            <m:ctrlPr>
                              <a:rPr lang="en-US" b="0" i="1" smtClean="0">
                                <a:solidFill>
                                  <a:srgbClr val="000066"/>
                                </a:solidFill>
                                <a:latin typeface="Cambria Math" panose="02040503050406030204" pitchFamily="18" charset="0"/>
                              </a:rPr>
                            </m:ctrlPr>
                          </m:mPr>
                          <m:mr>
                            <m:e>
                              <m:f>
                                <m:fPr>
                                  <m:ctrlPr>
                                    <a:rPr lang="en-US" b="0" i="1" smtClean="0">
                                      <a:solidFill>
                                        <a:srgbClr val="000066"/>
                                      </a:solidFill>
                                      <a:latin typeface="Cambria Math" panose="02040503050406030204" pitchFamily="18" charset="0"/>
                                    </a:rPr>
                                  </m:ctrlPr>
                                </m:fPr>
                                <m:num>
                                  <m:sSubSup>
                                    <m:sSubSupPr>
                                      <m:ctrlPr>
                                        <a:rPr lang="en-US" b="0" i="1" smtClean="0">
                                          <a:solidFill>
                                            <a:srgbClr val="000066"/>
                                          </a:solidFill>
                                          <a:latin typeface="Cambria Math" panose="02040503050406030204" pitchFamily="18" charset="0"/>
                                        </a:rPr>
                                      </m:ctrlPr>
                                    </m:sSubSupPr>
                                    <m:e>
                                      <m:r>
                                        <m:rPr>
                                          <m:brk m:alnAt="7"/>
                                        </m:rPr>
                                        <a:rPr lang="en-US" b="0" i="1" smtClean="0">
                                          <a:solidFill>
                                            <a:srgbClr val="000066"/>
                                          </a:solidFill>
                                          <a:latin typeface="Cambria Math" panose="02040503050406030204" pitchFamily="18" charset="0"/>
                                        </a:rPr>
                                        <m:t>𝑘</m:t>
                                      </m:r>
                                    </m:e>
                                    <m:sub>
                                      <m:r>
                                        <m:rPr>
                                          <m:brk m:alnAt="7"/>
                                        </m:rPr>
                                        <a:rPr lang="en-US" b="0" i="1" smtClean="0">
                                          <a:solidFill>
                                            <a:srgbClr val="000066"/>
                                          </a:solidFill>
                                          <a:latin typeface="Cambria Math" panose="02040503050406030204" pitchFamily="18" charset="0"/>
                                        </a:rPr>
                                        <m:t>𝑦</m:t>
                                      </m:r>
                                    </m:sub>
                                    <m:sup>
                                      <m:r>
                                        <m:rPr>
                                          <m:brk m:alnAt="7"/>
                                        </m:rPr>
                                        <a:rPr lang="en-US" b="0" i="1" smtClean="0">
                                          <a:solidFill>
                                            <a:srgbClr val="000066"/>
                                          </a:solidFill>
                                          <a:latin typeface="Cambria Math" panose="02040503050406030204" pitchFamily="18" charset="0"/>
                                        </a:rPr>
                                        <m:t>2</m:t>
                                      </m:r>
                                    </m:sup>
                                  </m:sSubSup>
                                </m:num>
                                <m:den>
                                  <m:r>
                                    <m:rPr>
                                      <m:brk m:alnAt="7"/>
                                    </m:rPr>
                                    <a:rPr lang="en-US" b="0" i="1" smtClean="0">
                                      <a:solidFill>
                                        <a:srgbClr val="000066"/>
                                      </a:solidFill>
                                      <a:latin typeface="Cambria Math" panose="02040503050406030204" pitchFamily="18" charset="0"/>
                                    </a:rPr>
                                    <m:t>2</m:t>
                                  </m:r>
                                  <m:r>
                                    <m:rPr>
                                      <m:brk m:alnAt="7"/>
                                    </m:rPr>
                                    <a:rPr lang="en-US" b="0" i="1" smtClean="0">
                                      <a:solidFill>
                                        <a:srgbClr val="000066"/>
                                      </a:solidFill>
                                      <a:latin typeface="Cambria Math" panose="02040503050406030204" pitchFamily="18" charset="0"/>
                                    </a:rPr>
                                    <m:t>𝑚</m:t>
                                  </m:r>
                                </m:den>
                              </m:f>
                            </m:e>
                            <m:e>
                              <m:r>
                                <a:rPr lang="en-US" b="0" i="1" smtClean="0">
                                  <a:solidFill>
                                    <a:srgbClr val="000066"/>
                                  </a:solidFill>
                                  <a:latin typeface="Cambria Math" panose="02040503050406030204" pitchFamily="18" charset="0"/>
                                </a:rPr>
                                <m:t>0</m:t>
                              </m:r>
                            </m:e>
                          </m:mr>
                          <m:mr>
                            <m:e>
                              <m:r>
                                <a:rPr lang="en-US" b="0" i="1" smtClean="0">
                                  <a:solidFill>
                                    <a:srgbClr val="000066"/>
                                  </a:solidFill>
                                  <a:latin typeface="Cambria Math" panose="02040503050406030204" pitchFamily="18" charset="0"/>
                                </a:rPr>
                                <m:t>0</m:t>
                              </m:r>
                            </m:e>
                            <m:e>
                              <m:f>
                                <m:fPr>
                                  <m:ctrlPr>
                                    <a:rPr lang="en-US" i="1">
                                      <a:solidFill>
                                        <a:srgbClr val="000066"/>
                                      </a:solidFill>
                                      <a:latin typeface="Cambria Math" panose="02040503050406030204" pitchFamily="18" charset="0"/>
                                    </a:rPr>
                                  </m:ctrlPr>
                                </m:fPr>
                                <m:num>
                                  <m:sSubSup>
                                    <m:sSubSupPr>
                                      <m:ctrlPr>
                                        <a:rPr lang="en-US" i="1">
                                          <a:solidFill>
                                            <a:srgbClr val="000066"/>
                                          </a:solidFill>
                                          <a:latin typeface="Cambria Math" panose="02040503050406030204" pitchFamily="18" charset="0"/>
                                        </a:rPr>
                                      </m:ctrlPr>
                                    </m:sSubSupPr>
                                    <m:e>
                                      <m:r>
                                        <m:rPr>
                                          <m:brk m:alnAt="7"/>
                                        </m:rPr>
                                        <a:rPr lang="en-US" i="1">
                                          <a:solidFill>
                                            <a:srgbClr val="000066"/>
                                          </a:solidFill>
                                          <a:latin typeface="Cambria Math" panose="02040503050406030204" pitchFamily="18" charset="0"/>
                                        </a:rPr>
                                        <m:t>𝑘</m:t>
                                      </m:r>
                                    </m:e>
                                    <m:sub>
                                      <m:r>
                                        <m:rPr>
                                          <m:brk m:alnAt="7"/>
                                        </m:rPr>
                                        <a:rPr lang="en-US" i="1">
                                          <a:solidFill>
                                            <a:srgbClr val="000066"/>
                                          </a:solidFill>
                                          <a:latin typeface="Cambria Math" panose="02040503050406030204" pitchFamily="18" charset="0"/>
                                        </a:rPr>
                                        <m:t>𝑦</m:t>
                                      </m:r>
                                    </m:sub>
                                    <m:sup>
                                      <m:r>
                                        <m:rPr>
                                          <m:brk m:alnAt="7"/>
                                        </m:rPr>
                                        <a:rPr lang="en-US" i="1">
                                          <a:solidFill>
                                            <a:srgbClr val="000066"/>
                                          </a:solidFill>
                                          <a:latin typeface="Cambria Math" panose="02040503050406030204" pitchFamily="18" charset="0"/>
                                        </a:rPr>
                                        <m:t>2</m:t>
                                      </m:r>
                                    </m:sup>
                                  </m:sSubSup>
                                </m:num>
                                <m:den>
                                  <m:r>
                                    <m:rPr>
                                      <m:brk m:alnAt="7"/>
                                    </m:rPr>
                                    <a:rPr lang="en-US" i="1">
                                      <a:solidFill>
                                        <a:srgbClr val="000066"/>
                                      </a:solidFill>
                                      <a:latin typeface="Cambria Math" panose="02040503050406030204" pitchFamily="18" charset="0"/>
                                    </a:rPr>
                                    <m:t>2</m:t>
                                  </m:r>
                                  <m:r>
                                    <m:rPr>
                                      <m:brk m:alnAt="7"/>
                                    </m:rPr>
                                    <a:rPr lang="en-US" i="1">
                                      <a:solidFill>
                                        <a:srgbClr val="000066"/>
                                      </a:solidFill>
                                      <a:latin typeface="Cambria Math" panose="02040503050406030204" pitchFamily="18" charset="0"/>
                                    </a:rPr>
                                    <m:t>𝑚</m:t>
                                  </m:r>
                                </m:den>
                              </m:f>
                              <m:r>
                                <a:rPr lang="en-US" b="0" i="1" smtClean="0">
                                  <a:solidFill>
                                    <a:srgbClr val="000066"/>
                                  </a:solidFill>
                                  <a:latin typeface="Cambria Math" panose="02040503050406030204" pitchFamily="18" charset="0"/>
                                </a:rPr>
                                <m:t>+</m:t>
                              </m:r>
                              <m:r>
                                <m:rPr>
                                  <m:sty m:val="p"/>
                                </m:rPr>
                                <a:rPr lang="en-US" b="0" i="0" smtClean="0">
                                  <a:solidFill>
                                    <a:srgbClr val="000066"/>
                                  </a:solidFill>
                                  <a:latin typeface="Cambria Math" panose="02040503050406030204" pitchFamily="18" charset="0"/>
                                </a:rPr>
                                <m:t>Δ</m:t>
                              </m:r>
                              <m:r>
                                <a:rPr lang="en-US" b="0" i="1" smtClean="0">
                                  <a:solidFill>
                                    <a:srgbClr val="000066"/>
                                  </a:solidFill>
                                  <a:latin typeface="Cambria Math" panose="02040503050406030204" pitchFamily="18" charset="0"/>
                                </a:rPr>
                                <m:t>𝐸</m:t>
                              </m:r>
                            </m:e>
                          </m:mr>
                        </m:m>
                      </m:e>
                    </m:d>
                  </m:oMath>
                </a14:m>
                <a:r>
                  <a:rPr lang="en-US" dirty="0">
                    <a:solidFill>
                      <a:srgbClr val="000066"/>
                    </a:solidFill>
                  </a:rPr>
                  <a:t> + </a:t>
                </a:r>
                <a14:m>
                  <m:oMath xmlns:m="http://schemas.openxmlformats.org/officeDocument/2006/math">
                    <m:d>
                      <m:dPr>
                        <m:ctrlPr>
                          <a:rPr lang="en-US" i="1" smtClean="0">
                            <a:solidFill>
                              <a:srgbClr val="000066"/>
                            </a:solidFill>
                            <a:latin typeface="Cambria Math" panose="02040503050406030204" pitchFamily="18" charset="0"/>
                          </a:rPr>
                        </m:ctrlPr>
                      </m:dPr>
                      <m:e>
                        <m:m>
                          <m:mPr>
                            <m:mcs>
                              <m:mc>
                                <m:mcPr>
                                  <m:count m:val="2"/>
                                  <m:mcJc m:val="center"/>
                                </m:mcPr>
                              </m:mc>
                            </m:mcs>
                            <m:ctrlPr>
                              <a:rPr lang="en-US" i="1" smtClean="0">
                                <a:solidFill>
                                  <a:srgbClr val="000066"/>
                                </a:solidFill>
                                <a:latin typeface="Cambria Math" panose="02040503050406030204" pitchFamily="18" charset="0"/>
                              </a:rPr>
                            </m:ctrlPr>
                          </m:mPr>
                          <m:mr>
                            <m:e>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𝛼</m:t>
                                  </m:r>
                                </m:e>
                                <m:sub>
                                  <m:r>
                                    <a:rPr lang="en-US" b="0" i="1" smtClean="0">
                                      <a:solidFill>
                                        <a:srgbClr val="000066"/>
                                      </a:solidFill>
                                      <a:latin typeface="Cambria Math" panose="02040503050406030204" pitchFamily="18" charset="0"/>
                                    </a:rPr>
                                    <m:t>11</m:t>
                                  </m:r>
                                </m:sub>
                              </m:sSub>
                            </m:e>
                            <m:e>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𝛼</m:t>
                                  </m:r>
                                </m:e>
                                <m:sub>
                                  <m:r>
                                    <a:rPr lang="en-US" b="0" i="1" smtClean="0">
                                      <a:solidFill>
                                        <a:srgbClr val="000066"/>
                                      </a:solidFill>
                                      <a:latin typeface="Cambria Math" panose="02040503050406030204" pitchFamily="18" charset="0"/>
                                    </a:rPr>
                                    <m:t>12</m:t>
                                  </m:r>
                                </m:sub>
                              </m:sSub>
                            </m:e>
                          </m:mr>
                          <m:mr>
                            <m:e>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𝛼</m:t>
                                  </m:r>
                                </m:e>
                                <m:sub>
                                  <m:r>
                                    <a:rPr lang="en-US" b="0" i="1" smtClean="0">
                                      <a:solidFill>
                                        <a:srgbClr val="000066"/>
                                      </a:solidFill>
                                      <a:latin typeface="Cambria Math" panose="02040503050406030204" pitchFamily="18" charset="0"/>
                                    </a:rPr>
                                    <m:t>12</m:t>
                                  </m:r>
                                </m:sub>
                              </m:sSub>
                            </m:e>
                            <m:e>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𝛼</m:t>
                                  </m:r>
                                </m:e>
                                <m:sub>
                                  <m:r>
                                    <a:rPr lang="en-US" b="0" i="1" smtClean="0">
                                      <a:solidFill>
                                        <a:srgbClr val="000066"/>
                                      </a:solidFill>
                                      <a:latin typeface="Cambria Math" panose="02040503050406030204" pitchFamily="18" charset="0"/>
                                    </a:rPr>
                                    <m:t>22</m:t>
                                  </m:r>
                                </m:sub>
                              </m:sSub>
                            </m:e>
                          </m:mr>
                        </m:m>
                      </m:e>
                    </m:d>
                    <m:sSub>
                      <m:sSubPr>
                        <m:ctrlPr>
                          <a:rPr lang="en-US" b="0" i="1" smtClean="0">
                            <a:solidFill>
                              <a:srgbClr val="000066"/>
                            </a:solidFill>
                            <a:latin typeface="Cambria Math" panose="02040503050406030204" pitchFamily="18" charset="0"/>
                          </a:rPr>
                        </m:ctrlPr>
                      </m:sSubPr>
                      <m:e>
                        <m:r>
                          <m:rPr>
                            <m:sty m:val="p"/>
                          </m:rPr>
                          <a:rPr lang="en-US" b="0" i="0" smtClean="0">
                            <a:solidFill>
                              <a:srgbClr val="000066"/>
                            </a:solidFill>
                            <a:latin typeface="Cambria Math" panose="02040503050406030204" pitchFamily="18" charset="0"/>
                          </a:rPr>
                          <m:t>k</m:t>
                        </m:r>
                      </m:e>
                      <m:sub>
                        <m:r>
                          <m:rPr>
                            <m:sty m:val="p"/>
                          </m:rPr>
                          <a:rPr lang="en-US" b="0" i="0" smtClean="0">
                            <a:solidFill>
                              <a:srgbClr val="000066"/>
                            </a:solidFill>
                            <a:latin typeface="Cambria Math" panose="02040503050406030204" pitchFamily="18" charset="0"/>
                          </a:rPr>
                          <m:t>y</m:t>
                        </m:r>
                      </m:sub>
                    </m:sSub>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𝜎</m:t>
                        </m:r>
                      </m:e>
                      <m:sub>
                        <m:r>
                          <a:rPr lang="en-US" b="0" i="1" smtClean="0">
                            <a:solidFill>
                              <a:srgbClr val="000066"/>
                            </a:solidFill>
                            <a:latin typeface="Cambria Math" panose="02040503050406030204" pitchFamily="18" charset="0"/>
                          </a:rPr>
                          <m:t>𝑥</m:t>
                        </m:r>
                      </m:sub>
                    </m:sSub>
                  </m:oMath>
                </a14:m>
                <a:endParaRPr lang="en-US" dirty="0">
                  <a:solidFill>
                    <a:srgbClr val="000066"/>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78975" y="2743200"/>
                <a:ext cx="5693225" cy="134222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74175" y="1066800"/>
                <a:ext cx="4451475" cy="833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66"/>
                          </a:solidFill>
                          <a:latin typeface="Cambria Math" panose="02040503050406030204" pitchFamily="18" charset="0"/>
                        </a:rPr>
                        <m:t>𝐻</m:t>
                      </m:r>
                      <m:r>
                        <a:rPr lang="en-US" b="0" i="1" smtClean="0">
                          <a:solidFill>
                            <a:srgbClr val="000066"/>
                          </a:solidFill>
                          <a:latin typeface="Cambria Math" panose="02040503050406030204" pitchFamily="18" charset="0"/>
                        </a:rPr>
                        <m:t>=</m:t>
                      </m:r>
                      <m:f>
                        <m:fPr>
                          <m:ctrlPr>
                            <a:rPr lang="en-US" b="0" i="1" smtClean="0">
                              <a:solidFill>
                                <a:srgbClr val="000066"/>
                              </a:solidFill>
                              <a:latin typeface="Cambria Math" panose="02040503050406030204" pitchFamily="18" charset="0"/>
                            </a:rPr>
                          </m:ctrlPr>
                        </m:fPr>
                        <m:num>
                          <m:sSup>
                            <m:sSupPr>
                              <m:ctrlPr>
                                <a:rPr lang="en-US" b="0" i="1" smtClean="0">
                                  <a:solidFill>
                                    <a:srgbClr val="000066"/>
                                  </a:solidFill>
                                  <a:latin typeface="Cambria Math" panose="02040503050406030204" pitchFamily="18" charset="0"/>
                                </a:rPr>
                              </m:ctrlPr>
                            </m:sSupPr>
                            <m:e>
                              <m:r>
                                <a:rPr lang="en-US" b="0" i="1" smtClean="0">
                                  <a:solidFill>
                                    <a:srgbClr val="000066"/>
                                  </a:solidFill>
                                  <a:latin typeface="Cambria Math" panose="02040503050406030204" pitchFamily="18" charset="0"/>
                                </a:rPr>
                                <m:t>𝑝</m:t>
                              </m:r>
                            </m:e>
                            <m:sup>
                              <m:r>
                                <a:rPr lang="en-US" b="0" i="1" smtClean="0">
                                  <a:solidFill>
                                    <a:srgbClr val="000066"/>
                                  </a:solidFill>
                                  <a:latin typeface="Cambria Math" panose="02040503050406030204" pitchFamily="18" charset="0"/>
                                </a:rPr>
                                <m:t>2</m:t>
                              </m:r>
                            </m:sup>
                          </m:sSup>
                        </m:num>
                        <m:den>
                          <m:r>
                            <a:rPr lang="en-US" b="0" i="1" smtClean="0">
                              <a:solidFill>
                                <a:srgbClr val="000066"/>
                              </a:solidFill>
                              <a:latin typeface="Cambria Math" panose="02040503050406030204" pitchFamily="18" charset="0"/>
                            </a:rPr>
                            <m:t>2</m:t>
                          </m:r>
                          <m:r>
                            <a:rPr lang="en-US" b="0" i="1" smtClean="0">
                              <a:solidFill>
                                <a:srgbClr val="000066"/>
                              </a:solidFill>
                              <a:latin typeface="Cambria Math" panose="02040503050406030204" pitchFamily="18" charset="0"/>
                            </a:rPr>
                            <m:t>𝑚</m:t>
                          </m:r>
                        </m:den>
                      </m:f>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𝑉</m:t>
                      </m:r>
                      <m:d>
                        <m:dPr>
                          <m:ctrlPr>
                            <a:rPr lang="en-US" b="0" i="1" smtClean="0">
                              <a:solidFill>
                                <a:srgbClr val="000066"/>
                              </a:solidFill>
                              <a:latin typeface="Cambria Math" panose="02040503050406030204" pitchFamily="18" charset="0"/>
                            </a:rPr>
                          </m:ctrlPr>
                        </m:dPr>
                        <m:e>
                          <m:r>
                            <a:rPr lang="en-US" b="0" i="1" smtClean="0">
                              <a:solidFill>
                                <a:srgbClr val="000066"/>
                              </a:solidFill>
                              <a:latin typeface="Cambria Math" panose="02040503050406030204" pitchFamily="18" charset="0"/>
                            </a:rPr>
                            <m:t>𝑧</m:t>
                          </m:r>
                        </m:e>
                      </m:d>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𝛼</m:t>
                      </m:r>
                      <m:d>
                        <m:dPr>
                          <m:ctrlPr>
                            <a:rPr lang="en-US" b="0" i="1" smtClean="0">
                              <a:solidFill>
                                <a:srgbClr val="000066"/>
                              </a:solidFill>
                              <a:latin typeface="Cambria Math" panose="02040503050406030204" pitchFamily="18" charset="0"/>
                            </a:rPr>
                          </m:ctrlPr>
                        </m:dPr>
                        <m:e>
                          <m:r>
                            <a:rPr lang="en-US" b="0" i="1" smtClean="0">
                              <a:solidFill>
                                <a:srgbClr val="000066"/>
                              </a:solidFill>
                              <a:latin typeface="Cambria Math" panose="02040503050406030204" pitchFamily="18" charset="0"/>
                            </a:rPr>
                            <m:t>𝑧</m:t>
                          </m:r>
                        </m:e>
                      </m:d>
                      <m:r>
                        <a:rPr lang="en-US" b="0" i="1" smtClean="0">
                          <a:solidFill>
                            <a:srgbClr val="000066"/>
                          </a:solidFill>
                          <a:latin typeface="Cambria Math" panose="02040503050406030204" pitchFamily="18" charset="0"/>
                        </a:rPr>
                        <m:t>𝑘</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𝜎</m:t>
                      </m:r>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𝑧</m:t>
                      </m:r>
                      <m:r>
                        <a:rPr lang="en-US" b="0" i="1" smtClean="0">
                          <a:solidFill>
                            <a:srgbClr val="000066"/>
                          </a:solidFill>
                          <a:latin typeface="Cambria Math" panose="02040503050406030204" pitchFamily="18" charset="0"/>
                        </a:rPr>
                        <m:t> </m:t>
                      </m:r>
                    </m:oMath>
                  </m:oMathPara>
                </a14:m>
                <a:endParaRPr lang="en-US" dirty="0">
                  <a:solidFill>
                    <a:srgbClr val="000066"/>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74175" y="1066800"/>
                <a:ext cx="4451475" cy="833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81000" y="4572000"/>
                <a:ext cx="3632085" cy="5139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𝛼</m:t>
                          </m:r>
                        </m:e>
                        <m:sub>
                          <m:r>
                            <a:rPr lang="en-US" b="0" i="1" smtClean="0">
                              <a:solidFill>
                                <a:srgbClr val="000066"/>
                              </a:solidFill>
                              <a:latin typeface="Cambria Math" panose="02040503050406030204" pitchFamily="18" charset="0"/>
                            </a:rPr>
                            <m:t>𝑖𝑗</m:t>
                          </m:r>
                        </m:sub>
                      </m:sSub>
                      <m:r>
                        <a:rPr lang="en-US" b="0" i="1" smtClean="0">
                          <a:solidFill>
                            <a:srgbClr val="000066"/>
                          </a:solidFill>
                          <a:latin typeface="Cambria Math" panose="02040503050406030204" pitchFamily="18" charset="0"/>
                        </a:rPr>
                        <m:t>=∫</m:t>
                      </m:r>
                      <m:r>
                        <a:rPr lang="en-US" b="0" i="1" smtClean="0">
                          <a:solidFill>
                            <a:srgbClr val="000066"/>
                          </a:solidFill>
                          <a:latin typeface="Cambria Math" panose="02040503050406030204" pitchFamily="18" charset="0"/>
                        </a:rPr>
                        <m:t>𝑑𝑧</m:t>
                      </m:r>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𝜒</m:t>
                          </m:r>
                        </m:e>
                        <m:sub>
                          <m:r>
                            <a:rPr lang="en-US" b="0" i="1" smtClean="0">
                              <a:solidFill>
                                <a:srgbClr val="000066"/>
                              </a:solidFill>
                              <a:latin typeface="Cambria Math" panose="02040503050406030204" pitchFamily="18" charset="0"/>
                            </a:rPr>
                            <m:t>𝑖</m:t>
                          </m:r>
                        </m:sub>
                      </m:sSub>
                      <m:d>
                        <m:dPr>
                          <m:ctrlPr>
                            <a:rPr lang="en-US" b="0" i="1" smtClean="0">
                              <a:solidFill>
                                <a:srgbClr val="000066"/>
                              </a:solidFill>
                              <a:latin typeface="Cambria Math" panose="02040503050406030204" pitchFamily="18" charset="0"/>
                            </a:rPr>
                          </m:ctrlPr>
                        </m:dPr>
                        <m:e>
                          <m:r>
                            <a:rPr lang="en-US" b="0" i="1" smtClean="0">
                              <a:solidFill>
                                <a:srgbClr val="000066"/>
                              </a:solidFill>
                              <a:latin typeface="Cambria Math" panose="02040503050406030204" pitchFamily="18" charset="0"/>
                            </a:rPr>
                            <m:t>𝑧</m:t>
                          </m:r>
                        </m:e>
                      </m:d>
                      <m:r>
                        <a:rPr lang="en-US" b="0" i="1" smtClean="0">
                          <a:solidFill>
                            <a:srgbClr val="000066"/>
                          </a:solidFill>
                          <a:latin typeface="Cambria Math" panose="02040503050406030204" pitchFamily="18" charset="0"/>
                        </a:rPr>
                        <m:t>𝛼</m:t>
                      </m:r>
                      <m:d>
                        <m:dPr>
                          <m:ctrlPr>
                            <a:rPr lang="en-US" b="0" i="1" smtClean="0">
                              <a:solidFill>
                                <a:srgbClr val="000066"/>
                              </a:solidFill>
                              <a:latin typeface="Cambria Math" panose="02040503050406030204" pitchFamily="18" charset="0"/>
                            </a:rPr>
                          </m:ctrlPr>
                        </m:dPr>
                        <m:e>
                          <m:r>
                            <a:rPr lang="en-US" b="0" i="1" smtClean="0">
                              <a:solidFill>
                                <a:srgbClr val="000066"/>
                              </a:solidFill>
                              <a:latin typeface="Cambria Math" panose="02040503050406030204" pitchFamily="18" charset="0"/>
                            </a:rPr>
                            <m:t>𝑧</m:t>
                          </m:r>
                        </m:e>
                      </m:d>
                      <m:sSub>
                        <m:sSubPr>
                          <m:ctrlPr>
                            <a:rPr lang="en-US" b="0" i="1" smtClean="0">
                              <a:solidFill>
                                <a:srgbClr val="000066"/>
                              </a:solidFill>
                              <a:latin typeface="Cambria Math" panose="02040503050406030204" pitchFamily="18" charset="0"/>
                            </a:rPr>
                          </m:ctrlPr>
                        </m:sSubPr>
                        <m:e>
                          <m:r>
                            <a:rPr lang="en-US" b="0" i="1" smtClean="0">
                              <a:solidFill>
                                <a:srgbClr val="000066"/>
                              </a:solidFill>
                              <a:latin typeface="Cambria Math" panose="02040503050406030204" pitchFamily="18" charset="0"/>
                            </a:rPr>
                            <m:t>𝜒</m:t>
                          </m:r>
                        </m:e>
                        <m:sub>
                          <m:r>
                            <a:rPr lang="en-US" b="0" i="1" smtClean="0">
                              <a:solidFill>
                                <a:srgbClr val="000066"/>
                              </a:solidFill>
                              <a:latin typeface="Cambria Math" panose="02040503050406030204" pitchFamily="18" charset="0"/>
                            </a:rPr>
                            <m:t>𝑗</m:t>
                          </m:r>
                        </m:sub>
                      </m:sSub>
                      <m:d>
                        <m:dPr>
                          <m:ctrlPr>
                            <a:rPr lang="en-US" b="0" i="1" smtClean="0">
                              <a:solidFill>
                                <a:srgbClr val="000066"/>
                              </a:solidFill>
                              <a:latin typeface="Cambria Math" panose="02040503050406030204" pitchFamily="18" charset="0"/>
                            </a:rPr>
                          </m:ctrlPr>
                        </m:dPr>
                        <m:e>
                          <m:r>
                            <a:rPr lang="en-US" b="0" i="1" smtClean="0">
                              <a:solidFill>
                                <a:srgbClr val="000066"/>
                              </a:solidFill>
                              <a:latin typeface="Cambria Math" panose="02040503050406030204" pitchFamily="18" charset="0"/>
                            </a:rPr>
                            <m:t>𝑧</m:t>
                          </m:r>
                        </m:e>
                      </m:d>
                    </m:oMath>
                  </m:oMathPara>
                </a14:m>
                <a:endParaRPr lang="en-US" dirty="0">
                  <a:solidFill>
                    <a:srgbClr val="000066"/>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81000" y="4572000"/>
                <a:ext cx="3632085" cy="513923"/>
              </a:xfrm>
              <a:prstGeom prst="rect">
                <a:avLst/>
              </a:prstGeom>
              <a:blipFill>
                <a:blip r:embed="rId4"/>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a:off x="4572000" y="4211838"/>
            <a:ext cx="3506051" cy="2136056"/>
          </a:xfrm>
          <a:prstGeom prst="rect">
            <a:avLst/>
          </a:prstGeom>
        </p:spPr>
      </p:pic>
    </p:spTree>
    <p:extLst>
      <p:ext uri="{BB962C8B-B14F-4D97-AF65-F5344CB8AC3E}">
        <p14:creationId xmlns:p14="http://schemas.microsoft.com/office/powerpoint/2010/main" val="2737027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7">
            <a:extLst>
              <a:ext uri="{FF2B5EF4-FFF2-40B4-BE49-F238E27FC236}">
                <a16:creationId xmlns:a16="http://schemas.microsoft.com/office/drawing/2014/main" id="{16C4E231-A7E9-492E-9F17-6C7C436A4C64}"/>
              </a:ext>
            </a:extLst>
          </p:cNvPr>
          <p:cNvPicPr>
            <a:picLocks noChangeAspect="1"/>
          </p:cNvPicPr>
          <p:nvPr/>
        </p:nvPicPr>
        <p:blipFill>
          <a:blip r:embed="rId2"/>
          <a:stretch>
            <a:fillRect/>
          </a:stretch>
        </p:blipFill>
        <p:spPr>
          <a:xfrm>
            <a:off x="1219200" y="1120098"/>
            <a:ext cx="6281738" cy="4617803"/>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838200" y="609600"/>
                <a:ext cx="7365799" cy="461665"/>
              </a:xfrm>
              <a:prstGeom prst="rect">
                <a:avLst/>
              </a:prstGeom>
              <a:noFill/>
            </p:spPr>
            <p:txBody>
              <a:bodyPr wrap="none" rtlCol="0">
                <a:spAutoFit/>
              </a:bodyPr>
              <a:lstStyle/>
              <a:p>
                <a:r>
                  <a:rPr lang="en-US" dirty="0">
                    <a:solidFill>
                      <a:srgbClr val="000066"/>
                    </a:solidFill>
                  </a:rPr>
                  <a:t>Periodicity in the </a:t>
                </a:r>
                <a14:m>
                  <m:oMath xmlns:m="http://schemas.openxmlformats.org/officeDocument/2006/math">
                    <m:r>
                      <a:rPr lang="en-US" b="0" i="1" smtClean="0">
                        <a:solidFill>
                          <a:srgbClr val="000066"/>
                        </a:solidFill>
                        <a:latin typeface="Cambria Math" panose="02040503050406030204" pitchFamily="18" charset="0"/>
                      </a:rPr>
                      <m:t>𝑥</m:t>
                    </m:r>
                  </m:oMath>
                </a14:m>
                <a:r>
                  <a:rPr lang="en-US" dirty="0">
                    <a:solidFill>
                      <a:srgbClr val="000066"/>
                    </a:solidFill>
                  </a:rPr>
                  <a:t>-direction                (Lesser et al.)</a:t>
                </a:r>
              </a:p>
            </p:txBody>
          </p:sp>
        </mc:Choice>
        <mc:Fallback xmlns="">
          <p:sp>
            <p:nvSpPr>
              <p:cNvPr id="5" name="TextBox 4"/>
              <p:cNvSpPr txBox="1">
                <a:spLocks noRot="1" noChangeAspect="1" noMove="1" noResize="1" noEditPoints="1" noAdjustHandles="1" noChangeArrowheads="1" noChangeShapeType="1" noTextEdit="1"/>
              </p:cNvSpPr>
              <p:nvPr/>
            </p:nvSpPr>
            <p:spPr>
              <a:xfrm>
                <a:off x="838200" y="609600"/>
                <a:ext cx="7365799" cy="461665"/>
              </a:xfrm>
              <a:prstGeom prst="rect">
                <a:avLst/>
              </a:prstGeom>
              <a:blipFill>
                <a:blip r:embed="rId3"/>
                <a:stretch>
                  <a:fillRect l="-1325" t="-9211" b="-30263"/>
                </a:stretch>
              </a:blipFill>
            </p:spPr>
            <p:txBody>
              <a:bodyPr/>
              <a:lstStyle/>
              <a:p>
                <a:r>
                  <a:rPr lang="en-US">
                    <a:noFill/>
                  </a:rPr>
                  <a:t> </a:t>
                </a:r>
              </a:p>
            </p:txBody>
          </p:sp>
        </mc:Fallback>
      </mc:AlternateContent>
    </p:spTree>
    <p:extLst>
      <p:ext uri="{BB962C8B-B14F-4D97-AF65-F5344CB8AC3E}">
        <p14:creationId xmlns:p14="http://schemas.microsoft.com/office/powerpoint/2010/main" val="1590588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2998113"/>
            <a:ext cx="7529369" cy="430887"/>
          </a:xfrm>
          <a:prstGeom prst="rect">
            <a:avLst/>
          </a:prstGeom>
          <a:solidFill>
            <a:srgbClr val="990033"/>
          </a:solidFill>
        </p:spPr>
        <p:txBody>
          <a:bodyPr wrap="none" rtlCol="0">
            <a:spAutoFit/>
          </a:bodyPr>
          <a:lstStyle/>
          <a:p>
            <a:r>
              <a:rPr lang="en-US" sz="2200" dirty="0">
                <a:solidFill>
                  <a:schemeClr val="bg1"/>
                </a:solidFill>
                <a:latin typeface="Arial" panose="020B0604020202020204" pitchFamily="34" charset="0"/>
                <a:cs typeface="Arial" panose="020B0604020202020204" pitchFamily="34" charset="0"/>
              </a:rPr>
              <a:t>The effect of disorder on the localization of the zero modes</a:t>
            </a:r>
          </a:p>
        </p:txBody>
      </p:sp>
      <p:sp>
        <p:nvSpPr>
          <p:cNvPr id="2" name="TextBox 1"/>
          <p:cNvSpPr txBox="1"/>
          <p:nvPr/>
        </p:nvSpPr>
        <p:spPr>
          <a:xfrm>
            <a:off x="4267200" y="4038600"/>
            <a:ext cx="3590663" cy="430887"/>
          </a:xfrm>
          <a:prstGeom prst="rect">
            <a:avLst/>
          </a:prstGeom>
          <a:noFill/>
        </p:spPr>
        <p:txBody>
          <a:bodyPr wrap="none" rtlCol="0">
            <a:spAutoFit/>
          </a:bodyPr>
          <a:lstStyle/>
          <a:p>
            <a:r>
              <a:rPr lang="en-US" sz="2200" dirty="0">
                <a:solidFill>
                  <a:srgbClr val="000066"/>
                </a:solidFill>
                <a:latin typeface="Arial" panose="020B0604020202020204" pitchFamily="34" charset="0"/>
                <a:cs typeface="Arial" panose="020B0604020202020204" pitchFamily="34" charset="0"/>
              </a:rPr>
              <a:t>With </a:t>
            </a:r>
            <a:r>
              <a:rPr lang="en-US" sz="2200" dirty="0" err="1">
                <a:solidFill>
                  <a:srgbClr val="000066"/>
                </a:solidFill>
                <a:latin typeface="Arial" panose="020B0604020202020204" pitchFamily="34" charset="0"/>
                <a:cs typeface="Arial" panose="020B0604020202020204" pitchFamily="34" charset="0"/>
              </a:rPr>
              <a:t>Arbel</a:t>
            </a:r>
            <a:r>
              <a:rPr lang="en-US" sz="2200" dirty="0">
                <a:solidFill>
                  <a:srgbClr val="000066"/>
                </a:solidFill>
                <a:latin typeface="Arial" panose="020B0604020202020204" pitchFamily="34" charset="0"/>
                <a:cs typeface="Arial" panose="020B0604020202020204" pitchFamily="34" charset="0"/>
              </a:rPr>
              <a:t> Haim (Cal-Tech)</a:t>
            </a:r>
          </a:p>
        </p:txBody>
      </p:sp>
    </p:spTree>
    <p:extLst>
      <p:ext uri="{BB962C8B-B14F-4D97-AF65-F5344CB8AC3E}">
        <p14:creationId xmlns:p14="http://schemas.microsoft.com/office/powerpoint/2010/main" val="1856242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8101" y="457200"/>
            <a:ext cx="1911101" cy="430887"/>
          </a:xfrm>
          <a:prstGeom prst="rect">
            <a:avLst/>
          </a:prstGeom>
          <a:noFill/>
        </p:spPr>
        <p:txBody>
          <a:bodyPr wrap="none" rtlCol="0">
            <a:spAutoFit/>
          </a:bodyPr>
          <a:lstStyle/>
          <a:p>
            <a:r>
              <a:rPr lang="en-US" sz="2200" dirty="0">
                <a:solidFill>
                  <a:srgbClr val="000066"/>
                </a:solidFill>
                <a:latin typeface="Arial" panose="020B0604020202020204" pitchFamily="34" charset="0"/>
                <a:cs typeface="Arial" panose="020B0604020202020204" pitchFamily="34" charset="0"/>
              </a:rPr>
              <a:t>Numerically - </a:t>
            </a:r>
          </a:p>
        </p:txBody>
      </p:sp>
      <mc:AlternateContent xmlns:mc="http://schemas.openxmlformats.org/markup-compatibility/2006" xmlns:a14="http://schemas.microsoft.com/office/drawing/2010/main">
        <mc:Choice Requires="a14">
          <p:sp>
            <p:nvSpPr>
              <p:cNvPr id="7" name="TextBox 6"/>
              <p:cNvSpPr txBox="1"/>
              <p:nvPr/>
            </p:nvSpPr>
            <p:spPr>
              <a:xfrm>
                <a:off x="228600" y="1295400"/>
                <a:ext cx="5571699" cy="5170646"/>
              </a:xfrm>
              <a:prstGeom prst="rect">
                <a:avLst/>
              </a:prstGeom>
              <a:noFill/>
            </p:spPr>
            <p:txBody>
              <a:bodyPr wrap="square" rtlCol="0">
                <a:spAutoFit/>
              </a:bodyPr>
              <a:lstStyle/>
              <a:p>
                <a:pPr>
                  <a:lnSpc>
                    <a:spcPts val="3300"/>
                  </a:lnSpc>
                </a:pPr>
                <a:r>
                  <a:rPr lang="en-US" sz="2200" dirty="0">
                    <a:solidFill>
                      <a:srgbClr val="000066"/>
                    </a:solidFill>
                    <a:latin typeface="Arial" panose="020B0604020202020204" pitchFamily="34" charset="0"/>
                    <a:cs typeface="Arial" panose="020B0604020202020204" pitchFamily="34" charset="0"/>
                  </a:rPr>
                  <a:t>For weak disorder, </a:t>
                </a:r>
                <a:r>
                  <a:rPr lang="en-US" sz="2200" dirty="0" err="1">
                    <a:solidFill>
                      <a:srgbClr val="000066"/>
                    </a:solidFill>
                    <a:latin typeface="Arial" panose="020B0604020202020204" pitchFamily="34" charset="0"/>
                    <a:cs typeface="Arial" panose="020B0604020202020204" pitchFamily="34" charset="0"/>
                  </a:rPr>
                  <a:t>Majoranas</a:t>
                </a:r>
                <a:r>
                  <a:rPr lang="en-US" sz="2200" dirty="0">
                    <a:solidFill>
                      <a:srgbClr val="000066"/>
                    </a:solidFill>
                    <a:latin typeface="Arial" panose="020B0604020202020204" pitchFamily="34" charset="0"/>
                    <a:cs typeface="Arial" panose="020B0604020202020204" pitchFamily="34" charset="0"/>
                  </a:rPr>
                  <a:t> get (significantly) better localized.  </a:t>
                </a:r>
              </a:p>
              <a:p>
                <a:pPr>
                  <a:lnSpc>
                    <a:spcPts val="3300"/>
                  </a:lnSpc>
                </a:pPr>
                <a:endParaRPr lang="en-US" sz="2200" dirty="0">
                  <a:solidFill>
                    <a:srgbClr val="000066"/>
                  </a:solidFill>
                  <a:latin typeface="Arial" panose="020B0604020202020204" pitchFamily="34" charset="0"/>
                  <a:cs typeface="Arial" panose="020B0604020202020204" pitchFamily="34" charset="0"/>
                </a:endParaRPr>
              </a:p>
              <a:p>
                <a:pPr>
                  <a:lnSpc>
                    <a:spcPts val="3300"/>
                  </a:lnSpc>
                </a:pPr>
                <a:endParaRPr lang="en-US" sz="2200" dirty="0">
                  <a:solidFill>
                    <a:srgbClr val="000066"/>
                  </a:solidFill>
                  <a:latin typeface="Arial" panose="020B0604020202020204" pitchFamily="34" charset="0"/>
                  <a:cs typeface="Arial" panose="020B0604020202020204" pitchFamily="34" charset="0"/>
                </a:endParaRPr>
              </a:p>
              <a:p>
                <a:pPr>
                  <a:lnSpc>
                    <a:spcPts val="3300"/>
                  </a:lnSpc>
                </a:pPr>
                <a:r>
                  <a:rPr lang="en-US" sz="2200" dirty="0">
                    <a:solidFill>
                      <a:srgbClr val="000066"/>
                    </a:solidFill>
                    <a:latin typeface="Arial" panose="020B0604020202020204" pitchFamily="34" charset="0"/>
                    <a:cs typeface="Arial" panose="020B0604020202020204" pitchFamily="34" charset="0"/>
                  </a:rPr>
                  <a:t>In contrast to 1D p-wave superconductors. </a:t>
                </a:r>
              </a:p>
              <a:p>
                <a:pPr>
                  <a:lnSpc>
                    <a:spcPts val="3300"/>
                  </a:lnSpc>
                </a:pPr>
                <a:endParaRPr lang="en-US" sz="2200" dirty="0">
                  <a:solidFill>
                    <a:srgbClr val="000066"/>
                  </a:solidFill>
                  <a:latin typeface="Arial" panose="020B0604020202020204" pitchFamily="34" charset="0"/>
                  <a:cs typeface="Arial" panose="020B0604020202020204" pitchFamily="34" charset="0"/>
                </a:endParaRPr>
              </a:p>
              <a:p>
                <a:pPr>
                  <a:lnSpc>
                    <a:spcPts val="3300"/>
                  </a:lnSpc>
                </a:pPr>
                <a:endParaRPr lang="en-US" sz="2200" dirty="0">
                  <a:solidFill>
                    <a:srgbClr val="000066"/>
                  </a:solidFill>
                  <a:latin typeface="Arial" panose="020B0604020202020204" pitchFamily="34" charset="0"/>
                  <a:cs typeface="Arial" panose="020B0604020202020204" pitchFamily="34" charset="0"/>
                </a:endParaRPr>
              </a:p>
              <a:p>
                <a:pPr>
                  <a:lnSpc>
                    <a:spcPts val="3300"/>
                  </a:lnSpc>
                </a:pPr>
                <a:r>
                  <a:rPr lang="en-US" sz="2200" dirty="0">
                    <a:solidFill>
                      <a:srgbClr val="000066"/>
                    </a:solidFill>
                    <a:latin typeface="Arial" panose="020B0604020202020204" pitchFamily="34" charset="0"/>
                    <a:cs typeface="Arial" panose="020B0604020202020204" pitchFamily="34" charset="0"/>
                  </a:rPr>
                  <a:t>Why – </a:t>
                </a:r>
              </a:p>
              <a:p>
                <a:pPr>
                  <a:lnSpc>
                    <a:spcPts val="3300"/>
                  </a:lnSpc>
                </a:pPr>
                <a:r>
                  <a:rPr lang="en-US" sz="2200" dirty="0">
                    <a:solidFill>
                      <a:srgbClr val="000066"/>
                    </a:solidFill>
                    <a:latin typeface="Arial" panose="020B0604020202020204" pitchFamily="34" charset="0"/>
                    <a:cs typeface="Arial" panose="020B0604020202020204" pitchFamily="34" charset="0"/>
                  </a:rPr>
                  <a:t>1. Identify the culprit – large </a:t>
                </a:r>
                <a14:m>
                  <m:oMath xmlns:m="http://schemas.openxmlformats.org/officeDocument/2006/math">
                    <m:r>
                      <a:rPr lang="en-US" sz="2200" b="0" i="1" smtClean="0">
                        <a:solidFill>
                          <a:srgbClr val="000066"/>
                        </a:solidFill>
                        <a:latin typeface="Cambria Math" panose="02040503050406030204" pitchFamily="18" charset="0"/>
                        <a:cs typeface="Arial" panose="020B0604020202020204" pitchFamily="34" charset="0"/>
                      </a:rPr>
                      <m:t>𝑘</m:t>
                    </m:r>
                  </m:oMath>
                </a14:m>
                <a:r>
                  <a:rPr lang="en-US" sz="2200" dirty="0">
                    <a:solidFill>
                      <a:srgbClr val="000066"/>
                    </a:solidFill>
                    <a:latin typeface="Arial" panose="020B0604020202020204" pitchFamily="34" charset="0"/>
                    <a:cs typeface="Arial" panose="020B0604020202020204" pitchFamily="34" charset="0"/>
                  </a:rPr>
                  <a:t> gap</a:t>
                </a:r>
              </a:p>
              <a:p>
                <a:pPr>
                  <a:lnSpc>
                    <a:spcPts val="3300"/>
                  </a:lnSpc>
                </a:pPr>
                <a:r>
                  <a:rPr lang="en-US" sz="2200" dirty="0">
                    <a:solidFill>
                      <a:srgbClr val="000066"/>
                    </a:solidFill>
                    <a:latin typeface="Arial" panose="020B0604020202020204" pitchFamily="34" charset="0"/>
                    <a:cs typeface="Arial" panose="020B0604020202020204" pitchFamily="34" charset="0"/>
                  </a:rPr>
                  <a:t>2. The effect of disorder on that gap – combination of selection rules and pairing phases. </a:t>
                </a:r>
              </a:p>
            </p:txBody>
          </p:sp>
        </mc:Choice>
        <mc:Fallback xmlns="">
          <p:sp>
            <p:nvSpPr>
              <p:cNvPr id="7" name="TextBox 6"/>
              <p:cNvSpPr txBox="1">
                <a:spLocks noRot="1" noChangeAspect="1" noMove="1" noResize="1" noEditPoints="1" noAdjustHandles="1" noChangeArrowheads="1" noChangeShapeType="1" noTextEdit="1"/>
              </p:cNvSpPr>
              <p:nvPr/>
            </p:nvSpPr>
            <p:spPr>
              <a:xfrm>
                <a:off x="228600" y="1295400"/>
                <a:ext cx="5571699" cy="5170646"/>
              </a:xfrm>
              <a:prstGeom prst="rect">
                <a:avLst/>
              </a:prstGeom>
              <a:blipFill>
                <a:blip r:embed="rId2"/>
                <a:stretch>
                  <a:fillRect l="-1424" r="-438" b="-708"/>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5988132" y="1219200"/>
            <a:ext cx="2851068" cy="4800600"/>
          </a:xfrm>
          <a:prstGeom prst="rect">
            <a:avLst/>
          </a:prstGeom>
        </p:spPr>
      </p:pic>
    </p:spTree>
    <p:extLst>
      <p:ext uri="{BB962C8B-B14F-4D97-AF65-F5344CB8AC3E}">
        <p14:creationId xmlns:p14="http://schemas.microsoft.com/office/powerpoint/2010/main" val="622175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a:bodyPr>
          <a:lstStyle/>
          <a:p>
            <a:r>
              <a:rPr lang="en-US" sz="2200" dirty="0">
                <a:latin typeface="Arial" panose="020B0604020202020204" pitchFamily="34" charset="0"/>
                <a:cs typeface="Arial" panose="020B0604020202020204" pitchFamily="34" charset="0"/>
              </a:rPr>
              <a:t>Spectrum of excitations in the topological phase</a:t>
            </a:r>
          </a:p>
        </p:txBody>
      </p:sp>
      <p:grpSp>
        <p:nvGrpSpPr>
          <p:cNvPr id="8" name="Group 7"/>
          <p:cNvGrpSpPr/>
          <p:nvPr/>
        </p:nvGrpSpPr>
        <p:grpSpPr>
          <a:xfrm>
            <a:off x="995125" y="1345563"/>
            <a:ext cx="7143987" cy="2630692"/>
            <a:chOff x="995125" y="1345563"/>
            <a:chExt cx="7143987" cy="2630692"/>
          </a:xfrm>
        </p:grpSpPr>
        <p:grpSp>
          <p:nvGrpSpPr>
            <p:cNvPr id="17" name="Group 16"/>
            <p:cNvGrpSpPr/>
            <p:nvPr/>
          </p:nvGrpSpPr>
          <p:grpSpPr>
            <a:xfrm>
              <a:off x="1004887" y="1352490"/>
              <a:ext cx="7134225" cy="2609910"/>
              <a:chOff x="533400" y="981015"/>
              <a:chExt cx="7134225" cy="2609910"/>
            </a:xfrm>
          </p:grpSpPr>
          <mc:AlternateContent xmlns:mc="http://schemas.openxmlformats.org/markup-compatibility/2006" xmlns:a14="http://schemas.microsoft.com/office/drawing/2010/main">
            <mc:Choice Requires="a14">
              <p:graphicFrame>
                <p:nvGraphicFramePr>
                  <p:cNvPr id="7" name="Object 6"/>
                  <p:cNvGraphicFramePr>
                    <a:graphicFrameLocks noChangeAspect="1"/>
                  </p:cNvGraphicFramePr>
                  <p:nvPr/>
                </p:nvGraphicFramePr>
                <p:xfrm>
                  <a:off x="533400" y="1447800"/>
                  <a:ext cx="7134225" cy="2143125"/>
                </p:xfrm>
                <a:graphic>
                  <a:graphicData uri="http://schemas.openxmlformats.org/presentationml/2006/ole">
                    <mc:AlternateContent>
                      <mc:Choice xmlns:v="urn:schemas-microsoft-com:vml" Requires="v">
                        <p:oleObj name="Acrobat Document" r:id="rId3" imgW="7133997" imgH="2143003" progId="AcroExch.Document.7">
                          <p:embed/>
                        </p:oleObj>
                      </mc:Choice>
                      <mc:Fallback>
                        <p:oleObj name="Acrobat Document" r:id="rId3" imgW="7133997" imgH="2143003" progId="AcroExch.Document.7">
                          <p:embed/>
                          <p:pic>
                            <p:nvPicPr>
                              <p:cNvPr id="7" name="Object 6"/>
                              <p:cNvPicPr/>
                              <p:nvPr/>
                            </p:nvPicPr>
                            <p:blipFill>
                              <a:blip r:embed="rId4"/>
                              <a:stretch>
                                <a:fillRect/>
                              </a:stretch>
                            </p:blipFill>
                            <p:spPr>
                              <a:xfrm>
                                <a:off x="533400" y="1447800"/>
                                <a:ext cx="7134225" cy="2143125"/>
                              </a:xfrm>
                              <a:prstGeom prst="rect">
                                <a:avLst/>
                              </a:prstGeom>
                            </p:spPr>
                          </p:pic>
                        </p:oleObj>
                      </mc:Fallback>
                    </mc:AlternateContent>
                  </a:graphicData>
                </a:graphic>
              </p:graphicFrame>
            </mc:Choice>
            <mc:Fallback xmlns="">
              <p:graphicFrame>
                <p:nvGraphicFramePr>
                  <p:cNvPr id="7" name="Object 6"/>
                  <p:cNvGraphicFramePr>
                    <a:graphicFrameLocks noChangeAspect="1"/>
                  </p:cNvGraphicFramePr>
                  <p:nvPr>
                    <p:extLst>
                      <p:ext uri="{D42A27DB-BD31-4B8C-83A1-F6EECF244321}">
                        <p14:modId xmlns:p14="http://schemas.microsoft.com/office/powerpoint/2010/main" val="1113059639"/>
                      </p:ext>
                    </p:extLst>
                  </p:nvPr>
                </p:nvGraphicFramePr>
                <p:xfrm>
                  <a:off x="533400" y="1447800"/>
                  <a:ext cx="7134225" cy="2143125"/>
                </p:xfrm>
                <a:graphic>
                  <a:graphicData uri="http://schemas.openxmlformats.org/presentationml/2006/ole">
                    <mc:AlternateContent>
                      <mc:Choice xmlns:v="urn:schemas-microsoft-com:vml" Requires="v">
                        <p:oleObj spid="_x0000_s15410" name="Acrobat Document" r:id="rId11" imgW="7133997" imgH="2143003" progId="AcroExch.Document.7">
                          <p:embed/>
                        </p:oleObj>
                      </mc:Choice>
                      <mc:Fallback>
                        <p:oleObj name="Acrobat Document" r:id="rId11" imgW="7133997" imgH="2143003" progId="AcroExch.Document.7">
                          <p:embed/>
                          <p:pic>
                            <p:nvPicPr>
                              <p:cNvPr id="0" name=""/>
                              <p:cNvPicPr/>
                              <p:nvPr/>
                            </p:nvPicPr>
                            <p:blipFill>
                              <a:blip r:embed="rId12"/>
                              <a:stretch>
                                <a:fillRect/>
                              </a:stretch>
                            </p:blipFill>
                            <p:spPr>
                              <a:xfrm>
                                <a:off x="533400" y="1447800"/>
                                <a:ext cx="7134225" cy="2143125"/>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 name="TextBox 2"/>
                  <p:cNvSpPr txBox="1"/>
                  <p:nvPr/>
                </p:nvSpPr>
                <p:spPr>
                  <a:xfrm>
                    <a:off x="1143000" y="1304925"/>
                    <a:ext cx="158900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0</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𝐵</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143000" y="1304925"/>
                    <a:ext cx="1589002" cy="369332"/>
                  </a:xfrm>
                  <a:prstGeom prst="rect">
                    <a:avLst/>
                  </a:prstGeom>
                  <a:blipFill rotWithShape="1">
                    <a:blip r:embed="rId13"/>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043926" y="1304925"/>
                    <a:ext cx="228438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0</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57</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𝐵</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0</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28</m:t>
                          </m:r>
                        </m:oMath>
                      </m:oMathPara>
                    </a14:m>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043926" y="1304925"/>
                    <a:ext cx="2284386" cy="369332"/>
                  </a:xfrm>
                  <a:prstGeom prst="rect">
                    <a:avLst/>
                  </a:prstGeom>
                  <a:blipFill rotWithShape="1">
                    <a:blip r:embed="rId14"/>
                    <a:stretch>
                      <a:fillRect l="-533"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62600" y="1304925"/>
                    <a:ext cx="1752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𝐵</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0</m:t>
                        </m:r>
                        <m:r>
                          <a:rPr kumimoji="0" lang="en-US" sz="1800" b="0" i="1" u="none" strike="noStrike" kern="1200" cap="none" spc="0" normalizeH="0" baseline="0" noProof="0" smtClean="0">
                            <a:ln>
                              <a:noFill/>
                            </a:ln>
                            <a:solidFill>
                              <a:prstClr val="black"/>
                            </a:solidFill>
                            <a:effectLst/>
                            <a:uLnTx/>
                            <a:uFillTx/>
                            <a:latin typeface="Cambria Math"/>
                            <a:ea typeface="+mn-ea"/>
                            <a:cs typeface="+mn-cs"/>
                          </a:rPr>
                          <m:t>.</m:t>
                        </m:r>
                      </m:oMath>
                    </a14:m>
                    <a:r>
                      <a:rPr kumimoji="0" lang="en-US" sz="1800" b="0" i="0" u="none" strike="noStrike" kern="1200" cap="none" spc="0" normalizeH="0" baseline="0" noProof="0" dirty="0">
                        <a:ln>
                          <a:noFill/>
                        </a:ln>
                        <a:solidFill>
                          <a:prstClr val="black"/>
                        </a:solidFill>
                        <a:effectLst/>
                        <a:uLnTx/>
                        <a:uFillTx/>
                        <a:latin typeface="Garamond"/>
                        <a:ea typeface="+mn-ea"/>
                        <a:cs typeface="+mn-cs"/>
                      </a:rPr>
                      <a:t>5</a:t>
                    </a:r>
                  </a:p>
                </p:txBody>
              </p:sp>
            </mc:Choice>
            <mc:Fallback xmlns="">
              <p:sp>
                <p:nvSpPr>
                  <p:cNvPr id="10" name="TextBox 9"/>
                  <p:cNvSpPr txBox="1">
                    <a:spLocks noRot="1" noChangeAspect="1" noMove="1" noResize="1" noEditPoints="1" noAdjustHandles="1" noChangeArrowheads="1" noChangeShapeType="1" noTextEdit="1"/>
                  </p:cNvSpPr>
                  <p:nvPr/>
                </p:nvSpPr>
                <p:spPr>
                  <a:xfrm>
                    <a:off x="5562600" y="1304925"/>
                    <a:ext cx="1752600" cy="369332"/>
                  </a:xfrm>
                  <a:prstGeom prst="rect">
                    <a:avLst/>
                  </a:prstGeom>
                  <a:blipFill rotWithShape="1">
                    <a:blip r:embed="rId15"/>
                    <a:stretch>
                      <a:fillRect l="-694" t="-6557" b="-26230"/>
                    </a:stretch>
                  </a:blipFill>
                </p:spPr>
                <p:txBody>
                  <a:bodyPr/>
                  <a:lstStyle/>
                  <a:p>
                    <a:r>
                      <a:rPr lang="en-US">
                        <a:noFill/>
                      </a:rPr>
                      <a:t> </a:t>
                    </a:r>
                  </a:p>
                </p:txBody>
              </p:sp>
            </mc:Fallback>
          </mc:AlternateContent>
          <p:sp>
            <p:nvSpPr>
              <p:cNvPr id="12" name="TextBox 11"/>
              <p:cNvSpPr txBox="1"/>
              <p:nvPr/>
            </p:nvSpPr>
            <p:spPr>
              <a:xfrm>
                <a:off x="838200" y="981015"/>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3" name="TextBox 12"/>
              <p:cNvSpPr txBox="1"/>
              <p:nvPr/>
            </p:nvSpPr>
            <p:spPr>
              <a:xfrm>
                <a:off x="2971800" y="981015"/>
                <a:ext cx="466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4" name="TextBox 13"/>
              <p:cNvSpPr txBox="1"/>
              <p:nvPr/>
            </p:nvSpPr>
            <p:spPr>
              <a:xfrm>
                <a:off x="5257800" y="981015"/>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grpSp>
        <p:sp>
          <p:nvSpPr>
            <p:cNvPr id="4" name="Rectangle 3"/>
            <p:cNvSpPr/>
            <p:nvPr/>
          </p:nvSpPr>
          <p:spPr>
            <a:xfrm>
              <a:off x="995125" y="1345563"/>
              <a:ext cx="2286000" cy="2609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a:ea typeface="+mn-ea"/>
                <a:cs typeface="+mn-cs"/>
              </a:endParaRPr>
            </a:p>
          </p:txBody>
        </p:sp>
        <p:sp>
          <p:nvSpPr>
            <p:cNvPr id="15" name="Rectangle 14"/>
            <p:cNvSpPr/>
            <p:nvPr/>
          </p:nvSpPr>
          <p:spPr>
            <a:xfrm>
              <a:off x="3219847" y="1366345"/>
              <a:ext cx="2509440" cy="2609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a:ea typeface="+mn-ea"/>
                <a:cs typeface="+mn-cs"/>
              </a:endParaRPr>
            </a:p>
          </p:txBody>
        </p:sp>
      </p:grpSp>
      <p:sp>
        <p:nvSpPr>
          <p:cNvPr id="18" name="Cube 17"/>
          <p:cNvSpPr/>
          <p:nvPr/>
        </p:nvSpPr>
        <p:spPr>
          <a:xfrm>
            <a:off x="914400" y="2020374"/>
            <a:ext cx="3505200" cy="1728737"/>
          </a:xfrm>
          <a:prstGeom prst="cube">
            <a:avLst>
              <a:gd name="adj" fmla="val 89357"/>
            </a:avLst>
          </a:prstGeom>
          <a:solidFill>
            <a:schemeClr val="accent6">
              <a:lumMod val="40000"/>
              <a:lumOff val="6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DEG</a:t>
            </a:r>
          </a:p>
        </p:txBody>
      </p:sp>
      <p:sp>
        <p:nvSpPr>
          <p:cNvPr id="19" name="Cube 18"/>
          <p:cNvSpPr/>
          <p:nvPr/>
        </p:nvSpPr>
        <p:spPr>
          <a:xfrm>
            <a:off x="1905000" y="1842207"/>
            <a:ext cx="2455897" cy="687704"/>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aramond"/>
              <a:ea typeface="+mn-ea"/>
              <a:cs typeface="+mn-cs"/>
            </a:endParaRPr>
          </a:p>
        </p:txBody>
      </p:sp>
      <p:sp>
        <p:nvSpPr>
          <p:cNvPr id="20" name="Cube 19"/>
          <p:cNvSpPr/>
          <p:nvPr/>
        </p:nvSpPr>
        <p:spPr>
          <a:xfrm>
            <a:off x="937050" y="2779241"/>
            <a:ext cx="2494271" cy="687704"/>
          </a:xfrm>
          <a:prstGeom prst="cube">
            <a:avLst>
              <a:gd name="adj" fmla="val 80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aramond"/>
              <a:ea typeface="+mn-ea"/>
              <a:cs typeface="+mn-cs"/>
            </a:endParaRPr>
          </a:p>
        </p:txBody>
      </p:sp>
      <mc:AlternateContent xmlns:mc="http://schemas.openxmlformats.org/markup-compatibility/2006" xmlns:a14="http://schemas.microsoft.com/office/drawing/2010/main">
        <mc:Choice Requires="a14">
          <p:sp>
            <p:nvSpPr>
              <p:cNvPr id="21" name="TextBox 20"/>
              <p:cNvSpPr txBox="1"/>
              <p:nvPr/>
            </p:nvSpPr>
            <p:spPr>
              <a:xfrm>
                <a:off x="2286000" y="2426696"/>
                <a:ext cx="423962" cy="4374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a:ea typeface="+mn-ea"/>
                              <a:cs typeface="+mn-cs"/>
                            </a:rPr>
                            <m:t>𝐵</m:t>
                          </m:r>
                        </m:e>
                      </m:acc>
                    </m:oMath>
                  </m:oMathPara>
                </a14:m>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286000" y="2426696"/>
                <a:ext cx="423962" cy="437492"/>
              </a:xfrm>
              <a:prstGeom prst="rect">
                <a:avLst/>
              </a:prstGeom>
              <a:blipFill>
                <a:blip r:embed="rId16"/>
                <a:stretch>
                  <a:fillRect/>
                </a:stretch>
              </a:blipFill>
            </p:spPr>
            <p:txBody>
              <a:bodyPr/>
              <a:lstStyle/>
              <a:p>
                <a:r>
                  <a:rPr lang="en-US">
                    <a:noFill/>
                  </a:rPr>
                  <a:t> </a:t>
                </a:r>
              </a:p>
            </p:txBody>
          </p:sp>
        </mc:Fallback>
      </mc:AlternateContent>
      <p:cxnSp>
        <p:nvCxnSpPr>
          <p:cNvPr id="22" name="Straight Arrow Connector 21"/>
          <p:cNvCxnSpPr/>
          <p:nvPr/>
        </p:nvCxnSpPr>
        <p:spPr>
          <a:xfrm flipV="1">
            <a:off x="2719260" y="2606111"/>
            <a:ext cx="252540" cy="2242"/>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3" name="Rectangle 22"/>
              <p:cNvSpPr/>
              <p:nvPr/>
            </p:nvSpPr>
            <p:spPr>
              <a:xfrm>
                <a:off x="2738794" y="1828800"/>
                <a:ext cx="949555" cy="41203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000" b="0" i="0" u="none" strike="noStrike" kern="1200" cap="none" spc="0" normalizeH="0" baseline="0" noProof="0" smtClean="0">
                          <a:ln>
                            <a:noFill/>
                          </a:ln>
                          <a:solidFill>
                            <a:prstClr val="white"/>
                          </a:solidFill>
                          <a:effectLst/>
                          <a:uLnTx/>
                          <a:uFillTx/>
                          <a:latin typeface="Cambria Math"/>
                          <a:ea typeface="+mn-ea"/>
                          <a:cs typeface="+mn-cs"/>
                        </a:rPr>
                        <m:t>Δ</m:t>
                      </m:r>
                      <m:sSup>
                        <m:sSupPr>
                          <m:ctrlP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m:rPr>
                              <m:sty m:val="p"/>
                            </m:rPr>
                            <a:rPr kumimoji="0" lang="en-US" sz="2000" b="0" i="0" u="none" strike="noStrike" kern="1200" cap="none" spc="0" normalizeH="0" baseline="0" noProof="0">
                              <a:ln>
                                <a:noFill/>
                              </a:ln>
                              <a:solidFill>
                                <a:prstClr val="white"/>
                              </a:solidFill>
                              <a:effectLst/>
                              <a:uLnTx/>
                              <a:uFillTx/>
                              <a:latin typeface="Cambria Math"/>
                              <a:ea typeface="+mn-ea"/>
                              <a:cs typeface="+mn-cs"/>
                            </a:rPr>
                            <m:t>e</m:t>
                          </m:r>
                        </m:e>
                        <m:sup>
                          <m:r>
                            <a:rPr kumimoji="0" lang="en-US" sz="2000" b="0" i="1" u="none" strike="noStrike" kern="1200" cap="none" spc="0" normalizeH="0" baseline="0" noProof="0">
                              <a:ln>
                                <a:noFill/>
                              </a:ln>
                              <a:solidFill>
                                <a:prstClr val="white"/>
                              </a:solidFill>
                              <a:effectLst/>
                              <a:uLnTx/>
                              <a:uFillTx/>
                              <a:latin typeface="Cambria Math"/>
                              <a:ea typeface="+mn-ea"/>
                              <a:cs typeface="+mn-cs"/>
                            </a:rPr>
                            <m:t>𝑖</m:t>
                          </m:r>
                          <m:r>
                            <a:rPr kumimoji="0" lang="en-US" sz="2000" b="0" i="1" u="none" strike="noStrike" kern="1200" cap="none" spc="0" normalizeH="0" baseline="0" noProof="0">
                              <a:ln>
                                <a:noFill/>
                              </a:ln>
                              <a:solidFill>
                                <a:prstClr val="white"/>
                              </a:solidFill>
                              <a:effectLst/>
                              <a:uLnTx/>
                              <a:uFillTx/>
                              <a:latin typeface="Cambria Math"/>
                              <a:ea typeface="+mn-ea"/>
                              <a:cs typeface="+mn-cs"/>
                            </a:rPr>
                            <m:t>𝜙</m:t>
                          </m:r>
                          <m:r>
                            <a:rPr kumimoji="0" lang="en-US" sz="2000" b="0" i="1" u="none" strike="noStrike" kern="1200" cap="none" spc="0" normalizeH="0" baseline="0" noProof="0" smtClean="0">
                              <a:ln>
                                <a:noFill/>
                              </a:ln>
                              <a:solidFill>
                                <a:prstClr val="white"/>
                              </a:solidFill>
                              <a:effectLst/>
                              <a:uLnTx/>
                              <a:uFillTx/>
                              <a:latin typeface="Cambria Math"/>
                              <a:ea typeface="+mn-ea"/>
                              <a:cs typeface="+mn-cs"/>
                            </a:rPr>
                            <m:t>/</m:t>
                          </m:r>
                          <m:r>
                            <a:rPr kumimoji="0" lang="en-US" sz="2000" b="0" i="1" u="none" strike="noStrike" kern="1200" cap="none" spc="0" normalizeH="0" baseline="0" noProof="0" smtClean="0">
                              <a:ln>
                                <a:noFill/>
                              </a:ln>
                              <a:solidFill>
                                <a:prstClr val="white"/>
                              </a:solidFill>
                              <a:effectLst/>
                              <a:uLnTx/>
                              <a:uFillTx/>
                              <a:latin typeface="Cambria Math"/>
                              <a:ea typeface="+mn-ea"/>
                              <a:cs typeface="+mn-cs"/>
                            </a:rPr>
                            <m:t>2</m:t>
                          </m:r>
                        </m:sup>
                      </m:sSup>
                    </m:oMath>
                  </m:oMathPara>
                </a14:m>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738794" y="1828800"/>
                <a:ext cx="949555" cy="41203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676400" y="2836438"/>
                <a:ext cx="1085810" cy="41203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000" b="0" i="0" u="none" strike="noStrike" kern="1200" cap="none" spc="0" normalizeH="0" baseline="0" noProof="0" smtClean="0">
                          <a:ln>
                            <a:noFill/>
                          </a:ln>
                          <a:solidFill>
                            <a:prstClr val="white"/>
                          </a:solidFill>
                          <a:effectLst/>
                          <a:uLnTx/>
                          <a:uFillTx/>
                          <a:latin typeface="Cambria Math"/>
                          <a:ea typeface="+mn-ea"/>
                          <a:cs typeface="+mn-cs"/>
                        </a:rPr>
                        <m:t>Δ</m:t>
                      </m:r>
                      <m:sSup>
                        <m:sSup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m:rPr>
                              <m:sty m:val="p"/>
                            </m:rPr>
                            <a:rPr kumimoji="0" lang="en-US" sz="2000" b="0" i="0" u="none" strike="noStrike" kern="1200" cap="none" spc="0" normalizeH="0" baseline="0" noProof="0" smtClean="0">
                              <a:ln>
                                <a:noFill/>
                              </a:ln>
                              <a:solidFill>
                                <a:prstClr val="white"/>
                              </a:solidFill>
                              <a:effectLst/>
                              <a:uLnTx/>
                              <a:uFillTx/>
                              <a:latin typeface="Cambria Math"/>
                              <a:ea typeface="+mn-ea"/>
                              <a:cs typeface="+mn-cs"/>
                            </a:rPr>
                            <m:t>e</m:t>
                          </m:r>
                        </m:e>
                        <m:sup>
                          <m:r>
                            <a:rPr kumimoji="0" lang="en-US" sz="2000" b="0" i="1" u="none" strike="noStrike" kern="1200" cap="none" spc="0" normalizeH="0" baseline="0" noProof="0" smtClean="0">
                              <a:ln>
                                <a:noFill/>
                              </a:ln>
                              <a:solidFill>
                                <a:prstClr val="white"/>
                              </a:solidFill>
                              <a:effectLst/>
                              <a:uLnTx/>
                              <a:uFillTx/>
                              <a:latin typeface="Cambria Math"/>
                              <a:ea typeface="+mn-ea"/>
                              <a:cs typeface="+mn-cs"/>
                            </a:rPr>
                            <m:t>−</m:t>
                          </m:r>
                          <m:r>
                            <a:rPr kumimoji="0" lang="en-US" sz="2000" b="0" i="1" u="none" strike="noStrike" kern="1200" cap="none" spc="0" normalizeH="0" baseline="0" noProof="0" smtClean="0">
                              <a:ln>
                                <a:noFill/>
                              </a:ln>
                              <a:solidFill>
                                <a:prstClr val="white"/>
                              </a:solidFill>
                              <a:effectLst/>
                              <a:uLnTx/>
                              <a:uFillTx/>
                              <a:latin typeface="Cambria Math"/>
                              <a:ea typeface="+mn-ea"/>
                              <a:cs typeface="+mn-cs"/>
                            </a:rPr>
                            <m:t>𝑖</m:t>
                          </m:r>
                          <m:r>
                            <a:rPr kumimoji="0" lang="en-US" sz="2000" b="0" i="1" u="none" strike="noStrike" kern="1200" cap="none" spc="0" normalizeH="0" baseline="0" noProof="0" smtClean="0">
                              <a:ln>
                                <a:noFill/>
                              </a:ln>
                              <a:solidFill>
                                <a:prstClr val="white"/>
                              </a:solidFill>
                              <a:effectLst/>
                              <a:uLnTx/>
                              <a:uFillTx/>
                              <a:latin typeface="Cambria Math"/>
                              <a:ea typeface="+mn-ea"/>
                              <a:cs typeface="+mn-cs"/>
                            </a:rPr>
                            <m:t>𝜙</m:t>
                          </m:r>
                          <m:r>
                            <a:rPr kumimoji="0" lang="en-US" sz="2000" b="0" i="1" u="none" strike="noStrike" kern="1200" cap="none" spc="0" normalizeH="0" baseline="0" noProof="0" smtClean="0">
                              <a:ln>
                                <a:noFill/>
                              </a:ln>
                              <a:solidFill>
                                <a:prstClr val="white"/>
                              </a:solidFill>
                              <a:effectLst/>
                              <a:uLnTx/>
                              <a:uFillTx/>
                              <a:latin typeface="Cambria Math"/>
                              <a:ea typeface="+mn-ea"/>
                              <a:cs typeface="+mn-cs"/>
                            </a:rPr>
                            <m:t>/</m:t>
                          </m:r>
                          <m:r>
                            <a:rPr kumimoji="0" lang="en-US" sz="2000" b="0" i="1" u="none" strike="noStrike" kern="1200" cap="none" spc="0" normalizeH="0" baseline="0" noProof="0" smtClean="0">
                              <a:ln>
                                <a:noFill/>
                              </a:ln>
                              <a:solidFill>
                                <a:prstClr val="white"/>
                              </a:solidFill>
                              <a:effectLst/>
                              <a:uLnTx/>
                              <a:uFillTx/>
                              <a:latin typeface="Cambria Math"/>
                              <a:ea typeface="+mn-ea"/>
                              <a:cs typeface="+mn-cs"/>
                            </a:rPr>
                            <m:t>2</m:t>
                          </m:r>
                        </m:sup>
                      </m:sSup>
                    </m:oMath>
                  </m:oMathPara>
                </a14:m>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76400" y="2836438"/>
                <a:ext cx="1085810" cy="412036"/>
              </a:xfrm>
              <a:prstGeom prst="rect">
                <a:avLst/>
              </a:prstGeom>
              <a:blipFill>
                <a:blip r:embed="rId18"/>
                <a:stretch>
                  <a:fillRect/>
                </a:stretch>
              </a:blipFill>
            </p:spPr>
            <p:txBody>
              <a:bodyPr/>
              <a:lstStyle/>
              <a:p>
                <a:r>
                  <a:rPr lang="en-US">
                    <a:noFill/>
                  </a:rPr>
                  <a:t> </a:t>
                </a:r>
              </a:p>
            </p:txBody>
          </p:sp>
        </mc:Fallback>
      </mc:AlternateContent>
      <p:cxnSp>
        <p:nvCxnSpPr>
          <p:cNvPr id="25" name="Straight Arrow Connector 24"/>
          <p:cNvCxnSpPr/>
          <p:nvPr/>
        </p:nvCxnSpPr>
        <p:spPr>
          <a:xfrm>
            <a:off x="3592448" y="3596120"/>
            <a:ext cx="83587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3592448" y="2965097"/>
            <a:ext cx="759679" cy="7728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4303951" y="3226788"/>
                <a:ext cx="3928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𝑥</m:t>
                      </m:r>
                    </m:oMath>
                  </m:oMathPara>
                </a14:m>
                <a:endParaRPr kumimoji="0" lang="en-US" sz="20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303951" y="3226788"/>
                <a:ext cx="392800" cy="40011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362654" y="2748165"/>
                <a:ext cx="3974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a:ea typeface="+mn-ea"/>
                          <a:cs typeface="+mn-cs"/>
                        </a:rPr>
                        <m:t>𝑦</m:t>
                      </m:r>
                    </m:oMath>
                  </m:oMathPara>
                </a14:m>
                <a:endParaRPr kumimoji="0" lang="en-US" sz="20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362654" y="2748165"/>
                <a:ext cx="397416" cy="400110"/>
              </a:xfrm>
              <a:prstGeom prst="rect">
                <a:avLst/>
              </a:prstGeom>
              <a:blipFill>
                <a:blip r:embed="rId20"/>
                <a:stretch>
                  <a:fillRect b="-7692"/>
                </a:stretch>
              </a:blipFill>
            </p:spPr>
            <p:txBody>
              <a:bodyPr/>
              <a:lstStyle/>
              <a:p>
                <a:r>
                  <a:rPr lang="en-US">
                    <a:noFill/>
                  </a:rPr>
                  <a:t> </a:t>
                </a:r>
              </a:p>
            </p:txBody>
          </p:sp>
        </mc:Fallback>
      </mc:AlternateContent>
      <p:cxnSp>
        <p:nvCxnSpPr>
          <p:cNvPr id="29" name="Straight Arrow Connector 28"/>
          <p:cNvCxnSpPr/>
          <p:nvPr/>
        </p:nvCxnSpPr>
        <p:spPr>
          <a:xfrm flipV="1">
            <a:off x="3542139" y="2552809"/>
            <a:ext cx="304800" cy="32146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3617070" y="2647065"/>
                <a:ext cx="471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𝑊</m:t>
                      </m:r>
                    </m:oMath>
                  </m:oMathPara>
                </a14:m>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3617070" y="2647065"/>
                <a:ext cx="471026" cy="369332"/>
              </a:xfrm>
              <a:prstGeom prst="rect">
                <a:avLst/>
              </a:prstGeom>
              <a:blipFill>
                <a:blip r:embed="rId21"/>
                <a:stretch>
                  <a:fillRect/>
                </a:stretch>
              </a:blipFill>
            </p:spPr>
            <p:txBody>
              <a:bodyPr/>
              <a:lstStyle/>
              <a:p>
                <a:r>
                  <a:rPr lang="en-US">
                    <a:noFill/>
                  </a:rPr>
                  <a:t> </a:t>
                </a:r>
              </a:p>
            </p:txBody>
          </p:sp>
        </mc:Fallback>
      </mc:AlternateContent>
      <p:sp>
        <p:nvSpPr>
          <p:cNvPr id="11" name="TextBox 10"/>
          <p:cNvSpPr txBox="1"/>
          <p:nvPr/>
        </p:nvSpPr>
        <p:spPr>
          <a:xfrm>
            <a:off x="917979" y="5105400"/>
            <a:ext cx="517802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Smallest gap at the two Fermi momenta</a:t>
            </a:r>
          </a:p>
        </p:txBody>
      </p:sp>
    </p:spTree>
    <p:extLst>
      <p:ext uri="{BB962C8B-B14F-4D97-AF65-F5344CB8AC3E}">
        <p14:creationId xmlns:p14="http://schemas.microsoft.com/office/powerpoint/2010/main" val="1938315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412" y="533400"/>
            <a:ext cx="7848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 about the spectrum as coming from pairing of several modes  </a:t>
            </a:r>
          </a:p>
        </p:txBody>
      </p:sp>
      <p:graphicFrame>
        <p:nvGraphicFramePr>
          <p:cNvPr id="3" name="Object 2"/>
          <p:cNvGraphicFramePr>
            <a:graphicFrameLocks noChangeAspect="1"/>
          </p:cNvGraphicFramePr>
          <p:nvPr/>
        </p:nvGraphicFramePr>
        <p:xfrm>
          <a:off x="609600" y="1666875"/>
          <a:ext cx="7134225" cy="2143125"/>
        </p:xfrm>
        <a:graphic>
          <a:graphicData uri="http://schemas.openxmlformats.org/presentationml/2006/ole">
            <mc:AlternateContent xmlns:mc="http://schemas.openxmlformats.org/markup-compatibility/2006">
              <mc:Choice xmlns:v="urn:schemas-microsoft-com:vml" Requires="v">
                <p:oleObj name="Acrobat Document" r:id="rId2" imgW="7133997" imgH="2143003" progId="AcroExch.Document.7">
                  <p:embed/>
                </p:oleObj>
              </mc:Choice>
              <mc:Fallback>
                <p:oleObj name="Acrobat Document" r:id="rId2" imgW="7133997" imgH="2143003" progId="AcroExch.Document.7">
                  <p:embed/>
                  <p:pic>
                    <p:nvPicPr>
                      <p:cNvPr id="3" name="Object 2"/>
                      <p:cNvPicPr/>
                      <p:nvPr/>
                    </p:nvPicPr>
                    <p:blipFill>
                      <a:blip r:embed="rId3"/>
                      <a:stretch>
                        <a:fillRect/>
                      </a:stretch>
                    </p:blipFill>
                    <p:spPr>
                      <a:xfrm>
                        <a:off x="609600" y="1666875"/>
                        <a:ext cx="7134225" cy="2143125"/>
                      </a:xfrm>
                      <a:prstGeom prst="rect">
                        <a:avLst/>
                      </a:prstGeom>
                    </p:spPr>
                  </p:pic>
                </p:oleObj>
              </mc:Fallback>
            </mc:AlternateContent>
          </a:graphicData>
        </a:graphic>
      </p:graphicFrame>
      <p:sp>
        <p:nvSpPr>
          <p:cNvPr id="4" name="Rectangle 3"/>
          <p:cNvSpPr/>
          <p:nvPr/>
        </p:nvSpPr>
        <p:spPr>
          <a:xfrm>
            <a:off x="3048000" y="1524000"/>
            <a:ext cx="5562600" cy="274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a:ea typeface="+mn-ea"/>
              <a:cs typeface="+mn-cs"/>
            </a:endParaRPr>
          </a:p>
        </p:txBody>
      </p:sp>
      <p:pic>
        <p:nvPicPr>
          <p:cNvPr id="5" name="Picture 4"/>
          <p:cNvPicPr>
            <a:picLocks noChangeAspect="1"/>
          </p:cNvPicPr>
          <p:nvPr/>
        </p:nvPicPr>
        <p:blipFill>
          <a:blip r:embed="rId4"/>
          <a:stretch>
            <a:fillRect/>
          </a:stretch>
        </p:blipFill>
        <p:spPr>
          <a:xfrm>
            <a:off x="4447087" y="1868586"/>
            <a:ext cx="4544513" cy="1636614"/>
          </a:xfrm>
          <a:prstGeom prst="rect">
            <a:avLst/>
          </a:prstGeom>
        </p:spPr>
      </p:pic>
      <p:sp>
        <p:nvSpPr>
          <p:cNvPr id="6" name="Right Arrow 5"/>
          <p:cNvSpPr/>
          <p:nvPr/>
        </p:nvSpPr>
        <p:spPr>
          <a:xfrm>
            <a:off x="3576900" y="2438400"/>
            <a:ext cx="838200" cy="457200"/>
          </a:xfrm>
          <a:prstGeom prst="rightArrow">
            <a:avLst/>
          </a:prstGeom>
          <a:solidFill>
            <a:srgbClr val="9900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35485" y="4178157"/>
                <a:ext cx="7290329" cy="22435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Effect of disorder - perturbative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Localization length -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h</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𝐹</m:t>
                            </m:r>
                          </m:sub>
                        </m:sSub>
                      </m:num>
                      <m:den>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𝑒𝑓𝑓</m:t>
                            </m:r>
                          </m:sub>
                        </m:sSub>
                      </m:den>
                    </m:f>
                  </m:oMath>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𝑒𝑓𝑓</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nary>
                      <m:naryPr>
                        <m:chr m:val="∑"/>
                        <m:supHide m:val="on"/>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naryPr>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sub>
                      <m:sup/>
                      <m:e>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𝜏</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𝑚𝑛</m:t>
                                </m:r>
                              </m:sub>
                            </m:sSub>
                          </m:den>
                        </m:f>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𝑒</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m:rPr>
                                <m:sty m:val="p"/>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arg</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sub>
                                </m:sSub>
                              </m:e>
                            </m:d>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𝛼</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𝑚𝑛</m:t>
                                </m:r>
                              </m:sub>
                            </m:sSub>
                          </m:sup>
                        </m:sSup>
                      </m:e>
                    </m:nary>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
                      <m:fPr>
                        <m:ctrlP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sSub>
                          <m:sSubPr>
                            <m:ctrlP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𝜏</m:t>
                            </m:r>
                          </m:e>
                          <m:sub>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𝑚𝑛</m:t>
                            </m:r>
                          </m:sub>
                        </m:sSub>
                      </m:den>
                    </m:f>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sSubSup>
                          <m:sSubSupPr>
                            <m:ctrlP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𝑉</m:t>
                            </m:r>
                          </m:e>
                          <m:sub>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𝑚𝑛</m:t>
                            </m:r>
                          </m:sub>
                          <m:sup>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bSup>
                      </m:num>
                      <m:den>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den>
                    </m:f>
                  </m:oMath>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35485" y="4178157"/>
                <a:ext cx="7290329" cy="2243563"/>
              </a:xfrm>
              <a:prstGeom prst="rect">
                <a:avLst/>
              </a:prstGeom>
              <a:blipFill>
                <a:blip r:embed="rId6"/>
                <a:stretch>
                  <a:fillRect l="-1087" t="-1359"/>
                </a:stretch>
              </a:blipFill>
            </p:spPr>
            <p:txBody>
              <a:bodyPr/>
              <a:lstStyle/>
              <a:p>
                <a:r>
                  <a:rPr lang="en-US">
                    <a:noFill/>
                  </a:rPr>
                  <a:t> </a:t>
                </a:r>
              </a:p>
            </p:txBody>
          </p:sp>
        </mc:Fallback>
      </mc:AlternateContent>
    </p:spTree>
    <p:extLst>
      <p:ext uri="{BB962C8B-B14F-4D97-AF65-F5344CB8AC3E}">
        <p14:creationId xmlns:p14="http://schemas.microsoft.com/office/powerpoint/2010/main" val="720621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AE7F15-064D-F777-10AF-39367AF28FF9}"/>
              </a:ext>
            </a:extLst>
          </p:cNvPr>
          <p:cNvSpPr txBox="1"/>
          <p:nvPr/>
        </p:nvSpPr>
        <p:spPr>
          <a:xfrm>
            <a:off x="1828800" y="3048000"/>
            <a:ext cx="5900974" cy="461665"/>
          </a:xfrm>
          <a:prstGeom prst="rect">
            <a:avLst/>
          </a:prstGeom>
          <a:solidFill>
            <a:srgbClr val="000066"/>
          </a:solidFill>
        </p:spPr>
        <p:txBody>
          <a:bodyPr wrap="none" rtlCol="0">
            <a:spAutoFit/>
          </a:bodyPr>
          <a:lstStyle/>
          <a:p>
            <a:r>
              <a:rPr lang="en-US" dirty="0">
                <a:solidFill>
                  <a:schemeClr val="bg1"/>
                </a:solidFill>
              </a:rPr>
              <a:t>Non abelian states of matter - Introduction</a:t>
            </a:r>
          </a:p>
        </p:txBody>
      </p:sp>
    </p:spTree>
    <p:extLst>
      <p:ext uri="{BB962C8B-B14F-4D97-AF65-F5344CB8AC3E}">
        <p14:creationId xmlns:p14="http://schemas.microsoft.com/office/powerpoint/2010/main" val="936705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514600" y="457200"/>
                <a:ext cx="4564263" cy="9353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990033"/>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𝑒𝑓𝑓</m:t>
                          </m:r>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 </m:t>
                          </m:r>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𝑚</m:t>
                          </m:r>
                        </m:sub>
                      </m:sSub>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m:t>
                      </m:r>
                      <m:sSub>
                        <m:sSubPr>
                          <m:ctrlP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𝑚</m:t>
                          </m:r>
                        </m:sub>
                      </m:sSub>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m:t>
                      </m:r>
                      <m:nary>
                        <m:naryPr>
                          <m:chr m:val="∑"/>
                          <m:supHide m:val="on"/>
                          <m:ctrlP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ctrlPr>
                        </m:naryPr>
                        <m:sub>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𝑛</m:t>
                          </m:r>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𝑚</m:t>
                          </m:r>
                        </m:sub>
                        <m:sup/>
                        <m:e>
                          <m:sSub>
                            <m:sSubPr>
                              <m:ctrlPr>
                                <a:rPr kumimoji="0" lang="en-US" sz="2200" b="0" i="1" u="none" strike="noStrike" kern="1200" cap="none" spc="0" normalizeH="0" baseline="0" noProof="0" smtClean="0">
                                  <a:ln>
                                    <a:noFill/>
                                  </a:ln>
                                  <a:solidFill>
                                    <a:srgbClr val="990033"/>
                                  </a:solidFill>
                                  <a:effectLst/>
                                  <a:uLnTx/>
                                  <a:uFillTx/>
                                  <a:latin typeface="Cambria Math" panose="02040503050406030204" pitchFamily="18" charset="0"/>
                                  <a:ea typeface="+mn-ea"/>
                                  <a:cs typeface="Arial" panose="020B0604020202020204" pitchFamily="34" charset="0"/>
                                </a:rPr>
                              </m:ctrlPr>
                            </m:sSubPr>
                            <m:e>
                              <m:d>
                                <m:dPr>
                                  <m:ctrlPr>
                                    <a:rPr kumimoji="0" lang="en-US" sz="2200" b="0" i="1" u="none" strike="noStrike" kern="1200" cap="none" spc="0" normalizeH="0" baseline="0" noProof="0" smtClean="0">
                                      <a:ln>
                                        <a:noFill/>
                                      </a:ln>
                                      <a:solidFill>
                                        <a:srgbClr val="990033"/>
                                      </a:solidFill>
                                      <a:effectLst/>
                                      <a:uLnTx/>
                                      <a:uFillTx/>
                                      <a:latin typeface="Cambria Math" panose="02040503050406030204" pitchFamily="18" charset="0"/>
                                      <a:ea typeface="+mn-ea"/>
                                      <a:cs typeface="Arial" panose="020B0604020202020204" pitchFamily="34" charset="0"/>
                                    </a:rPr>
                                  </m:ctrlPr>
                                </m:dPr>
                                <m:e>
                                  <m:f>
                                    <m:fPr>
                                      <m:ctrlPr>
                                        <a:rPr kumimoji="0" lang="en-US" sz="2200" b="0" i="1" u="none" strike="noStrike" kern="1200" cap="none" spc="0" normalizeH="0" baseline="0" noProof="0" smtClean="0">
                                          <a:ln>
                                            <a:noFill/>
                                          </a:ln>
                                          <a:solidFill>
                                            <a:srgbClr val="990033"/>
                                          </a:solidFill>
                                          <a:effectLst/>
                                          <a:uLnTx/>
                                          <a:uFillTx/>
                                          <a:latin typeface="Cambria Math" panose="02040503050406030204" pitchFamily="18" charset="0"/>
                                          <a:ea typeface="+mn-ea"/>
                                          <a:cs typeface="Arial" panose="020B0604020202020204" pitchFamily="34" charset="0"/>
                                        </a:rPr>
                                      </m:ctrlPr>
                                    </m:fPr>
                                    <m:num>
                                      <m:r>
                                        <a:rPr kumimoji="0" lang="en-US" sz="2200" b="0" i="1" u="none" strike="noStrike" kern="1200" cap="none" spc="0" normalizeH="0" baseline="0" noProof="0" smtClean="0">
                                          <a:ln>
                                            <a:noFill/>
                                          </a:ln>
                                          <a:solidFill>
                                            <a:srgbClr val="990033"/>
                                          </a:solidFill>
                                          <a:effectLst/>
                                          <a:uLnTx/>
                                          <a:uFillTx/>
                                          <a:latin typeface="Cambria Math" panose="02040503050406030204" pitchFamily="18" charset="0"/>
                                          <a:ea typeface="+mn-ea"/>
                                          <a:cs typeface="Arial" panose="020B0604020202020204" pitchFamily="34" charset="0"/>
                                        </a:rPr>
                                        <m:t>1</m:t>
                                      </m:r>
                                    </m:num>
                                    <m:den>
                                      <m:r>
                                        <a:rPr kumimoji="0" lang="en-US" sz="2200" b="0" i="1" u="none" strike="noStrike" kern="1200" cap="none" spc="0" normalizeH="0" baseline="0" noProof="0" smtClean="0">
                                          <a:ln>
                                            <a:noFill/>
                                          </a:ln>
                                          <a:solidFill>
                                            <a:srgbClr val="990033"/>
                                          </a:solidFill>
                                          <a:effectLst/>
                                          <a:uLnTx/>
                                          <a:uFillTx/>
                                          <a:latin typeface="Cambria Math" panose="02040503050406030204" pitchFamily="18" charset="0"/>
                                          <a:ea typeface="+mn-ea"/>
                                          <a:cs typeface="Arial" panose="020B0604020202020204" pitchFamily="34" charset="0"/>
                                        </a:rPr>
                                        <m:t>𝜏</m:t>
                                      </m:r>
                                    </m:den>
                                  </m:f>
                                </m:e>
                              </m:d>
                            </m:e>
                            <m:sub>
                              <m:r>
                                <a:rPr kumimoji="0" lang="en-US" sz="2200" b="0" i="1" u="none" strike="noStrike" kern="1200" cap="none" spc="0" normalizeH="0" baseline="0" noProof="0" smtClean="0">
                                  <a:ln>
                                    <a:noFill/>
                                  </a:ln>
                                  <a:solidFill>
                                    <a:srgbClr val="990033"/>
                                  </a:solidFill>
                                  <a:effectLst/>
                                  <a:uLnTx/>
                                  <a:uFillTx/>
                                  <a:latin typeface="Cambria Math" panose="02040503050406030204" pitchFamily="18" charset="0"/>
                                  <a:ea typeface="+mn-ea"/>
                                  <a:cs typeface="Arial" panose="020B0604020202020204" pitchFamily="34" charset="0"/>
                                </a:rPr>
                                <m:t>𝑚𝑛</m:t>
                              </m:r>
                            </m:sub>
                          </m:sSub>
                          <m:sSup>
                            <m:sSupPr>
                              <m:ctrlP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ctrlPr>
                            </m:sSupPr>
                            <m:e>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𝑒</m:t>
                              </m:r>
                            </m:e>
                            <m:sup>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𝑖</m:t>
                              </m:r>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 </m:t>
                              </m:r>
                              <m:r>
                                <m:rPr>
                                  <m:sty m:val="p"/>
                                </m:rP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arg</m:t>
                              </m:r>
                              <m:d>
                                <m:dPr>
                                  <m:ctrlP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ctrlPr>
                                </m:dPr>
                                <m:e>
                                  <m:sSub>
                                    <m:sSubPr>
                                      <m:ctrlP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a:ln>
                                            <a:noFill/>
                                          </a:ln>
                                          <a:solidFill>
                                            <a:srgbClr val="990033"/>
                                          </a:solidFill>
                                          <a:effectLst/>
                                          <a:uLnTx/>
                                          <a:uFillTx/>
                                          <a:latin typeface="Cambria Math" panose="02040503050406030204" pitchFamily="18" charset="0"/>
                                          <a:ea typeface="+mn-ea"/>
                                          <a:cs typeface="Arial" panose="020B0604020202020204" pitchFamily="34" charset="0"/>
                                        </a:rPr>
                                        <m:t>𝑛</m:t>
                                      </m:r>
                                    </m:sub>
                                  </m:sSub>
                                </m:e>
                              </m:d>
                            </m:sup>
                          </m:sSup>
                        </m:e>
                      </m:nary>
                    </m:oMath>
                  </m:oMathPara>
                </a14:m>
                <a:endParaRPr kumimoji="0" lang="en-US" sz="2200" b="0" i="0" u="none" strike="noStrike" kern="1200" cap="none" spc="0" normalizeH="0" baseline="0" noProof="0" dirty="0">
                  <a:ln>
                    <a:noFill/>
                  </a:ln>
                  <a:solidFill>
                    <a:srgbClr val="990033"/>
                  </a:solidFill>
                  <a:effectLst/>
                  <a:uLnTx/>
                  <a:uFillTx/>
                  <a:latin typeface="Garamond"/>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2514600" y="457200"/>
                <a:ext cx="4564263" cy="935321"/>
              </a:xfrm>
              <a:prstGeom prst="rect">
                <a:avLst/>
              </a:prstGeom>
              <a:blipFill>
                <a:blip r:embed="rId2"/>
                <a:stretch>
                  <a:fillRect/>
                </a:stretch>
              </a:blipFill>
            </p:spPr>
            <p:txBody>
              <a:bodyPr/>
              <a:lstStyle/>
              <a:p>
                <a:r>
                  <a:rPr lang="en-US">
                    <a:noFill/>
                  </a:rPr>
                  <a:t> </a:t>
                </a:r>
              </a:p>
            </p:txBody>
          </p:sp>
        </mc:Fallback>
      </mc:AlternateContent>
      <p:sp>
        <p:nvSpPr>
          <p:cNvPr id="3" name="TextBox 2"/>
          <p:cNvSpPr txBox="1"/>
          <p:nvPr/>
        </p:nvSpPr>
        <p:spPr>
          <a:xfrm>
            <a:off x="477513" y="1752600"/>
            <a:ext cx="8361687" cy="1320298"/>
          </a:xfrm>
          <a:prstGeom prst="rect">
            <a:avLst/>
          </a:prstGeom>
          <a:noFill/>
        </p:spPr>
        <p:txBody>
          <a:bodyPr wrap="square" rtlCol="0">
            <a:spAutoFit/>
          </a:bodyPr>
          <a:lstStyle/>
          <a:p>
            <a:pPr marL="342900" marR="0" lvl="0"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be affected by a channel, need to be able to scatter into it</a:t>
            </a:r>
          </a:p>
          <a:p>
            <a:pPr marL="342900" marR="0" lvl="0"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Once scattered into it, the phase of its pairing potential matters. </a:t>
            </a:r>
          </a:p>
        </p:txBody>
      </p:sp>
      <mc:AlternateContent xmlns:mc="http://schemas.openxmlformats.org/markup-compatibility/2006" xmlns:a14="http://schemas.microsoft.com/office/drawing/2010/main">
        <mc:Choice Requires="a14">
          <p:sp>
            <p:nvSpPr>
              <p:cNvPr id="4" name="Rectangle 3"/>
              <p:cNvSpPr/>
              <p:nvPr/>
            </p:nvSpPr>
            <p:spPr>
              <a:xfrm>
                <a:off x="533400" y="3151525"/>
                <a:ext cx="7620000" cy="3477875"/>
              </a:xfrm>
              <a:prstGeom prst="rect">
                <a:avLst/>
              </a:prstGeom>
            </p:spPr>
            <p:txBody>
              <a:bodyPr wrap="square">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990033"/>
                    </a:solidFill>
                    <a:effectLst/>
                    <a:uLnTx/>
                    <a:uFillTx/>
                    <a:latin typeface="Arial" panose="020B0604020202020204" pitchFamily="34" charset="0"/>
                    <a:ea typeface="+mn-ea"/>
                    <a:cs typeface="Arial" panose="020B0604020202020204" pitchFamily="34" charset="0"/>
                  </a:rPr>
                  <a:t>Particular cases:</a:t>
                </a:r>
              </a:p>
              <a:p>
                <a:pPr marL="0" marR="0" lvl="0" indent="0" algn="l" defTabSz="914400" rtl="0" eaLnBrk="1" fontAlgn="auto" latinLnBrk="0" hangingPunct="1">
                  <a:lnSpc>
                    <a:spcPts val="33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990033"/>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Disorder scattering into the pairing partner – necessarily reduces </a:t>
                </a:r>
                <a14:m>
                  <m:oMath xmlns:m="http://schemas.openxmlformats.org/officeDocument/2006/math">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𝑒𝑓𝑓</m:t>
                        </m:r>
                      </m:sub>
                    </m:sSub>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(phase difference of </a:t>
                </a:r>
                <a14:m>
                  <m:oMath xmlns:m="http://schemas.openxmlformats.org/officeDocument/2006/math">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𝜋</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auto" latinLnBrk="0" hangingPunct="1">
                  <a:lnSpc>
                    <a:spcPts val="33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endParaRPr>
              </a:p>
              <a:p>
                <a:pPr marL="457200" marR="0" lvl="1" indent="0" algn="l" defTabSz="914400" rtl="0" eaLnBrk="1" fontAlgn="auto" latinLnBrk="0" hangingPunct="1">
                  <a:lnSpc>
                    <a:spcPts val="33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m:rPr>
                              <m:sty m:val="p"/>
                            </m:rP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Δ</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𝑚</m:t>
                          </m:r>
                        </m:sub>
                      </m:sSub>
                      <m:sSubSup>
                        <m:sSubSup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𝑚</m:t>
                          </m:r>
                        </m:sub>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p>
                      </m:sSubSup>
                      <m:sSubSup>
                        <m:sSubSup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𝑚</m:t>
                          </m:r>
                        </m:sub>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p>
                      </m:sSub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sSubPr>
                        <m:e>
                          <m:r>
                            <m:rPr>
                              <m:sty m:val="p"/>
                            </m:rP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Δ</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𝑚</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sSubPr>
                        <m:e>
                          <m:r>
                            <m:rPr>
                              <m:sty m:val="p"/>
                            </m:rP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Δ</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𝑚</m:t>
                          </m:r>
                        </m:sub>
                      </m:sSub>
                    </m:oMath>
                  </m:oMathPara>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Delocalizes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Majorana</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modes in p-wave superconductors. </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3151525"/>
                <a:ext cx="7620000" cy="3477875"/>
              </a:xfrm>
              <a:prstGeom prst="rect">
                <a:avLst/>
              </a:prstGeom>
              <a:blipFill>
                <a:blip r:embed="rId3"/>
                <a:stretch>
                  <a:fillRect l="-1040" r="-1760" b="-1401"/>
                </a:stretch>
              </a:blipFill>
            </p:spPr>
            <p:txBody>
              <a:bodyPr/>
              <a:lstStyle/>
              <a:p>
                <a:r>
                  <a:rPr lang="en-US">
                    <a:noFill/>
                  </a:rPr>
                  <a:t> </a:t>
                </a:r>
              </a:p>
            </p:txBody>
          </p:sp>
        </mc:Fallback>
      </mc:AlternateContent>
    </p:spTree>
    <p:extLst>
      <p:ext uri="{BB962C8B-B14F-4D97-AF65-F5344CB8AC3E}">
        <p14:creationId xmlns:p14="http://schemas.microsoft.com/office/powerpoint/2010/main" val="289458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153400" cy="2631490"/>
          </a:xfrm>
          <a:prstGeom prst="rect">
            <a:avLst/>
          </a:prstGeom>
        </p:spPr>
        <p:txBody>
          <a:bodyPr wrap="square">
            <a:spAutoFit/>
          </a:bodyPr>
          <a:lstStyle/>
          <a:p>
            <a:pPr marL="342900" marR="0" lvl="0"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 situation for s-wave superconductors</a:t>
            </a:r>
          </a:p>
          <a:p>
            <a:pPr marL="800100" marR="0" lvl="1"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Selection rule – disorder does not flip spin, so no scattering to pairing partner. </a:t>
            </a:r>
          </a:p>
          <a:p>
            <a:pPr marL="800100" marR="0" lvl="1"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phase difference of pairing potentials.</a:t>
            </a:r>
          </a:p>
          <a:p>
            <a:pPr marL="800100" marR="0" lvl="1"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ts val="33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Disorder enhances localization</a:t>
            </a:r>
          </a:p>
        </p:txBody>
      </p:sp>
    </p:spTree>
    <p:extLst>
      <p:ext uri="{BB962C8B-B14F-4D97-AF65-F5344CB8AC3E}">
        <p14:creationId xmlns:p14="http://schemas.microsoft.com/office/powerpoint/2010/main" val="2218534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39299740"/>
              </p:ext>
            </p:extLst>
          </p:nvPr>
        </p:nvGraphicFramePr>
        <p:xfrm>
          <a:off x="609600" y="1666875"/>
          <a:ext cx="7134225" cy="2143125"/>
        </p:xfrm>
        <a:graphic>
          <a:graphicData uri="http://schemas.openxmlformats.org/presentationml/2006/ole">
            <mc:AlternateContent xmlns:mc="http://schemas.openxmlformats.org/markup-compatibility/2006">
              <mc:Choice xmlns:v="urn:schemas-microsoft-com:vml" Requires="v">
                <p:oleObj name="Acrobat Document" r:id="rId2" imgW="7133997" imgH="2143003" progId="AcroExch.Document.7">
                  <p:embed/>
                </p:oleObj>
              </mc:Choice>
              <mc:Fallback>
                <p:oleObj name="Acrobat Document" r:id="rId2" imgW="7133997" imgH="2143003" progId="AcroExch.Document.7">
                  <p:embed/>
                  <p:pic>
                    <p:nvPicPr>
                      <p:cNvPr id="2" name="Object 1"/>
                      <p:cNvPicPr/>
                      <p:nvPr/>
                    </p:nvPicPr>
                    <p:blipFill>
                      <a:blip r:embed="rId3"/>
                      <a:stretch>
                        <a:fillRect/>
                      </a:stretch>
                    </p:blipFill>
                    <p:spPr>
                      <a:xfrm>
                        <a:off x="609600" y="1666875"/>
                        <a:ext cx="7134225" cy="2143125"/>
                      </a:xfrm>
                      <a:prstGeom prst="rect">
                        <a:avLst/>
                      </a:prstGeom>
                    </p:spPr>
                  </p:pic>
                </p:oleObj>
              </mc:Fallback>
            </mc:AlternateContent>
          </a:graphicData>
        </a:graphic>
      </p:graphicFrame>
      <p:sp>
        <p:nvSpPr>
          <p:cNvPr id="3" name="Rectangle 2"/>
          <p:cNvSpPr/>
          <p:nvPr/>
        </p:nvSpPr>
        <p:spPr>
          <a:xfrm>
            <a:off x="3124200" y="1644129"/>
            <a:ext cx="5562600" cy="274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66"/>
              </a:solidFill>
            </a:endParaRPr>
          </a:p>
        </p:txBody>
      </p:sp>
      <mc:AlternateContent xmlns:mc="http://schemas.openxmlformats.org/markup-compatibility/2006" xmlns:a14="http://schemas.microsoft.com/office/drawing/2010/main">
        <mc:Choice Requires="a14">
          <p:sp>
            <p:nvSpPr>
              <p:cNvPr id="6" name="TextBox 5"/>
              <p:cNvSpPr txBox="1"/>
              <p:nvPr/>
            </p:nvSpPr>
            <p:spPr>
              <a:xfrm>
                <a:off x="458931" y="498428"/>
                <a:ext cx="8227869" cy="769441"/>
              </a:xfrm>
              <a:prstGeom prst="rect">
                <a:avLst/>
              </a:prstGeom>
              <a:noFill/>
            </p:spPr>
            <p:txBody>
              <a:bodyPr wrap="square" rtlCol="0">
                <a:spAutoFit/>
              </a:bodyPr>
              <a:lstStyle/>
              <a:p>
                <a:r>
                  <a:rPr lang="en-US" sz="2200" dirty="0">
                    <a:solidFill>
                      <a:srgbClr val="000066"/>
                    </a:solidFill>
                    <a:latin typeface="Arial" panose="020B0604020202020204" pitchFamily="34" charset="0"/>
                    <a:cs typeface="Arial" panose="020B0604020202020204" pitchFamily="34" charset="0"/>
                  </a:rPr>
                  <a:t>In our case, large </a:t>
                </a:r>
                <a14:m>
                  <m:oMath xmlns:m="http://schemas.openxmlformats.org/officeDocument/2006/math">
                    <m:r>
                      <a:rPr lang="en-US" sz="2200" b="0" i="1" smtClean="0">
                        <a:solidFill>
                          <a:srgbClr val="000066"/>
                        </a:solidFill>
                        <a:latin typeface="Cambria Math" panose="02040503050406030204" pitchFamily="18" charset="0"/>
                        <a:cs typeface="Arial" panose="020B0604020202020204" pitchFamily="34" charset="0"/>
                      </a:rPr>
                      <m:t>𝑘</m:t>
                    </m:r>
                  </m:oMath>
                </a14:m>
                <a:r>
                  <a:rPr lang="en-US" sz="2200" dirty="0">
                    <a:solidFill>
                      <a:srgbClr val="000066"/>
                    </a:solidFill>
                    <a:latin typeface="Arial" panose="020B0604020202020204" pitchFamily="34" charset="0"/>
                    <a:cs typeface="Arial" panose="020B0604020202020204" pitchFamily="34" charset="0"/>
                  </a:rPr>
                  <a:t> behaves like s-wave, small </a:t>
                </a:r>
                <a14:m>
                  <m:oMath xmlns:m="http://schemas.openxmlformats.org/officeDocument/2006/math">
                    <m:r>
                      <a:rPr lang="en-US" sz="2200" b="0" i="1" smtClean="0">
                        <a:solidFill>
                          <a:srgbClr val="000066"/>
                        </a:solidFill>
                        <a:latin typeface="Cambria Math" panose="02040503050406030204" pitchFamily="18" charset="0"/>
                        <a:cs typeface="Arial" panose="020B0604020202020204" pitchFamily="34" charset="0"/>
                      </a:rPr>
                      <m:t>𝑘</m:t>
                    </m:r>
                  </m:oMath>
                </a14:m>
                <a:r>
                  <a:rPr lang="en-US" sz="2200" dirty="0">
                    <a:solidFill>
                      <a:srgbClr val="000066"/>
                    </a:solidFill>
                    <a:latin typeface="Arial" panose="020B0604020202020204" pitchFamily="34" charset="0"/>
                    <a:cs typeface="Arial" panose="020B0604020202020204" pitchFamily="34" charset="0"/>
                  </a:rPr>
                  <a:t> behaves like p-wave</a:t>
                </a:r>
              </a:p>
            </p:txBody>
          </p:sp>
        </mc:Choice>
        <mc:Fallback xmlns="">
          <p:sp>
            <p:nvSpPr>
              <p:cNvPr id="6" name="TextBox 5"/>
              <p:cNvSpPr txBox="1">
                <a:spLocks noRot="1" noChangeAspect="1" noMove="1" noResize="1" noEditPoints="1" noAdjustHandles="1" noChangeArrowheads="1" noChangeShapeType="1" noTextEdit="1"/>
              </p:cNvSpPr>
              <p:nvPr/>
            </p:nvSpPr>
            <p:spPr>
              <a:xfrm>
                <a:off x="458931" y="498428"/>
                <a:ext cx="8227869" cy="769441"/>
              </a:xfrm>
              <a:prstGeom prst="rect">
                <a:avLst/>
              </a:prstGeom>
              <a:blipFill>
                <a:blip r:embed="rId5"/>
                <a:stretch>
                  <a:fillRect l="-963" t="-4762" r="-519"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657600" y="2353716"/>
                <a:ext cx="4953000" cy="769441"/>
              </a:xfrm>
              <a:prstGeom prst="rect">
                <a:avLst/>
              </a:prstGeom>
              <a:noFill/>
            </p:spPr>
            <p:txBody>
              <a:bodyPr wrap="square" rtlCol="0">
                <a:spAutoFit/>
              </a:bodyPr>
              <a:lstStyle/>
              <a:p>
                <a:r>
                  <a:rPr lang="en-US" sz="2200" dirty="0">
                    <a:solidFill>
                      <a:srgbClr val="000066"/>
                    </a:solidFill>
                    <a:latin typeface="Arial" panose="020B0604020202020204" pitchFamily="34" charset="0"/>
                    <a:cs typeface="Arial" panose="020B0604020202020204" pitchFamily="34" charset="0"/>
                  </a:rPr>
                  <a:t>The small </a:t>
                </a:r>
                <a14:m>
                  <m:oMath xmlns:m="http://schemas.openxmlformats.org/officeDocument/2006/math">
                    <m:r>
                      <a:rPr lang="en-US" sz="2200" b="0" i="1" smtClean="0">
                        <a:solidFill>
                          <a:srgbClr val="000066"/>
                        </a:solidFill>
                        <a:latin typeface="Cambria Math" panose="02040503050406030204" pitchFamily="18" charset="0"/>
                        <a:cs typeface="Arial" panose="020B0604020202020204" pitchFamily="34" charset="0"/>
                      </a:rPr>
                      <m:t>𝑘</m:t>
                    </m:r>
                    <m:r>
                      <a:rPr lang="en-US" sz="2200" b="0" i="1" smtClean="0">
                        <a:solidFill>
                          <a:srgbClr val="000066"/>
                        </a:solidFill>
                        <a:latin typeface="Cambria Math" panose="02040503050406030204" pitchFamily="18" charset="0"/>
                        <a:cs typeface="Arial" panose="020B0604020202020204" pitchFamily="34" charset="0"/>
                      </a:rPr>
                      <m:t> </m:t>
                    </m:r>
                  </m:oMath>
                </a14:m>
                <a:r>
                  <a:rPr lang="en-US" sz="2200" dirty="0">
                    <a:solidFill>
                      <a:srgbClr val="000066"/>
                    </a:solidFill>
                    <a:latin typeface="Arial" panose="020B0604020202020204" pitchFamily="34" charset="0"/>
                    <a:cs typeface="Arial" panose="020B0604020202020204" pitchFamily="34" charset="0"/>
                  </a:rPr>
                  <a:t>determines topology, the large </a:t>
                </a:r>
                <a14:m>
                  <m:oMath xmlns:m="http://schemas.openxmlformats.org/officeDocument/2006/math">
                    <m:r>
                      <a:rPr lang="en-US" sz="2200" b="0" i="1" smtClean="0">
                        <a:solidFill>
                          <a:srgbClr val="000066"/>
                        </a:solidFill>
                        <a:latin typeface="Cambria Math" panose="02040503050406030204" pitchFamily="18" charset="0"/>
                        <a:cs typeface="Arial" panose="020B0604020202020204" pitchFamily="34" charset="0"/>
                      </a:rPr>
                      <m:t>𝑘</m:t>
                    </m:r>
                  </m:oMath>
                </a14:m>
                <a:r>
                  <a:rPr lang="en-US" sz="2200" dirty="0">
                    <a:solidFill>
                      <a:srgbClr val="000066"/>
                    </a:solidFill>
                    <a:latin typeface="Arial" panose="020B0604020202020204" pitchFamily="34" charset="0"/>
                    <a:cs typeface="Arial" panose="020B0604020202020204" pitchFamily="34" charset="0"/>
                  </a:rPr>
                  <a:t> determines localization. </a:t>
                </a:r>
              </a:p>
            </p:txBody>
          </p:sp>
        </mc:Choice>
        <mc:Fallback xmlns="">
          <p:sp>
            <p:nvSpPr>
              <p:cNvPr id="7" name="TextBox 6"/>
              <p:cNvSpPr txBox="1">
                <a:spLocks noRot="1" noChangeAspect="1" noMove="1" noResize="1" noEditPoints="1" noAdjustHandles="1" noChangeArrowheads="1" noChangeShapeType="1" noTextEdit="1"/>
              </p:cNvSpPr>
              <p:nvPr/>
            </p:nvSpPr>
            <p:spPr>
              <a:xfrm>
                <a:off x="3657600" y="2353716"/>
                <a:ext cx="4953000" cy="769441"/>
              </a:xfrm>
              <a:prstGeom prst="rect">
                <a:avLst/>
              </a:prstGeom>
              <a:blipFill>
                <a:blip r:embed="rId6"/>
                <a:stretch>
                  <a:fillRect l="-1599" t="-4762" b="-16667"/>
                </a:stretch>
              </a:blipFill>
            </p:spPr>
            <p:txBody>
              <a:bodyPr/>
              <a:lstStyle/>
              <a:p>
                <a:r>
                  <a:rPr lang="en-US">
                    <a:noFill/>
                  </a:rPr>
                  <a:t> </a:t>
                </a:r>
              </a:p>
            </p:txBody>
          </p:sp>
        </mc:Fallback>
      </mc:AlternateContent>
      <p:sp>
        <p:nvSpPr>
          <p:cNvPr id="4" name="TextBox 3"/>
          <p:cNvSpPr txBox="1"/>
          <p:nvPr/>
        </p:nvSpPr>
        <p:spPr>
          <a:xfrm>
            <a:off x="361455" y="4191000"/>
            <a:ext cx="8401545" cy="769441"/>
          </a:xfrm>
          <a:prstGeom prst="rect">
            <a:avLst/>
          </a:prstGeom>
          <a:noFill/>
        </p:spPr>
        <p:txBody>
          <a:bodyPr wrap="square" rtlCol="0">
            <a:spAutoFit/>
          </a:bodyPr>
          <a:lstStyle/>
          <a:p>
            <a:r>
              <a:rPr lang="en-US" sz="2200" dirty="0">
                <a:solidFill>
                  <a:srgbClr val="000066"/>
                </a:solidFill>
                <a:latin typeface="Arial" panose="020B0604020202020204" pitchFamily="34" charset="0"/>
                <a:cs typeface="Arial" panose="020B0604020202020204" pitchFamily="34" charset="0"/>
              </a:rPr>
              <a:t>Magnetic impurities couple large-k pairing partners, and delocalize the </a:t>
            </a:r>
            <a:r>
              <a:rPr lang="en-US" sz="2200" dirty="0" err="1">
                <a:solidFill>
                  <a:srgbClr val="000066"/>
                </a:solidFill>
                <a:latin typeface="Arial" panose="020B0604020202020204" pitchFamily="34" charset="0"/>
                <a:cs typeface="Arial" panose="020B0604020202020204" pitchFamily="34" charset="0"/>
              </a:rPr>
              <a:t>Majorana</a:t>
            </a:r>
            <a:r>
              <a:rPr lang="en-US" sz="2200" dirty="0">
                <a:solidFill>
                  <a:srgbClr val="000066"/>
                </a:solidFill>
                <a:latin typeface="Arial" panose="020B0604020202020204" pitchFamily="34" charset="0"/>
                <a:cs typeface="Arial" panose="020B0604020202020204" pitchFamily="34" charset="0"/>
              </a:rPr>
              <a:t> modes </a:t>
            </a:r>
          </a:p>
        </p:txBody>
      </p:sp>
      <p:pic>
        <p:nvPicPr>
          <p:cNvPr id="5" name="Picture 4"/>
          <p:cNvPicPr>
            <a:picLocks noChangeAspect="1"/>
          </p:cNvPicPr>
          <p:nvPr/>
        </p:nvPicPr>
        <p:blipFill>
          <a:blip r:embed="rId7"/>
          <a:stretch>
            <a:fillRect/>
          </a:stretch>
        </p:blipFill>
        <p:spPr>
          <a:xfrm>
            <a:off x="5486400" y="4784487"/>
            <a:ext cx="2257425" cy="2073513"/>
          </a:xfrm>
          <a:prstGeom prst="rect">
            <a:avLst/>
          </a:prstGeom>
        </p:spPr>
      </p:pic>
    </p:spTree>
    <p:extLst>
      <p:ext uri="{BB962C8B-B14F-4D97-AF65-F5344CB8AC3E}">
        <p14:creationId xmlns:p14="http://schemas.microsoft.com/office/powerpoint/2010/main" val="2131432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295400"/>
            <a:ext cx="6705600" cy="4524315"/>
          </a:xfrm>
          <a:prstGeom prst="rect">
            <a:avLst/>
          </a:prstGeom>
        </p:spPr>
        <p:txBody>
          <a:bodyPr wrap="square">
            <a:spAutoFit/>
          </a:bodyPr>
          <a:lstStyle/>
          <a:p>
            <a:r>
              <a:rPr lang="en-US" dirty="0">
                <a:solidFill>
                  <a:srgbClr val="800000"/>
                </a:solidFill>
              </a:rPr>
              <a:t>Difficulties:</a:t>
            </a:r>
          </a:p>
          <a:p>
            <a:pPr marL="342900" indent="-342900">
              <a:buFont typeface="Arial" panose="020B0604020202020204" pitchFamily="34" charset="0"/>
              <a:buChar char="•"/>
            </a:pPr>
            <a:r>
              <a:rPr lang="en-US" dirty="0">
                <a:solidFill>
                  <a:srgbClr val="000066"/>
                </a:solidFill>
              </a:rPr>
              <a:t>Uneasy coexistence of superconductivity and magnetic field</a:t>
            </a:r>
          </a:p>
          <a:p>
            <a:pPr marL="342900" indent="-342900">
              <a:buFont typeface="Arial" panose="020B0604020202020204" pitchFamily="34" charset="0"/>
              <a:buChar char="•"/>
            </a:pPr>
            <a:r>
              <a:rPr lang="en-US" dirty="0">
                <a:solidFill>
                  <a:srgbClr val="000066"/>
                </a:solidFill>
              </a:rPr>
              <a:t>Uneasy coexistence of gating and superconductivity</a:t>
            </a:r>
          </a:p>
          <a:p>
            <a:pPr marL="342900" indent="-342900">
              <a:buFont typeface="Arial" panose="020B0604020202020204" pitchFamily="34" charset="0"/>
              <a:buChar char="•"/>
            </a:pPr>
            <a:r>
              <a:rPr lang="en-US" dirty="0">
                <a:solidFill>
                  <a:srgbClr val="000066"/>
                </a:solidFill>
              </a:rPr>
              <a:t>Disorder</a:t>
            </a:r>
          </a:p>
          <a:p>
            <a:pPr marL="342900" indent="-342900">
              <a:buFont typeface="Arial" panose="020B0604020202020204" pitchFamily="34" charset="0"/>
              <a:buChar char="•"/>
            </a:pPr>
            <a:endParaRPr lang="en-US" dirty="0">
              <a:solidFill>
                <a:srgbClr val="000066"/>
              </a:solidFill>
            </a:endParaRPr>
          </a:p>
          <a:p>
            <a:r>
              <a:rPr lang="en-US" dirty="0">
                <a:solidFill>
                  <a:srgbClr val="800000"/>
                </a:solidFill>
              </a:rPr>
              <a:t>Solutions:</a:t>
            </a:r>
          </a:p>
          <a:p>
            <a:pPr marL="342900" indent="-342900">
              <a:buFont typeface="Arial" panose="020B0604020202020204" pitchFamily="34" charset="0"/>
              <a:buChar char="•"/>
            </a:pPr>
            <a:r>
              <a:rPr lang="en-US" dirty="0">
                <a:solidFill>
                  <a:srgbClr val="000066"/>
                </a:solidFill>
              </a:rPr>
              <a:t>Replace the magnetic field by tuning of phases</a:t>
            </a:r>
          </a:p>
          <a:p>
            <a:pPr marL="342900" indent="-342900">
              <a:buFont typeface="Arial" panose="020B0604020202020204" pitchFamily="34" charset="0"/>
              <a:buChar char="•"/>
            </a:pPr>
            <a:r>
              <a:rPr lang="en-US" dirty="0">
                <a:solidFill>
                  <a:srgbClr val="000066"/>
                </a:solidFill>
              </a:rPr>
              <a:t>Dependence on chemical potential is weak</a:t>
            </a:r>
          </a:p>
          <a:p>
            <a:pPr marL="342900" indent="-342900">
              <a:buFont typeface="Arial" panose="020B0604020202020204" pitchFamily="34" charset="0"/>
              <a:buChar char="•"/>
            </a:pPr>
            <a:r>
              <a:rPr lang="en-US" dirty="0">
                <a:solidFill>
                  <a:srgbClr val="000066"/>
                </a:solidFill>
              </a:rPr>
              <a:t>Effects of disorder may be weakened</a:t>
            </a:r>
          </a:p>
        </p:txBody>
      </p:sp>
      <p:sp>
        <p:nvSpPr>
          <p:cNvPr id="3" name="TextBox 2"/>
          <p:cNvSpPr txBox="1"/>
          <p:nvPr/>
        </p:nvSpPr>
        <p:spPr>
          <a:xfrm>
            <a:off x="838200" y="609600"/>
            <a:ext cx="1587294" cy="461665"/>
          </a:xfrm>
          <a:prstGeom prst="rect">
            <a:avLst/>
          </a:prstGeom>
          <a:noFill/>
        </p:spPr>
        <p:txBody>
          <a:bodyPr wrap="none" rtlCol="0">
            <a:spAutoFit/>
          </a:bodyPr>
          <a:lstStyle/>
          <a:p>
            <a:r>
              <a:rPr lang="en-US" dirty="0">
                <a:solidFill>
                  <a:srgbClr val="800000"/>
                </a:solidFill>
              </a:rPr>
              <a:t>Summary:</a:t>
            </a:r>
          </a:p>
        </p:txBody>
      </p:sp>
    </p:spTree>
    <p:extLst>
      <p:ext uri="{BB962C8B-B14F-4D97-AF65-F5344CB8AC3E}">
        <p14:creationId xmlns:p14="http://schemas.microsoft.com/office/powerpoint/2010/main" val="560174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298524" y="2971800"/>
            <a:ext cx="6702476" cy="430887"/>
          </a:xfrm>
          <a:prstGeom prst="rect">
            <a:avLst/>
          </a:prstGeom>
          <a:solidFill>
            <a:srgbClr val="990033"/>
          </a:solidFill>
        </p:spPr>
        <p:txBody>
          <a:bodyPr wrap="none" rtlCol="0">
            <a:spAutoFit/>
          </a:bodyPr>
          <a:lstStyle/>
          <a:p>
            <a:r>
              <a:rPr lang="en-US" sz="2200" dirty="0">
                <a:solidFill>
                  <a:schemeClr val="bg1"/>
                </a:solidFill>
                <a:latin typeface="Arial" panose="020B0604020202020204" pitchFamily="34" charset="0"/>
                <a:cs typeface="Arial" panose="020B0604020202020204" pitchFamily="34" charset="0"/>
              </a:rPr>
              <a:t>Manipulating and braiding the </a:t>
            </a:r>
            <a:r>
              <a:rPr lang="en-US" sz="2200" dirty="0" err="1">
                <a:solidFill>
                  <a:schemeClr val="bg1"/>
                </a:solidFill>
                <a:latin typeface="Arial" panose="020B0604020202020204" pitchFamily="34" charset="0"/>
                <a:cs typeface="Arial" panose="020B0604020202020204" pitchFamily="34" charset="0"/>
              </a:rPr>
              <a:t>Majorana</a:t>
            </a:r>
            <a:r>
              <a:rPr lang="en-US" sz="2200" dirty="0">
                <a:solidFill>
                  <a:schemeClr val="bg1"/>
                </a:solidFill>
                <a:latin typeface="Arial" panose="020B0604020202020204" pitchFamily="34" charset="0"/>
                <a:cs typeface="Arial" panose="020B0604020202020204" pitchFamily="34" charset="0"/>
              </a:rPr>
              <a:t> zero modes</a:t>
            </a:r>
          </a:p>
        </p:txBody>
      </p:sp>
      <p:sp>
        <p:nvSpPr>
          <p:cNvPr id="2" name="TextBox 1"/>
          <p:cNvSpPr txBox="1"/>
          <p:nvPr/>
        </p:nvSpPr>
        <p:spPr>
          <a:xfrm>
            <a:off x="3810000" y="3962400"/>
            <a:ext cx="2882520" cy="430887"/>
          </a:xfrm>
          <a:prstGeom prst="rect">
            <a:avLst/>
          </a:prstGeom>
          <a:noFill/>
        </p:spPr>
        <p:txBody>
          <a:bodyPr wrap="none" rtlCol="0">
            <a:spAutoFit/>
          </a:bodyPr>
          <a:lstStyle/>
          <a:p>
            <a:r>
              <a:rPr lang="en-US" sz="2200" dirty="0">
                <a:solidFill>
                  <a:srgbClr val="000066"/>
                </a:solidFill>
                <a:latin typeface="Arial" panose="020B0604020202020204" pitchFamily="34" charset="0"/>
                <a:cs typeface="Arial" panose="020B0604020202020204" pitchFamily="34" charset="0"/>
              </a:rPr>
              <a:t>With </a:t>
            </a:r>
            <a:r>
              <a:rPr lang="en-US" sz="2200" dirty="0" err="1">
                <a:solidFill>
                  <a:srgbClr val="000066"/>
                </a:solidFill>
                <a:latin typeface="Arial" panose="020B0604020202020204" pitchFamily="34" charset="0"/>
                <a:cs typeface="Arial" panose="020B0604020202020204" pitchFamily="34" charset="0"/>
              </a:rPr>
              <a:t>Erez</a:t>
            </a:r>
            <a:r>
              <a:rPr lang="en-US" sz="2200" dirty="0">
                <a:solidFill>
                  <a:srgbClr val="000066"/>
                </a:solidFill>
                <a:latin typeface="Arial" panose="020B0604020202020204" pitchFamily="34" charset="0"/>
                <a:cs typeface="Arial" panose="020B0604020202020204" pitchFamily="34" charset="0"/>
              </a:rPr>
              <a:t> Berg (WIS)</a:t>
            </a:r>
          </a:p>
        </p:txBody>
      </p:sp>
    </p:spTree>
    <p:extLst>
      <p:ext uri="{BB962C8B-B14F-4D97-AF65-F5344CB8AC3E}">
        <p14:creationId xmlns:p14="http://schemas.microsoft.com/office/powerpoint/2010/main" val="2447570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914400" y="762000"/>
                <a:ext cx="8229600" cy="4773551"/>
              </a:xfrm>
              <a:prstGeom prst="rect">
                <a:avLst/>
              </a:prstGeom>
              <a:noFill/>
            </p:spPr>
            <p:txBody>
              <a:bodyPr wrap="square" rtlCol="0">
                <a:spAutoFit/>
              </a:bodyPr>
              <a:lstStyle/>
              <a:p>
                <a:pPr>
                  <a:lnSpc>
                    <a:spcPts val="3300"/>
                  </a:lnSpc>
                </a:pPr>
                <a:r>
                  <a:rPr lang="en-US" dirty="0">
                    <a:solidFill>
                      <a:srgbClr val="990000"/>
                    </a:solidFill>
                  </a:rPr>
                  <a:t>Outline</a:t>
                </a:r>
              </a:p>
              <a:p>
                <a:pPr>
                  <a:lnSpc>
                    <a:spcPts val="3300"/>
                  </a:lnSpc>
                </a:pPr>
                <a:endParaRPr lang="en-US" dirty="0">
                  <a:solidFill>
                    <a:srgbClr val="002060"/>
                  </a:solidFill>
                </a:endParaRPr>
              </a:p>
              <a:p>
                <a:pPr marL="457200" indent="-457200">
                  <a:lnSpc>
                    <a:spcPts val="3300"/>
                  </a:lnSpc>
                  <a:buAutoNum type="arabicPeriod"/>
                </a:pPr>
                <a:r>
                  <a:rPr lang="en-US" dirty="0">
                    <a:solidFill>
                      <a:srgbClr val="000099"/>
                    </a:solidFill>
                  </a:rPr>
                  <a:t>Short advertisement</a:t>
                </a:r>
                <a:endParaRPr lang="he-IL" dirty="0">
                  <a:solidFill>
                    <a:srgbClr val="000099"/>
                  </a:solidFill>
                </a:endParaRPr>
              </a:p>
              <a:p>
                <a:pPr marL="457200" indent="-457200">
                  <a:lnSpc>
                    <a:spcPts val="3300"/>
                  </a:lnSpc>
                  <a:buAutoNum type="arabicPeriod"/>
                </a:pPr>
                <a:endParaRPr lang="en-US" dirty="0">
                  <a:solidFill>
                    <a:srgbClr val="000099"/>
                  </a:solidFill>
                </a:endParaRPr>
              </a:p>
              <a:p>
                <a:pPr marL="457200" indent="-457200">
                  <a:lnSpc>
                    <a:spcPts val="3300"/>
                  </a:lnSpc>
                  <a:buAutoNum type="arabicPeriod"/>
                </a:pPr>
                <a:r>
                  <a:rPr lang="en-US" dirty="0">
                    <a:solidFill>
                      <a:srgbClr val="000099"/>
                    </a:solidFill>
                  </a:rPr>
                  <a:t>The rest of the talk:</a:t>
                </a:r>
              </a:p>
              <a:p>
                <a:pPr marL="1371600" lvl="2" indent="-457200">
                  <a:lnSpc>
                    <a:spcPts val="3300"/>
                  </a:lnSpc>
                  <a:buFont typeface="Arial" panose="020B0604020202020204" pitchFamily="34" charset="0"/>
                  <a:buChar char="•"/>
                </a:pPr>
                <a:r>
                  <a:rPr lang="en-US" dirty="0">
                    <a:solidFill>
                      <a:srgbClr val="800000"/>
                    </a:solidFill>
                  </a:rPr>
                  <a:t>Non abelian states of matter – introduction</a:t>
                </a:r>
              </a:p>
              <a:p>
                <a:pPr marL="1371600" lvl="2" indent="-457200">
                  <a:lnSpc>
                    <a:spcPts val="3300"/>
                  </a:lnSpc>
                  <a:buFont typeface="Arial" panose="020B0604020202020204" pitchFamily="34" charset="0"/>
                  <a:buChar char="•"/>
                </a:pPr>
                <a:r>
                  <a:rPr lang="en-US" dirty="0">
                    <a:solidFill>
                      <a:srgbClr val="800000"/>
                    </a:solidFill>
                  </a:rPr>
                  <a:t>Example 1</a:t>
                </a:r>
                <a:r>
                  <a:rPr lang="en-US" dirty="0">
                    <a:solidFill>
                      <a:srgbClr val="000099"/>
                    </a:solidFill>
                  </a:rPr>
                  <a:t>: </a:t>
                </a:r>
              </a:p>
              <a:p>
                <a:pPr lvl="2">
                  <a:lnSpc>
                    <a:spcPts val="3300"/>
                  </a:lnSpc>
                </a:pPr>
                <a:r>
                  <a:rPr lang="en-US" dirty="0">
                    <a:solidFill>
                      <a:srgbClr val="000099"/>
                    </a:solidFill>
                  </a:rPr>
                  <a:t>      phase controlled 1D topological superconductors</a:t>
                </a:r>
              </a:p>
              <a:p>
                <a:pPr marL="1371600" lvl="2" indent="-457200">
                  <a:lnSpc>
                    <a:spcPts val="3300"/>
                  </a:lnSpc>
                  <a:buFont typeface="Arial" panose="020B0604020202020204" pitchFamily="34" charset="0"/>
                  <a:buChar char="•"/>
                </a:pPr>
                <a:r>
                  <a:rPr lang="en-US" dirty="0">
                    <a:solidFill>
                      <a:srgbClr val="800000"/>
                    </a:solidFill>
                  </a:rPr>
                  <a:t>Example 2</a:t>
                </a:r>
                <a:r>
                  <a:rPr lang="en-US" dirty="0">
                    <a:solidFill>
                      <a:srgbClr val="000099"/>
                    </a:solidFill>
                  </a:rPr>
                  <a:t>: </a:t>
                </a:r>
              </a:p>
              <a:p>
                <a:pPr lvl="2">
                  <a:lnSpc>
                    <a:spcPts val="3300"/>
                  </a:lnSpc>
                </a:pPr>
                <a:r>
                  <a:rPr lang="en-US" dirty="0">
                    <a:solidFill>
                      <a:srgbClr val="000099"/>
                    </a:solidFill>
                  </a:rPr>
                  <a:t>      superconductivity + FQHE </a:t>
                </a:r>
                <a14:m>
                  <m:oMath xmlns:m="http://schemas.openxmlformats.org/officeDocument/2006/math">
                    <m:r>
                      <a:rPr lang="en-US" i="1" smtClean="0">
                        <a:solidFill>
                          <a:srgbClr val="000099"/>
                        </a:solidFill>
                        <a:latin typeface="Cambria Math" panose="02040503050406030204" pitchFamily="18" charset="0"/>
                        <a:ea typeface="Cambria Math" panose="02040503050406030204" pitchFamily="18" charset="0"/>
                      </a:rPr>
                      <m:t>⟹</m:t>
                    </m:r>
                  </m:oMath>
                </a14:m>
                <a:r>
                  <a:rPr lang="en-US" dirty="0">
                    <a:solidFill>
                      <a:srgbClr val="000099"/>
                    </a:solidFill>
                  </a:rPr>
                  <a:t> Parafermions</a:t>
                </a:r>
              </a:p>
              <a:p>
                <a:pPr marL="1371600" lvl="2" indent="-457200">
                  <a:lnSpc>
                    <a:spcPts val="3300"/>
                  </a:lnSpc>
                  <a:buFont typeface="Arial" panose="020B0604020202020204" pitchFamily="34" charset="0"/>
                  <a:buChar char="•"/>
                </a:pPr>
                <a:r>
                  <a:rPr lang="en-US" dirty="0">
                    <a:solidFill>
                      <a:srgbClr val="800000"/>
                    </a:solidFill>
                  </a:rPr>
                  <a:t>Example 3</a:t>
                </a:r>
                <a:r>
                  <a:rPr lang="en-US" dirty="0">
                    <a:solidFill>
                      <a:srgbClr val="000099"/>
                    </a:solidFill>
                  </a:rPr>
                  <a:t>: Non-abelian FQHE state – </a:t>
                </a:r>
                <a14:m>
                  <m:oMath xmlns:m="http://schemas.openxmlformats.org/officeDocument/2006/math">
                    <m:r>
                      <a:rPr lang="en-US" b="0" i="1" smtClean="0">
                        <a:solidFill>
                          <a:srgbClr val="000099"/>
                        </a:solidFill>
                        <a:latin typeface="Cambria Math" panose="02040503050406030204" pitchFamily="18" charset="0"/>
                      </a:rPr>
                      <m:t>𝜈</m:t>
                    </m:r>
                    <m:r>
                      <a:rPr lang="en-US" b="0" i="1" smtClean="0">
                        <a:solidFill>
                          <a:srgbClr val="000099"/>
                        </a:solidFill>
                        <a:latin typeface="Cambria Math" panose="02040503050406030204" pitchFamily="18" charset="0"/>
                      </a:rPr>
                      <m:t>=</m:t>
                    </m:r>
                    <m:f>
                      <m:fPr>
                        <m:ctrlPr>
                          <a:rPr lang="en-US" b="0" i="1" smtClean="0">
                            <a:solidFill>
                              <a:srgbClr val="000099"/>
                            </a:solidFill>
                            <a:latin typeface="Cambria Math" panose="02040503050406030204" pitchFamily="18" charset="0"/>
                          </a:rPr>
                        </m:ctrlPr>
                      </m:fPr>
                      <m:num>
                        <m:r>
                          <a:rPr lang="en-US" b="0" i="1" smtClean="0">
                            <a:solidFill>
                              <a:srgbClr val="000099"/>
                            </a:solidFill>
                            <a:latin typeface="Cambria Math" panose="02040503050406030204" pitchFamily="18" charset="0"/>
                          </a:rPr>
                          <m:t>5</m:t>
                        </m:r>
                      </m:num>
                      <m:den>
                        <m:r>
                          <a:rPr lang="en-US" b="0" i="1" smtClean="0">
                            <a:solidFill>
                              <a:srgbClr val="000099"/>
                            </a:solidFill>
                            <a:latin typeface="Cambria Math" panose="02040503050406030204" pitchFamily="18" charset="0"/>
                          </a:rPr>
                          <m:t>2</m:t>
                        </m:r>
                      </m:den>
                    </m:f>
                    <m:r>
                      <a:rPr lang="en-US" b="0" i="0" smtClean="0">
                        <a:solidFill>
                          <a:srgbClr val="000099"/>
                        </a:solidFill>
                        <a:latin typeface="Cambria Math" panose="02040503050406030204" pitchFamily="18" charset="0"/>
                      </a:rPr>
                      <m:t>.</m:t>
                    </m:r>
                  </m:oMath>
                </a14:m>
                <a:endParaRPr lang="en-US" dirty="0">
                  <a:solidFill>
                    <a:srgbClr val="000099"/>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914400" y="762000"/>
                <a:ext cx="8229600" cy="4773551"/>
              </a:xfrm>
              <a:prstGeom prst="rect">
                <a:avLst/>
              </a:prstGeom>
              <a:blipFill>
                <a:blip r:embed="rId2"/>
                <a:stretch>
                  <a:fillRect l="-1111" t="-511" r="-889" b="-255"/>
                </a:stretch>
              </a:blipFill>
            </p:spPr>
            <p:txBody>
              <a:bodyPr/>
              <a:lstStyle/>
              <a:p>
                <a:r>
                  <a:rPr lang="en-US">
                    <a:noFill/>
                  </a:rPr>
                  <a:t> </a:t>
                </a:r>
              </a:p>
            </p:txBody>
          </p:sp>
        </mc:Fallback>
      </mc:AlternateContent>
    </p:spTree>
    <p:extLst>
      <p:ext uri="{BB962C8B-B14F-4D97-AF65-F5344CB8AC3E}">
        <p14:creationId xmlns:p14="http://schemas.microsoft.com/office/powerpoint/2010/main" val="3582321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6962" name="Text Box 2"/>
              <p:cNvSpPr txBox="1">
                <a:spLocks noChangeArrowheads="1"/>
              </p:cNvSpPr>
              <p:nvPr/>
            </p:nvSpPr>
            <p:spPr bwMode="auto">
              <a:xfrm>
                <a:off x="419100" y="2286000"/>
                <a:ext cx="8305800" cy="1002582"/>
              </a:xfrm>
              <a:prstGeom prst="rect">
                <a:avLst/>
              </a:prstGeom>
              <a:solidFill>
                <a:srgbClr val="000066"/>
              </a:soli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ea typeface="+mn-ea"/>
                    <a:cs typeface="Times New Roman" pitchFamily="18" charset="0"/>
                  </a:rPr>
                  <a:t>Example number 2:</a:t>
                </a:r>
              </a:p>
              <a:p>
                <a:pPr marL="0" marR="0" lvl="0" indent="0" algn="ctr" defTabSz="914400" rtl="0" eaLnBrk="1" fontAlgn="base" latinLnBrk="0" hangingPunct="1">
                  <a:lnSpc>
                    <a:spcPct val="130000"/>
                  </a:lnSpc>
                  <a:spcBef>
                    <a:spcPct val="0"/>
                  </a:spcBef>
                  <a:spcAft>
                    <a:spcPct val="0"/>
                  </a:spcAft>
                  <a:buClrTx/>
                  <a:buSzTx/>
                  <a:buFontTx/>
                  <a:buNone/>
                  <a:tabLst/>
                  <a:defRPr/>
                </a:pPr>
                <a:r>
                  <a:rPr lang="en-US">
                    <a:solidFill>
                      <a:schemeClr val="bg1"/>
                    </a:solidFill>
                  </a:rPr>
                  <a:t> Superconductivity </a:t>
                </a:r>
                <a:r>
                  <a:rPr lang="en-US" dirty="0">
                    <a:solidFill>
                      <a:schemeClr val="bg1"/>
                    </a:solidFill>
                  </a:rPr>
                  <a:t>+ FQHE </a:t>
                </a:r>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m:t>
                    </m:r>
                  </m:oMath>
                </a14:m>
                <a:r>
                  <a:rPr lang="en-US" dirty="0">
                    <a:solidFill>
                      <a:schemeClr val="bg1"/>
                    </a:solidFill>
                  </a:rPr>
                  <a:t> Parafermions</a:t>
                </a:r>
                <a:endParaRPr kumimoji="0" lang="en-US" sz="2400" b="0" i="0" u="none" strike="noStrike" kern="1200" cap="none" spc="0" normalizeH="0" baseline="0" noProof="0" dirty="0">
                  <a:ln>
                    <a:noFill/>
                  </a:ln>
                  <a:solidFill>
                    <a:schemeClr val="bg1"/>
                  </a:solidFill>
                  <a:effectLst/>
                  <a:uLnTx/>
                  <a:uFillTx/>
                  <a:ea typeface="+mn-ea"/>
                  <a:cs typeface="Times New Roman" pitchFamily="18" charset="0"/>
                </a:endParaRPr>
              </a:p>
            </p:txBody>
          </p:sp>
        </mc:Choice>
        <mc:Fallback xmlns="">
          <p:sp>
            <p:nvSpPr>
              <p:cNvPr id="296962" name="Text Box 2"/>
              <p:cNvSpPr txBox="1">
                <a:spLocks noRot="1" noChangeAspect="1" noMove="1" noResize="1" noEditPoints="1" noAdjustHandles="1" noChangeArrowheads="1" noChangeShapeType="1" noTextEdit="1"/>
              </p:cNvSpPr>
              <p:nvPr/>
            </p:nvSpPr>
            <p:spPr bwMode="auto">
              <a:xfrm>
                <a:off x="419100" y="2286000"/>
                <a:ext cx="8305800" cy="1002582"/>
              </a:xfrm>
              <a:prstGeom prst="rect">
                <a:avLst/>
              </a:prstGeom>
              <a:blipFill>
                <a:blip r:embed="rId2"/>
                <a:stretch>
                  <a:fillRect b="-14024"/>
                </a:stretch>
              </a:blipFill>
              <a:ln w="12700">
                <a:noFill/>
                <a:miter lim="800000"/>
                <a:headEnd type="none" w="sm" len="sm"/>
                <a:tailEnd type="none" w="sm" len="sm"/>
              </a:ln>
              <a:effectLst/>
            </p:spPr>
            <p:txBody>
              <a:bodyPr/>
              <a:lstStyle/>
              <a:p>
                <a:r>
                  <a:rPr lang="en-US">
                    <a:noFill/>
                  </a:rPr>
                  <a:t> </a:t>
                </a:r>
              </a:p>
            </p:txBody>
          </p:sp>
        </mc:Fallback>
      </mc:AlternateContent>
      <p:sp>
        <p:nvSpPr>
          <p:cNvPr id="2" name="TextBox 1"/>
          <p:cNvSpPr txBox="1"/>
          <p:nvPr/>
        </p:nvSpPr>
        <p:spPr>
          <a:xfrm>
            <a:off x="609600" y="4343400"/>
            <a:ext cx="7635424" cy="104644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With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Netanel</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Lindner,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Erez</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Berg, Gil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Refael</a:t>
            </a: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Related works by </a:t>
            </a:r>
            <a:r>
              <a:rPr kumimoji="0" lang="en-US" sz="1800" b="0" i="0" u="none" strike="noStrike" kern="1200" cap="none" spc="0" normalizeH="0" baseline="0" noProof="0" dirty="0" err="1">
                <a:ln>
                  <a:noFill/>
                </a:ln>
                <a:solidFill>
                  <a:srgbClr val="002060"/>
                </a:solidFill>
                <a:effectLst/>
                <a:uLnTx/>
                <a:uFillTx/>
                <a:ea typeface="+mn-ea"/>
                <a:cs typeface="Times New Roman" pitchFamily="18" charset="0"/>
              </a:rPr>
              <a:t>Barkeshli</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 &amp; Qi, Clarke, </a:t>
            </a:r>
            <a:r>
              <a:rPr kumimoji="0" lang="en-US" sz="1800" b="0" i="0" u="none" strike="noStrike" kern="1200" cap="none" spc="0" normalizeH="0" baseline="0" noProof="0" dirty="0" err="1">
                <a:ln>
                  <a:noFill/>
                </a:ln>
                <a:solidFill>
                  <a:srgbClr val="002060"/>
                </a:solidFill>
                <a:effectLst/>
                <a:uLnTx/>
                <a:uFillTx/>
                <a:ea typeface="+mn-ea"/>
                <a:cs typeface="Times New Roman" pitchFamily="18" charset="0"/>
              </a:rPr>
              <a:t>Shtengel</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 &amp; </a:t>
            </a:r>
            <a:r>
              <a:rPr kumimoji="0" lang="en-US" sz="1800" b="0" i="0" u="none" strike="noStrike" kern="1200" cap="none" spc="0" normalizeH="0" baseline="0" noProof="0" dirty="0" err="1">
                <a:ln>
                  <a:noFill/>
                </a:ln>
                <a:solidFill>
                  <a:srgbClr val="002060"/>
                </a:solidFill>
                <a:effectLst/>
                <a:uLnTx/>
                <a:uFillTx/>
                <a:ea typeface="+mn-ea"/>
                <a:cs typeface="Times New Roman" pitchFamily="18" charset="0"/>
              </a:rPr>
              <a:t>Alicea</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1800" b="0" i="0" u="none" strike="noStrike" kern="1200" cap="none" spc="0" normalizeH="0" baseline="0" noProof="0" dirty="0" err="1">
                <a:ln>
                  <a:noFill/>
                </a:ln>
                <a:solidFill>
                  <a:srgbClr val="002060"/>
                </a:solidFill>
                <a:effectLst/>
                <a:uLnTx/>
                <a:uFillTx/>
                <a:ea typeface="+mn-ea"/>
                <a:cs typeface="Times New Roman" pitchFamily="18" charset="0"/>
              </a:rPr>
              <a:t>Meng</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1800" b="0" i="0" u="none" strike="noStrike" kern="1200" cap="none" spc="0" normalizeH="0" baseline="0" noProof="0" dirty="0" err="1">
                <a:ln>
                  <a:noFill/>
                </a:ln>
                <a:solidFill>
                  <a:srgbClr val="002060"/>
                </a:solidFill>
                <a:effectLst/>
                <a:uLnTx/>
                <a:uFillTx/>
                <a:ea typeface="+mn-ea"/>
                <a:cs typeface="Times New Roman" pitchFamily="18" charset="0"/>
              </a:rPr>
              <a:t>Vaezi</a:t>
            </a:r>
            <a:endParaRPr kumimoji="0" lang="en-US" sz="1800" b="0" i="0" u="none" strike="noStrike" kern="1200" cap="none" spc="0" normalizeH="0" baseline="0" noProof="0" dirty="0">
              <a:ln>
                <a:noFill/>
              </a:ln>
              <a:solidFill>
                <a:srgbClr val="002060"/>
              </a:solidFill>
              <a:effectLst/>
              <a:uLnTx/>
              <a:uFillTx/>
              <a:ea typeface="+mn-ea"/>
              <a:cs typeface="Times New Roman" pitchFamily="18" charset="0"/>
            </a:endParaRPr>
          </a:p>
        </p:txBody>
      </p:sp>
    </p:spTree>
    <p:extLst>
      <p:ext uri="{BB962C8B-B14F-4D97-AF65-F5344CB8AC3E}">
        <p14:creationId xmlns:p14="http://schemas.microsoft.com/office/powerpoint/2010/main" val="2129368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ext Box 2"/>
          <p:cNvSpPr txBox="1">
            <a:spLocks noChangeArrowheads="1"/>
          </p:cNvSpPr>
          <p:nvPr/>
        </p:nvSpPr>
        <p:spPr bwMode="auto">
          <a:xfrm>
            <a:off x="158750" y="1600200"/>
            <a:ext cx="3727450" cy="427038"/>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3333FF"/>
                </a:solidFill>
                <a:effectLst/>
                <a:uLnTx/>
                <a:uFillTx/>
                <a:ea typeface="Arial Unicode MS" pitchFamily="34" charset="-128"/>
                <a:cs typeface="Arial Unicode MS" pitchFamily="34" charset="-128"/>
              </a:rPr>
              <a:t>Electrons in two dimensions </a:t>
            </a:r>
          </a:p>
        </p:txBody>
      </p:sp>
      <p:grpSp>
        <p:nvGrpSpPr>
          <p:cNvPr id="297987" name="Group 3"/>
          <p:cNvGrpSpPr>
            <a:grpSpLocks/>
          </p:cNvGrpSpPr>
          <p:nvPr/>
        </p:nvGrpSpPr>
        <p:grpSpPr bwMode="auto">
          <a:xfrm>
            <a:off x="3657600" y="1457325"/>
            <a:ext cx="5334000" cy="1209675"/>
            <a:chOff x="480" y="890"/>
            <a:chExt cx="3360" cy="762"/>
          </a:xfrm>
        </p:grpSpPr>
        <p:sp>
          <p:nvSpPr>
            <p:cNvPr id="297988" name="AutoShape 4"/>
            <p:cNvSpPr>
              <a:spLocks noChangeArrowheads="1"/>
            </p:cNvSpPr>
            <p:nvPr/>
          </p:nvSpPr>
          <p:spPr bwMode="auto">
            <a:xfrm>
              <a:off x="1248" y="1076"/>
              <a:ext cx="2112" cy="528"/>
            </a:xfrm>
            <a:prstGeom prst="parallelogram">
              <a:avLst>
                <a:gd name="adj" fmla="val 100000"/>
              </a:avLst>
            </a:prstGeom>
            <a:noFill/>
            <a:ln w="12700">
              <a:solidFill>
                <a:schemeClr val="tx1"/>
              </a:solid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nvGrpSpPr>
            <p:cNvPr id="297989" name="Group 5"/>
            <p:cNvGrpSpPr>
              <a:grpSpLocks/>
            </p:cNvGrpSpPr>
            <p:nvPr/>
          </p:nvGrpSpPr>
          <p:grpSpPr bwMode="auto">
            <a:xfrm>
              <a:off x="719" y="1124"/>
              <a:ext cx="1057" cy="480"/>
              <a:chOff x="671" y="2784"/>
              <a:chExt cx="1249" cy="556"/>
            </a:xfrm>
          </p:grpSpPr>
          <p:sp>
            <p:nvSpPr>
              <p:cNvPr id="297990" name="Line 6"/>
              <p:cNvSpPr>
                <a:spLocks noChangeShapeType="1"/>
              </p:cNvSpPr>
              <p:nvPr/>
            </p:nvSpPr>
            <p:spPr bwMode="auto">
              <a:xfrm rot="92864" flipV="1">
                <a:off x="671" y="3041"/>
                <a:ext cx="1036" cy="32"/>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297991" name="Line 7"/>
              <p:cNvSpPr>
                <a:spLocks noChangeShapeType="1"/>
              </p:cNvSpPr>
              <p:nvPr/>
            </p:nvSpPr>
            <p:spPr bwMode="auto">
              <a:xfrm>
                <a:off x="864" y="2928"/>
                <a:ext cx="960" cy="0"/>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297992" name="Line 8"/>
              <p:cNvSpPr>
                <a:spLocks noChangeShapeType="1"/>
              </p:cNvSpPr>
              <p:nvPr/>
            </p:nvSpPr>
            <p:spPr bwMode="auto">
              <a:xfrm>
                <a:off x="1632" y="2784"/>
                <a:ext cx="288" cy="192"/>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297993" name="Line 9"/>
              <p:cNvSpPr>
                <a:spLocks noChangeShapeType="1"/>
              </p:cNvSpPr>
              <p:nvPr/>
            </p:nvSpPr>
            <p:spPr bwMode="auto">
              <a:xfrm rot="18274523">
                <a:off x="1428" y="2956"/>
                <a:ext cx="480" cy="288"/>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
          <p:nvSpPr>
            <p:cNvPr id="297994" name="Text Box 10"/>
            <p:cNvSpPr txBox="1">
              <a:spLocks noChangeArrowheads="1"/>
            </p:cNvSpPr>
            <p:nvPr/>
          </p:nvSpPr>
          <p:spPr bwMode="auto">
            <a:xfrm>
              <a:off x="480" y="1175"/>
              <a:ext cx="203" cy="25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3333FF"/>
                  </a:solidFill>
                  <a:effectLst/>
                  <a:uLnTx/>
                  <a:uFillTx/>
                  <a:latin typeface="Comic Sans MS" pitchFamily="66" charset="0"/>
                  <a:ea typeface="+mn-ea"/>
                  <a:cs typeface="Times New Roman" pitchFamily="18" charset="0"/>
                </a:rPr>
                <a:t>I</a:t>
              </a:r>
            </a:p>
          </p:txBody>
        </p:sp>
        <p:sp>
          <p:nvSpPr>
            <p:cNvPr id="297995" name="Text Box 11"/>
            <p:cNvSpPr txBox="1">
              <a:spLocks noChangeArrowheads="1"/>
            </p:cNvSpPr>
            <p:nvPr/>
          </p:nvSpPr>
          <p:spPr bwMode="auto">
            <a:xfrm>
              <a:off x="2352" y="1175"/>
              <a:ext cx="223" cy="25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3333FF"/>
                  </a:solidFill>
                  <a:effectLst/>
                  <a:uLnTx/>
                  <a:uFillTx/>
                  <a:latin typeface="Arial" charset="0"/>
                  <a:ea typeface="+mn-ea"/>
                  <a:cs typeface="Times New Roman" pitchFamily="18" charset="0"/>
                </a:rPr>
                <a:t>B</a:t>
              </a:r>
            </a:p>
          </p:txBody>
        </p:sp>
        <p:sp>
          <p:nvSpPr>
            <p:cNvPr id="297996" name="Rectangle 12"/>
            <p:cNvSpPr>
              <a:spLocks noChangeArrowheads="1"/>
            </p:cNvSpPr>
            <p:nvPr/>
          </p:nvSpPr>
          <p:spPr bwMode="auto">
            <a:xfrm>
              <a:off x="1431" y="1427"/>
              <a:ext cx="1241" cy="212"/>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00CC99"/>
                  </a:solidFill>
                  <a:effectLst/>
                  <a:uLnTx/>
                  <a:uFillTx/>
                  <a:latin typeface="Arial" charset="0"/>
                  <a:ea typeface="+mn-ea"/>
                  <a:cs typeface="Times New Roman" pitchFamily="18" charset="0"/>
                </a:rPr>
                <a:t>+++++++++++++++</a:t>
              </a:r>
            </a:p>
          </p:txBody>
        </p:sp>
        <p:sp>
          <p:nvSpPr>
            <p:cNvPr id="297997" name="Rectangle 13"/>
            <p:cNvSpPr>
              <a:spLocks noChangeArrowheads="1"/>
            </p:cNvSpPr>
            <p:nvPr/>
          </p:nvSpPr>
          <p:spPr bwMode="auto">
            <a:xfrm>
              <a:off x="1838" y="1040"/>
              <a:ext cx="1337" cy="192"/>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FF0033"/>
                  </a:solidFill>
                  <a:effectLst/>
                  <a:uLnTx/>
                  <a:uFillTx/>
                  <a:latin typeface="Arial" charset="0"/>
                  <a:ea typeface="+mn-ea"/>
                  <a:cs typeface="Times New Roman" pitchFamily="18" charset="0"/>
                </a:rPr>
                <a:t>---------------------------------</a:t>
              </a:r>
            </a:p>
          </p:txBody>
        </p:sp>
        <p:grpSp>
          <p:nvGrpSpPr>
            <p:cNvPr id="297998" name="Group 14"/>
            <p:cNvGrpSpPr>
              <a:grpSpLocks/>
            </p:cNvGrpSpPr>
            <p:nvPr/>
          </p:nvGrpSpPr>
          <p:grpSpPr bwMode="auto">
            <a:xfrm>
              <a:off x="2783" y="1172"/>
              <a:ext cx="1057" cy="480"/>
              <a:chOff x="671" y="2784"/>
              <a:chExt cx="1249" cy="556"/>
            </a:xfrm>
          </p:grpSpPr>
          <p:sp>
            <p:nvSpPr>
              <p:cNvPr id="297999" name="Line 15"/>
              <p:cNvSpPr>
                <a:spLocks noChangeShapeType="1"/>
              </p:cNvSpPr>
              <p:nvPr/>
            </p:nvSpPr>
            <p:spPr bwMode="auto">
              <a:xfrm rot="92864" flipV="1">
                <a:off x="671" y="3041"/>
                <a:ext cx="1036" cy="32"/>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298000" name="Line 16"/>
              <p:cNvSpPr>
                <a:spLocks noChangeShapeType="1"/>
              </p:cNvSpPr>
              <p:nvPr/>
            </p:nvSpPr>
            <p:spPr bwMode="auto">
              <a:xfrm>
                <a:off x="864" y="2928"/>
                <a:ext cx="960" cy="0"/>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298001" name="Line 17"/>
              <p:cNvSpPr>
                <a:spLocks noChangeShapeType="1"/>
              </p:cNvSpPr>
              <p:nvPr/>
            </p:nvSpPr>
            <p:spPr bwMode="auto">
              <a:xfrm>
                <a:off x="1632" y="2784"/>
                <a:ext cx="288" cy="192"/>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298002" name="Line 18"/>
              <p:cNvSpPr>
                <a:spLocks noChangeShapeType="1"/>
              </p:cNvSpPr>
              <p:nvPr/>
            </p:nvSpPr>
            <p:spPr bwMode="auto">
              <a:xfrm rot="18274523">
                <a:off x="1428" y="2956"/>
                <a:ext cx="480" cy="288"/>
              </a:xfrm>
              <a:prstGeom prst="line">
                <a:avLst/>
              </a:prstGeom>
              <a:noFill/>
              <a:ln w="12700">
                <a:solidFill>
                  <a:schemeClr val="tx1"/>
                </a:solidFill>
                <a:round/>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
          <p:nvSpPr>
            <p:cNvPr id="298003" name="AutoShape 19"/>
            <p:cNvSpPr>
              <a:spLocks noChangeArrowheads="1"/>
            </p:cNvSpPr>
            <p:nvPr/>
          </p:nvSpPr>
          <p:spPr bwMode="auto">
            <a:xfrm>
              <a:off x="2169" y="890"/>
              <a:ext cx="144" cy="528"/>
            </a:xfrm>
            <a:prstGeom prst="upArrow">
              <a:avLst>
                <a:gd name="adj1" fmla="val 50000"/>
                <a:gd name="adj2" fmla="val 91667"/>
              </a:avLst>
            </a:prstGeom>
            <a:solidFill>
              <a:srgbClr val="FFCC00"/>
            </a:solidFill>
            <a:ln w="12700">
              <a:solidFill>
                <a:schemeClr val="tx1"/>
              </a:solid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
        <p:nvSpPr>
          <p:cNvPr id="298004" name="Text Box 20"/>
          <p:cNvSpPr txBox="1">
            <a:spLocks noChangeArrowheads="1"/>
          </p:cNvSpPr>
          <p:nvPr/>
        </p:nvSpPr>
        <p:spPr bwMode="auto">
          <a:xfrm>
            <a:off x="381000" y="3244850"/>
            <a:ext cx="1658938" cy="427038"/>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sng" strike="noStrike" kern="1200" cap="none" spc="0" normalizeH="0" baseline="0" noProof="0">
                <a:ln>
                  <a:noFill/>
                </a:ln>
                <a:solidFill>
                  <a:srgbClr val="FF0033"/>
                </a:solidFill>
                <a:effectLst/>
                <a:uLnTx/>
                <a:uFillTx/>
                <a:ea typeface="Arial Unicode MS" pitchFamily="34" charset="-128"/>
                <a:cs typeface="Arial Unicode MS" pitchFamily="34" charset="-128"/>
              </a:rPr>
              <a:t>Classically,</a:t>
            </a:r>
            <a:r>
              <a:rPr kumimoji="0" lang="en-US" sz="2200" b="0" i="0" u="sng" strike="noStrike" kern="1200" cap="none" spc="0" normalizeH="0" baseline="0" noProof="0">
                <a:ln>
                  <a:noFill/>
                </a:ln>
                <a:solidFill>
                  <a:srgbClr val="3333FF"/>
                </a:solidFill>
                <a:effectLst/>
                <a:uLnTx/>
                <a:uFillTx/>
                <a:ea typeface="Arial Unicode MS" pitchFamily="34" charset="-128"/>
                <a:cs typeface="Arial Unicode MS" pitchFamily="34" charset="-128"/>
              </a:rPr>
              <a:t> </a:t>
            </a:r>
          </a:p>
        </p:txBody>
      </p:sp>
      <p:sp>
        <p:nvSpPr>
          <p:cNvPr id="298005" name="Rectangle 21"/>
          <p:cNvSpPr>
            <a:spLocks noChangeArrowheads="1"/>
          </p:cNvSpPr>
          <p:nvPr/>
        </p:nvSpPr>
        <p:spPr bwMode="auto">
          <a:xfrm>
            <a:off x="457200" y="3816350"/>
            <a:ext cx="3463925" cy="427038"/>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3333FF"/>
                </a:solidFill>
                <a:effectLst/>
                <a:uLnTx/>
                <a:uFillTx/>
                <a:latin typeface="Arial" charset="0"/>
                <a:ea typeface="+mn-ea"/>
                <a:cs typeface="Times New Roman" pitchFamily="18" charset="0"/>
              </a:rPr>
              <a:t>Hall resistivity</a:t>
            </a:r>
            <a:r>
              <a:rPr kumimoji="0" lang="en-US" sz="2200" b="0" i="0" u="none" strike="noStrike" kern="1200" cap="none" spc="0" normalizeH="0" baseline="0" noProof="0">
                <a:ln>
                  <a:noFill/>
                </a:ln>
                <a:solidFill>
                  <a:srgbClr val="000000"/>
                </a:solidFill>
                <a:effectLst/>
                <a:uLnTx/>
                <a:uFillTx/>
                <a:latin typeface="Arial" charset="0"/>
                <a:ea typeface="+mn-ea"/>
                <a:cs typeface="Times New Roman" pitchFamily="18" charset="0"/>
              </a:rPr>
              <a:t>           -        </a:t>
            </a:r>
          </a:p>
        </p:txBody>
      </p:sp>
      <p:graphicFrame>
        <p:nvGraphicFramePr>
          <p:cNvPr id="298006" name="Object 22"/>
          <p:cNvGraphicFramePr>
            <a:graphicFrameLocks/>
          </p:cNvGraphicFramePr>
          <p:nvPr/>
        </p:nvGraphicFramePr>
        <p:xfrm>
          <a:off x="3967163" y="3606800"/>
          <a:ext cx="1824037" cy="895350"/>
        </p:xfrm>
        <a:graphic>
          <a:graphicData uri="http://schemas.openxmlformats.org/presentationml/2006/ole">
            <mc:AlternateContent xmlns:mc="http://schemas.openxmlformats.org/markup-compatibility/2006">
              <mc:Choice xmlns:v="urn:schemas-microsoft-com:vml" Requires="v">
                <p:oleObj name="Equation" r:id="rId2" imgW="609480" imgH="406080" progId="Equation.3">
                  <p:embed/>
                </p:oleObj>
              </mc:Choice>
              <mc:Fallback>
                <p:oleObj name="Equation" r:id="rId2" imgW="609480" imgH="406080" progId="Equation.3">
                  <p:embed/>
                  <p:pic>
                    <p:nvPicPr>
                      <p:cNvPr id="298006" name="Object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163" y="3606800"/>
                        <a:ext cx="1824037"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8007" name="Rectangle 23"/>
          <p:cNvSpPr>
            <a:spLocks noChangeArrowheads="1"/>
          </p:cNvSpPr>
          <p:nvPr/>
        </p:nvSpPr>
        <p:spPr bwMode="auto">
          <a:xfrm>
            <a:off x="465138" y="4678363"/>
            <a:ext cx="5251450" cy="427037"/>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Arial" charset="0"/>
                <a:ea typeface="+mn-ea"/>
                <a:cs typeface="Times New Roman" pitchFamily="18" charset="0"/>
              </a:rPr>
              <a:t>longitudinal resistivity</a:t>
            </a:r>
            <a:r>
              <a:rPr kumimoji="0" lang="en-US" sz="2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 - unchanged by  </a:t>
            </a:r>
            <a:r>
              <a:rPr kumimoji="0" lang="en-US" sz="2200" b="0" i="1" u="none" strike="noStrike" kern="1200" cap="none" spc="0" normalizeH="0" baseline="0" noProof="0" dirty="0">
                <a:ln>
                  <a:noFill/>
                </a:ln>
                <a:solidFill>
                  <a:srgbClr val="000000"/>
                </a:solidFill>
                <a:effectLst/>
                <a:uLnTx/>
                <a:uFillTx/>
                <a:latin typeface="Arial" charset="0"/>
                <a:ea typeface="+mn-ea"/>
                <a:cs typeface="Times New Roman" pitchFamily="18" charset="0"/>
              </a:rPr>
              <a:t>B.</a:t>
            </a:r>
          </a:p>
        </p:txBody>
      </p:sp>
      <p:sp>
        <p:nvSpPr>
          <p:cNvPr id="298048" name="Text Box 64"/>
          <p:cNvSpPr txBox="1">
            <a:spLocks noChangeArrowheads="1"/>
          </p:cNvSpPr>
          <p:nvPr/>
        </p:nvSpPr>
        <p:spPr bwMode="auto">
          <a:xfrm>
            <a:off x="180975" y="100013"/>
            <a:ext cx="6667500" cy="427037"/>
          </a:xfrm>
          <a:prstGeom prst="rect">
            <a:avLst/>
          </a:prstGeom>
          <a:solidFill>
            <a:srgbClr val="FFCC00"/>
          </a:solidFill>
          <a:ln w="12700">
            <a:noFill/>
            <a:miter lim="800000"/>
            <a:headEnd type="none" w="sm" len="sm"/>
            <a:tailEnd type="none" w="sm" len="sm"/>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3333FF"/>
                </a:solidFill>
                <a:effectLst/>
                <a:uLnTx/>
                <a:uFillTx/>
                <a:ea typeface="Arial Unicode MS" pitchFamily="34" charset="-128"/>
                <a:cs typeface="Arial Unicode MS" pitchFamily="34" charset="-128"/>
              </a:rPr>
              <a:t>Introduction to the classical and quantum Hall effect </a:t>
            </a:r>
          </a:p>
        </p:txBody>
      </p:sp>
    </p:spTree>
    <p:extLst>
      <p:ext uri="{BB962C8B-B14F-4D97-AF65-F5344CB8AC3E}">
        <p14:creationId xmlns:p14="http://schemas.microsoft.com/office/powerpoint/2010/main" val="2330308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269875" y="638175"/>
            <a:ext cx="8188325" cy="1107996"/>
          </a:xfrm>
          <a:prstGeom prst="rect">
            <a:avLst/>
          </a:prstGeom>
          <a:noFill/>
          <a:ln w="12700">
            <a:noFill/>
            <a:miter lim="800000"/>
            <a:headEnd type="none" w="sm" len="sm"/>
            <a:tailEnd type="none" w="sm" len="sm"/>
          </a:ln>
          <a:effectLst/>
        </p:spPr>
        <p:txBody>
          <a:bodyPr>
            <a:spAutoFit/>
          </a:bodyPr>
          <a:lstStyle/>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333FF"/>
                </a:solidFill>
                <a:effectLst/>
                <a:uLnTx/>
                <a:uFillTx/>
                <a:ea typeface="Arial Unicode MS" pitchFamily="34" charset="-128"/>
                <a:cs typeface="Arial Unicode MS" pitchFamily="34" charset="-128"/>
              </a:rPr>
              <a:t>  </a:t>
            </a:r>
            <a:r>
              <a:rPr kumimoji="0" lang="en-US" sz="2200" b="0" i="0" u="none" strike="noStrike" kern="1200" cap="none" spc="0" normalizeH="0" baseline="0" noProof="0" dirty="0">
                <a:ln>
                  <a:noFill/>
                </a:ln>
                <a:solidFill>
                  <a:srgbClr val="3333CC"/>
                </a:solidFill>
                <a:effectLst/>
                <a:uLnTx/>
                <a:uFillTx/>
                <a:ea typeface="Arial Unicode MS" pitchFamily="34" charset="-128"/>
                <a:cs typeface="Arial Unicode MS" pitchFamily="34" charset="-128"/>
              </a:rPr>
              <a:t>zero longitudinal resistivity</a:t>
            </a:r>
          </a:p>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333CC"/>
                </a:solidFill>
                <a:effectLst/>
                <a:uLnTx/>
                <a:uFillTx/>
                <a:ea typeface="Arial Unicode MS" pitchFamily="34" charset="-128"/>
                <a:cs typeface="Arial Unicode MS" pitchFamily="34" charset="-128"/>
              </a:rPr>
              <a:t>  quantized Hall resistivity – a topological quantity</a:t>
            </a:r>
            <a:endParaRPr kumimoji="0" lang="en-US" sz="2200" b="0" i="0" u="none" strike="noStrike" kern="1200" cap="none" spc="0" normalizeH="0" baseline="0" noProof="0" dirty="0">
              <a:ln>
                <a:noFill/>
              </a:ln>
              <a:solidFill>
                <a:srgbClr val="000000"/>
              </a:solidFill>
              <a:effectLst/>
              <a:uLnTx/>
              <a:uFillTx/>
              <a:ea typeface="Arial Unicode MS" pitchFamily="34" charset="-128"/>
              <a:cs typeface="Arial Unicode MS" pitchFamily="34" charset="-128"/>
            </a:endParaRPr>
          </a:p>
        </p:txBody>
      </p:sp>
      <p:graphicFrame>
        <p:nvGraphicFramePr>
          <p:cNvPr id="299011" name="Object 3"/>
          <p:cNvGraphicFramePr>
            <a:graphicFrameLocks noChangeAspect="1"/>
          </p:cNvGraphicFramePr>
          <p:nvPr/>
        </p:nvGraphicFramePr>
        <p:xfrm>
          <a:off x="457200" y="1995952"/>
          <a:ext cx="1066800" cy="609600"/>
        </p:xfrm>
        <a:graphic>
          <a:graphicData uri="http://schemas.openxmlformats.org/presentationml/2006/ole">
            <mc:AlternateContent xmlns:mc="http://schemas.openxmlformats.org/markup-compatibility/2006">
              <mc:Choice xmlns:v="urn:schemas-microsoft-com:vml" Requires="v">
                <p:oleObj name="Equation" r:id="rId2" imgW="685800" imgH="393480" progId="Equation.3">
                  <p:embed/>
                </p:oleObj>
              </mc:Choice>
              <mc:Fallback>
                <p:oleObj name="Equation" r:id="rId2" imgW="685800" imgH="393480" progId="Equation.3">
                  <p:embed/>
                  <p:pic>
                    <p:nvPicPr>
                      <p:cNvPr id="299011"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95952"/>
                        <a:ext cx="10668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9012" name="Text Box 4"/>
          <p:cNvSpPr txBox="1">
            <a:spLocks noChangeArrowheads="1"/>
          </p:cNvSpPr>
          <p:nvPr/>
        </p:nvSpPr>
        <p:spPr bwMode="auto">
          <a:xfrm>
            <a:off x="212725" y="220663"/>
            <a:ext cx="3154363" cy="427037"/>
          </a:xfrm>
          <a:prstGeom prst="rect">
            <a:avLst/>
          </a:prstGeom>
          <a:solidFill>
            <a:srgbClr val="FFCC00"/>
          </a:solid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3333CC"/>
                </a:solidFill>
                <a:effectLst/>
                <a:uLnTx/>
                <a:uFillTx/>
                <a:ea typeface="+mn-ea"/>
                <a:cs typeface="Times New Roman" pitchFamily="18" charset="0"/>
              </a:rPr>
              <a:t>The quantum Hall effect</a:t>
            </a:r>
          </a:p>
        </p:txBody>
      </p:sp>
      <mc:AlternateContent xmlns:mc="http://schemas.openxmlformats.org/markup-compatibility/2006" xmlns:a14="http://schemas.microsoft.com/office/drawing/2010/main">
        <mc:Choice Requires="a14">
          <p:sp>
            <p:nvSpPr>
              <p:cNvPr id="299013" name="Text Box 5"/>
              <p:cNvSpPr txBox="1">
                <a:spLocks noChangeArrowheads="1"/>
              </p:cNvSpPr>
              <p:nvPr/>
            </p:nvSpPr>
            <p:spPr bwMode="auto">
              <a:xfrm>
                <a:off x="1789906" y="1995952"/>
                <a:ext cx="6573531" cy="582595"/>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CC"/>
                    </a:solidFill>
                    <a:effectLst/>
                    <a:uLnTx/>
                    <a:uFillTx/>
                    <a:latin typeface="Symbol" pitchFamily="18" charset="2"/>
                    <a:ea typeface="+mn-ea"/>
                    <a:cs typeface="Times New Roman" pitchFamily="18" charset="0"/>
                  </a:rPr>
                  <a:t>n </a:t>
                </a:r>
                <a:r>
                  <a:rPr kumimoji="0" lang="en-US" sz="2200" b="0" i="0" u="none" strike="noStrike" kern="1200" cap="none" spc="0" normalizeH="0" baseline="0" noProof="0" dirty="0">
                    <a:ln>
                      <a:noFill/>
                    </a:ln>
                    <a:solidFill>
                      <a:srgbClr val="3333CC"/>
                    </a:solidFill>
                    <a:effectLst/>
                    <a:uLnTx/>
                    <a:uFillTx/>
                    <a:ea typeface="Arial Unicode MS" pitchFamily="34" charset="-128"/>
                    <a:cs typeface="Arial Unicode MS" pitchFamily="34" charset="-128"/>
                  </a:rPr>
                  <a:t>is an integer,</a:t>
                </a:r>
                <a:r>
                  <a:rPr kumimoji="0" lang="he-IL" sz="2200" b="0" i="0" u="none" strike="noStrike" kern="1200" cap="none" spc="0" normalizeH="0" baseline="0" noProof="0" dirty="0">
                    <a:ln>
                      <a:noFill/>
                    </a:ln>
                    <a:solidFill>
                      <a:srgbClr val="3333CC"/>
                    </a:solidFill>
                    <a:effectLst/>
                    <a:uLnTx/>
                    <a:uFillTx/>
                    <a:ea typeface="Arial Unicode MS" pitchFamily="34" charset="-128"/>
                    <a:cs typeface="Arial Unicode MS" pitchFamily="34" charset="-128"/>
                  </a:rPr>
                  <a:t> </a:t>
                </a:r>
                <a:r>
                  <a:rPr kumimoji="0" lang="en-US" sz="2200" b="0" i="0" u="none" strike="noStrike" kern="1200" cap="none" spc="0" normalizeH="0" baseline="0" noProof="0" dirty="0">
                    <a:ln>
                      <a:noFill/>
                    </a:ln>
                    <a:solidFill>
                      <a:srgbClr val="3333CC"/>
                    </a:solidFill>
                    <a:effectLst/>
                    <a:uLnTx/>
                    <a:uFillTx/>
                    <a:ea typeface="Arial Unicode MS" pitchFamily="34" charset="-128"/>
                    <a:cs typeface="Arial Unicode MS" pitchFamily="34" charset="-128"/>
                  </a:rPr>
                  <a:t> or a fraction </a:t>
                </a:r>
                <a14:m>
                  <m:oMath xmlns:m="http://schemas.openxmlformats.org/officeDocument/2006/math">
                    <m:f>
                      <m:fPr>
                        <m:ctrlPr>
                          <a:rPr kumimoji="0" lang="en-US" sz="2200" b="0" i="1" u="none" strike="noStrike" kern="1200" cap="none" spc="0" normalizeH="0" baseline="0" noProof="0" smtClean="0">
                            <a:ln>
                              <a:noFill/>
                            </a:ln>
                            <a:solidFill>
                              <a:srgbClr val="3333CC"/>
                            </a:solidFill>
                            <a:effectLst/>
                            <a:uLnTx/>
                            <a:uFillTx/>
                            <a:latin typeface="Cambria Math" panose="02040503050406030204" pitchFamily="18" charset="0"/>
                            <a:ea typeface="Arial Unicode MS" pitchFamily="34" charset="-128"/>
                            <a:cs typeface="Arial Unicode MS" pitchFamily="34" charset="-128"/>
                          </a:rPr>
                        </m:ctrlPr>
                      </m:fPr>
                      <m:num>
                        <m:r>
                          <a:rPr kumimoji="0" lang="en-US" sz="2200" b="0" i="1" u="none" strike="noStrike" kern="1200" cap="none" spc="0" normalizeH="0" baseline="0" noProof="0" smtClean="0">
                            <a:ln>
                              <a:noFill/>
                            </a:ln>
                            <a:solidFill>
                              <a:srgbClr val="3333CC"/>
                            </a:solidFill>
                            <a:effectLst/>
                            <a:uLnTx/>
                            <a:uFillTx/>
                            <a:latin typeface="Cambria Math" panose="02040503050406030204" pitchFamily="18" charset="0"/>
                            <a:ea typeface="Arial Unicode MS" pitchFamily="34" charset="-128"/>
                            <a:cs typeface="Arial Unicode MS" pitchFamily="34" charset="-128"/>
                          </a:rPr>
                          <m:t>𝑝</m:t>
                        </m:r>
                      </m:num>
                      <m:den>
                        <m:r>
                          <a:rPr kumimoji="0" lang="en-US" sz="2200" b="0" i="1" u="none" strike="noStrike" kern="1200" cap="none" spc="0" normalizeH="0" baseline="0" noProof="0" smtClean="0">
                            <a:ln>
                              <a:noFill/>
                            </a:ln>
                            <a:solidFill>
                              <a:srgbClr val="3333CC"/>
                            </a:solidFill>
                            <a:effectLst/>
                            <a:uLnTx/>
                            <a:uFillTx/>
                            <a:latin typeface="Cambria Math" panose="02040503050406030204" pitchFamily="18" charset="0"/>
                            <a:ea typeface="Arial Unicode MS" pitchFamily="34" charset="-128"/>
                            <a:cs typeface="Arial Unicode MS" pitchFamily="34" charset="-128"/>
                          </a:rPr>
                          <m:t>𝑞</m:t>
                        </m:r>
                      </m:den>
                    </m:f>
                  </m:oMath>
                </a14:m>
                <a:r>
                  <a:rPr kumimoji="0" lang="en-US" sz="2200" b="0" i="0" u="none" strike="noStrike" kern="1200" cap="none" spc="0" normalizeH="0" baseline="0" noProof="0" dirty="0">
                    <a:ln>
                      <a:noFill/>
                    </a:ln>
                    <a:solidFill>
                      <a:srgbClr val="3333CC"/>
                    </a:solidFill>
                    <a:effectLst/>
                    <a:uLnTx/>
                    <a:uFillTx/>
                    <a:latin typeface="Symbol" pitchFamily="18" charset="2"/>
                    <a:ea typeface="+mn-ea"/>
                    <a:cs typeface="Times New Roman" pitchFamily="18" charset="0"/>
                  </a:rPr>
                  <a:t> </a:t>
                </a:r>
                <a:r>
                  <a:rPr kumimoji="0" lang="en-US" sz="2200" b="0" i="0" u="none" strike="noStrike" kern="1200" cap="none" spc="0" normalizeH="0" baseline="0" noProof="0" dirty="0">
                    <a:ln>
                      <a:noFill/>
                    </a:ln>
                    <a:solidFill>
                      <a:srgbClr val="3333CC"/>
                    </a:solidFill>
                    <a:effectLst/>
                    <a:uLnTx/>
                    <a:uFillTx/>
                    <a:ea typeface="Arial Unicode MS" panose="020B0604020202020204" pitchFamily="34" charset="-128"/>
                    <a:cs typeface="Arial Unicode MS" panose="020B0604020202020204" pitchFamily="34" charset="-128"/>
                  </a:rPr>
                  <a:t>with q odd, or q even</a:t>
                </a:r>
                <a:endParaRPr kumimoji="0" lang="en-US" sz="2200" b="0" i="0" u="none" strike="noStrike" kern="1200" cap="none" spc="0" normalizeH="0" baseline="0" noProof="0" dirty="0">
                  <a:ln>
                    <a:noFill/>
                  </a:ln>
                  <a:solidFill>
                    <a:srgbClr val="3333CC"/>
                  </a:solidFill>
                  <a:effectLst/>
                  <a:uLnTx/>
                  <a:uFillTx/>
                  <a:latin typeface="Symbol" pitchFamily="18" charset="2"/>
                  <a:ea typeface="+mn-ea"/>
                  <a:cs typeface="Times New Roman" pitchFamily="18" charset="0"/>
                </a:endParaRPr>
              </a:p>
            </p:txBody>
          </p:sp>
        </mc:Choice>
        <mc:Fallback xmlns="">
          <p:sp>
            <p:nvSpPr>
              <p:cNvPr id="299013" name="Text Box 5"/>
              <p:cNvSpPr txBox="1">
                <a:spLocks noRot="1" noChangeAspect="1" noMove="1" noResize="1" noEditPoints="1" noAdjustHandles="1" noChangeArrowheads="1" noChangeShapeType="1" noTextEdit="1"/>
              </p:cNvSpPr>
              <p:nvPr/>
            </p:nvSpPr>
            <p:spPr bwMode="auto">
              <a:xfrm>
                <a:off x="1789906" y="1995952"/>
                <a:ext cx="6573531" cy="582595"/>
              </a:xfrm>
              <a:prstGeom prst="rect">
                <a:avLst/>
              </a:prstGeom>
              <a:blipFill rotWithShape="0">
                <a:blip r:embed="rId5"/>
                <a:stretch>
                  <a:fillRect l="-1206" t="-1042" r="-464" b="-1042"/>
                </a:stretch>
              </a:blipFill>
              <a:ln w="12700">
                <a:noFill/>
                <a:miter lim="800000"/>
                <a:headEnd type="none" w="sm" len="sm"/>
                <a:tailEnd type="none" w="sm" len="sm"/>
              </a:ln>
              <a:effectLst/>
            </p:spPr>
            <p:txBody>
              <a:bodyPr/>
              <a:lstStyle/>
              <a:p>
                <a:r>
                  <a:rPr lang="en-US">
                    <a:noFill/>
                  </a:rPr>
                  <a:t> </a:t>
                </a:r>
              </a:p>
            </p:txBody>
          </p:sp>
        </mc:Fallback>
      </mc:AlternateContent>
      <p:pic>
        <p:nvPicPr>
          <p:cNvPr id="299033" name="Picture 25" descr="iqhe"/>
          <p:cNvPicPr>
            <a:picLocks noChangeAspect="1" noChangeArrowheads="1"/>
          </p:cNvPicPr>
          <p:nvPr/>
        </p:nvPicPr>
        <p:blipFill>
          <a:blip r:embed="rId6" cstate="print"/>
          <a:srcRect/>
          <a:stretch>
            <a:fillRect/>
          </a:stretch>
        </p:blipFill>
        <p:spPr bwMode="auto">
          <a:xfrm>
            <a:off x="1848120" y="3048000"/>
            <a:ext cx="5119687" cy="3562350"/>
          </a:xfrm>
          <a:prstGeom prst="rect">
            <a:avLst/>
          </a:prstGeom>
          <a:solidFill>
            <a:srgbClr val="CCFFCC"/>
          </a:solidFill>
          <a:ln w="9525">
            <a:noFill/>
            <a:miter lim="800000"/>
            <a:headEnd/>
            <a:tailEnd/>
          </a:ln>
        </p:spPr>
      </p:pic>
    </p:spTree>
    <p:extLst>
      <p:ext uri="{BB962C8B-B14F-4D97-AF65-F5344CB8AC3E}">
        <p14:creationId xmlns:p14="http://schemas.microsoft.com/office/powerpoint/2010/main" val="961405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5365571" cy="3444533"/>
          </a:xfrm>
          <a:prstGeom prst="rect">
            <a:avLst/>
          </a:prstGeom>
          <a:noFill/>
        </p:spPr>
        <p:txBody>
          <a:bodyPr wrap="non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The essential QHE aspects to remember:</a:t>
            </a: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Bulk energy gap</a:t>
            </a: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Chiral </a:t>
            </a: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gapless</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edge modes</a:t>
            </a:r>
          </a:p>
          <a:p>
            <a:pPr marL="342900" marR="0" lvl="0" indent="-342900" algn="l" defTabSz="914400" rtl="0" eaLnBrk="1" fontAlgn="base" latinLnBrk="0" hangingPunct="1">
              <a:lnSpc>
                <a:spcPts val="34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342900" marR="0" lvl="0" indent="-342900" algn="l" defTabSz="914400" rtl="0" eaLnBrk="1" fontAlgn="base" latinLnBrk="0" hangingPunct="1">
              <a:lnSpc>
                <a:spcPts val="34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342900" marR="0" lvl="0" indent="-342900" algn="l" defTabSz="914400" rtl="0" eaLnBrk="1" fontAlgn="base" latinLnBrk="0" hangingPunct="1">
              <a:lnSpc>
                <a:spcPts val="34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342900" marR="0" lvl="0" indent="-342900" algn="l" defTabSz="914400" rtl="0" eaLnBrk="1" fontAlgn="base" latinLnBrk="0" hangingPunct="1">
              <a:lnSpc>
                <a:spcPts val="34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Fractionally charged quasi-particles</a:t>
            </a:r>
          </a:p>
        </p:txBody>
      </p:sp>
      <p:grpSp>
        <p:nvGrpSpPr>
          <p:cNvPr id="17" name="Group 16"/>
          <p:cNvGrpSpPr/>
          <p:nvPr/>
        </p:nvGrpSpPr>
        <p:grpSpPr>
          <a:xfrm>
            <a:off x="609600" y="4322762"/>
            <a:ext cx="7353300" cy="1925638"/>
            <a:chOff x="1319248" y="2632706"/>
            <a:chExt cx="7353300" cy="1925638"/>
          </a:xfrm>
        </p:grpSpPr>
        <p:sp>
          <p:nvSpPr>
            <p:cNvPr id="7" name="Oval 3"/>
            <p:cNvSpPr>
              <a:spLocks noChangeArrowheads="1"/>
            </p:cNvSpPr>
            <p:nvPr/>
          </p:nvSpPr>
          <p:spPr bwMode="auto">
            <a:xfrm>
              <a:off x="1319248" y="2632706"/>
              <a:ext cx="7353300" cy="1925638"/>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8" name="Oval 4"/>
            <p:cNvSpPr>
              <a:spLocks noChangeArrowheads="1"/>
            </p:cNvSpPr>
            <p:nvPr/>
          </p:nvSpPr>
          <p:spPr bwMode="auto">
            <a:xfrm>
              <a:off x="4038600" y="3324062"/>
              <a:ext cx="1524000" cy="400050"/>
            </a:xfrm>
            <a:prstGeom prst="ellipse">
              <a:avLst/>
            </a:prstGeom>
            <a:solidFill>
              <a:schemeClr val="bg1"/>
            </a:solidFill>
            <a:ln w="12700">
              <a:solidFill>
                <a:schemeClr val="bg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aphicFrame>
          <p:nvGraphicFramePr>
            <p:cNvPr id="9" name="Object 5"/>
            <p:cNvGraphicFramePr>
              <a:graphicFrameLocks noChangeAspect="1"/>
            </p:cNvGraphicFramePr>
            <p:nvPr/>
          </p:nvGraphicFramePr>
          <p:xfrm>
            <a:off x="4673600" y="3376450"/>
            <a:ext cx="293688" cy="271462"/>
          </p:xfrm>
          <a:graphic>
            <a:graphicData uri="http://schemas.openxmlformats.org/presentationml/2006/ole">
              <mc:AlternateContent xmlns:mc="http://schemas.openxmlformats.org/markup-compatibility/2006">
                <mc:Choice xmlns:v="urn:schemas-microsoft-com:vml" Requires="v">
                  <p:oleObj name="Equation" r:id="rId2" imgW="164880" imgH="152280" progId="Equation.3">
                    <p:embed/>
                  </p:oleObj>
                </mc:Choice>
                <mc:Fallback>
                  <p:oleObj name="Equation" r:id="rId2" imgW="164880" imgH="152280" progId="Equation.3">
                    <p:embed/>
                    <p:pic>
                      <p:nvPicPr>
                        <p:cNvPr id="9"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3376450"/>
                          <a:ext cx="293688" cy="271462"/>
                        </a:xfrm>
                        <a:prstGeom prst="rect">
                          <a:avLst/>
                        </a:prstGeom>
                        <a:solidFill>
                          <a:schemeClr va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Arc 6"/>
            <p:cNvSpPr>
              <a:spLocks/>
            </p:cNvSpPr>
            <p:nvPr/>
          </p:nvSpPr>
          <p:spPr bwMode="auto">
            <a:xfrm rot="9671796" flipH="1" flipV="1">
              <a:off x="3517900" y="2970050"/>
              <a:ext cx="2438400" cy="514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FF0033"/>
              </a:solidFill>
              <a:round/>
              <a:headEnd type="triangl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aphicFrame>
          <p:nvGraphicFramePr>
            <p:cNvPr id="11" name="Object 7"/>
            <p:cNvGraphicFramePr>
              <a:graphicFrameLocks noChangeAspect="1"/>
            </p:cNvGraphicFramePr>
            <p:nvPr/>
          </p:nvGraphicFramePr>
          <p:xfrm>
            <a:off x="5984317" y="3219286"/>
            <a:ext cx="1064183" cy="475871"/>
          </p:xfrm>
          <a:graphic>
            <a:graphicData uri="http://schemas.openxmlformats.org/presentationml/2006/ole">
              <mc:AlternateContent xmlns:mc="http://schemas.openxmlformats.org/markup-compatibility/2006">
                <mc:Choice xmlns:v="urn:schemas-microsoft-com:vml" Requires="v">
                  <p:oleObj name="Equation" r:id="rId4" imgW="965160" imgH="431640" progId="Equation.3">
                    <p:embed/>
                  </p:oleObj>
                </mc:Choice>
                <mc:Fallback>
                  <p:oleObj name="Equation" r:id="rId4" imgW="965160" imgH="431640" progId="Equation.3">
                    <p:embed/>
                    <p:pic>
                      <p:nvPicPr>
                        <p:cNvPr id="11"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317" y="3219286"/>
                          <a:ext cx="1064183" cy="475871"/>
                        </a:xfrm>
                        <a:prstGeom prst="rect">
                          <a:avLst/>
                        </a:prstGeom>
                        <a:noFill/>
                        <a:ln w="9525">
                          <a:solidFill>
                            <a:srgbClr val="FF0033"/>
                          </a:solidFill>
                          <a:miter lim="800000"/>
                          <a:headEnd/>
                          <a:tailEnd/>
                        </a:ln>
                        <a:effectLst/>
                      </p:spPr>
                    </p:pic>
                  </p:oleObj>
                </mc:Fallback>
              </mc:AlternateContent>
            </a:graphicData>
          </a:graphic>
        </p:graphicFrame>
        <p:sp>
          <p:nvSpPr>
            <p:cNvPr id="12" name="Line 8"/>
            <p:cNvSpPr>
              <a:spLocks noChangeShapeType="1"/>
            </p:cNvSpPr>
            <p:nvPr/>
          </p:nvSpPr>
          <p:spPr bwMode="auto">
            <a:xfrm flipH="1" flipV="1">
              <a:off x="3822700" y="2881150"/>
              <a:ext cx="406400" cy="400050"/>
            </a:xfrm>
            <a:prstGeom prst="line">
              <a:avLst/>
            </a:prstGeom>
            <a:noFill/>
            <a:ln w="57150">
              <a:solidFill>
                <a:srgbClr val="3333FF"/>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3" name="Line 9"/>
            <p:cNvSpPr>
              <a:spLocks noChangeShapeType="1"/>
            </p:cNvSpPr>
            <p:nvPr/>
          </p:nvSpPr>
          <p:spPr bwMode="auto">
            <a:xfrm rot="1447349" flipH="1" flipV="1">
              <a:off x="4432300" y="2787487"/>
              <a:ext cx="406400" cy="400050"/>
            </a:xfrm>
            <a:prstGeom prst="line">
              <a:avLst/>
            </a:prstGeom>
            <a:noFill/>
            <a:ln w="57150">
              <a:solidFill>
                <a:srgbClr val="3333FF"/>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4" name="Line 10"/>
            <p:cNvSpPr>
              <a:spLocks noChangeShapeType="1"/>
            </p:cNvSpPr>
            <p:nvPr/>
          </p:nvSpPr>
          <p:spPr bwMode="auto">
            <a:xfrm rot="3125754" flipH="1" flipV="1">
              <a:off x="5232400" y="2631912"/>
              <a:ext cx="228600" cy="711200"/>
            </a:xfrm>
            <a:prstGeom prst="line">
              <a:avLst/>
            </a:prstGeom>
            <a:noFill/>
            <a:ln w="57150">
              <a:solidFill>
                <a:srgbClr val="3333FF"/>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5" name="Line 12"/>
            <p:cNvSpPr>
              <a:spLocks noChangeShapeType="1"/>
            </p:cNvSpPr>
            <p:nvPr/>
          </p:nvSpPr>
          <p:spPr bwMode="auto">
            <a:xfrm rot="18820455" flipH="1" flipV="1">
              <a:off x="3340100" y="3011325"/>
              <a:ext cx="228600" cy="711200"/>
            </a:xfrm>
            <a:prstGeom prst="line">
              <a:avLst/>
            </a:prstGeom>
            <a:noFill/>
            <a:ln w="57150">
              <a:solidFill>
                <a:srgbClr val="3333FF"/>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aphicFrame>
          <p:nvGraphicFramePr>
            <p:cNvPr id="16" name="Object 13"/>
            <p:cNvGraphicFramePr>
              <a:graphicFrameLocks noChangeAspect="1"/>
            </p:cNvGraphicFramePr>
            <p:nvPr/>
          </p:nvGraphicFramePr>
          <p:xfrm>
            <a:off x="1587500" y="3473287"/>
            <a:ext cx="1744663" cy="390363"/>
          </p:xfrm>
          <a:graphic>
            <a:graphicData uri="http://schemas.openxmlformats.org/presentationml/2006/ole">
              <mc:AlternateContent xmlns:mc="http://schemas.openxmlformats.org/markup-compatibility/2006">
                <mc:Choice xmlns:v="urn:schemas-microsoft-com:vml" Requires="v">
                  <p:oleObj name="Equation" r:id="rId6" imgW="850680" imgH="215640" progId="Equation.3">
                    <p:embed/>
                  </p:oleObj>
                </mc:Choice>
                <mc:Fallback>
                  <p:oleObj name="Equation" r:id="rId6" imgW="850680" imgH="215640" progId="Equation.3">
                    <p:embed/>
                    <p:pic>
                      <p:nvPicPr>
                        <p:cNvPr id="16"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0" y="3473287"/>
                          <a:ext cx="1744663" cy="390363"/>
                        </a:xfrm>
                        <a:prstGeom prst="rect">
                          <a:avLst/>
                        </a:prstGeom>
                        <a:noFill/>
                        <a:ln w="9525">
                          <a:solidFill>
                            <a:srgbClr val="3333FF"/>
                          </a:solidFill>
                          <a:miter lim="800000"/>
                          <a:headEnd/>
                          <a:tailEnd/>
                        </a:ln>
                        <a:effectLst/>
                      </p:spPr>
                    </p:pic>
                  </p:oleObj>
                </mc:Fallback>
              </mc:AlternateContent>
            </a:graphicData>
          </a:graphic>
        </p:graphicFrame>
      </p:grpSp>
      <p:sp>
        <p:nvSpPr>
          <p:cNvPr id="18" name="Parallelogram 17"/>
          <p:cNvSpPr/>
          <p:nvPr/>
        </p:nvSpPr>
        <p:spPr bwMode="auto">
          <a:xfrm>
            <a:off x="2744752" y="1828800"/>
            <a:ext cx="4494248" cy="990600"/>
          </a:xfrm>
          <a:prstGeom prst="parallelogram">
            <a:avLst>
              <a:gd name="adj" fmla="val 117763"/>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cxnSp>
        <p:nvCxnSpPr>
          <p:cNvPr id="20" name="Straight Arrow Connector 19"/>
          <p:cNvCxnSpPr/>
          <p:nvPr/>
        </p:nvCxnSpPr>
        <p:spPr bwMode="auto">
          <a:xfrm>
            <a:off x="3962400" y="1981200"/>
            <a:ext cx="2743200" cy="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cxnSp>
        <p:nvCxnSpPr>
          <p:cNvPr id="21" name="Straight Arrow Connector 20"/>
          <p:cNvCxnSpPr/>
          <p:nvPr/>
        </p:nvCxnSpPr>
        <p:spPr bwMode="auto">
          <a:xfrm flipH="1">
            <a:off x="3143250" y="2686050"/>
            <a:ext cx="2743200" cy="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Tree>
    <p:extLst>
      <p:ext uri="{BB962C8B-B14F-4D97-AF65-F5344CB8AC3E}">
        <p14:creationId xmlns:p14="http://schemas.microsoft.com/office/powerpoint/2010/main" val="231360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7454285" cy="1747786"/>
          </a:xfrm>
          <a:prstGeom prst="rect">
            <a:avLst/>
          </a:prstGeom>
          <a:noFill/>
        </p:spPr>
        <p:txBody>
          <a:bodyPr wrap="non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Non-abelian state of matter:</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Think of a two dimensional electronic system</a:t>
            </a: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914400" marR="0" lvl="1" indent="-457200" algn="l" defTabSz="914400" rtl="0" eaLnBrk="1" fontAlgn="base" latinLnBrk="0" hangingPunct="1">
              <a:lnSpc>
                <a:spcPts val="3300"/>
              </a:lnSpc>
              <a:spcBef>
                <a:spcPct val="0"/>
              </a:spcBef>
              <a:spcAft>
                <a:spcPct val="0"/>
              </a:spcAft>
              <a:buClrTx/>
              <a:buSzTx/>
              <a:buFontTx/>
              <a:buAutoNum type="arabicPeriod"/>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 gapped spectrum</a:t>
            </a:r>
          </a:p>
          <a:p>
            <a:pPr marL="914400" marR="0" lvl="1" indent="-457200" algn="l" defTabSz="914400" rtl="0" eaLnBrk="1" fontAlgn="base" latinLnBrk="0" hangingPunct="1">
              <a:lnSpc>
                <a:spcPts val="3300"/>
              </a:lnSpc>
              <a:spcBef>
                <a:spcPct val="0"/>
              </a:spcBef>
              <a:spcAft>
                <a:spcPct val="0"/>
              </a:spcAft>
              <a:buClrTx/>
              <a:buSzTx/>
              <a:buFontTx/>
              <a:buAutoNum type="arabicPeriod"/>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 degenerate ground state (protected degeneracy)</a:t>
            </a:r>
          </a:p>
        </p:txBody>
      </p:sp>
      <p:cxnSp>
        <p:nvCxnSpPr>
          <p:cNvPr id="4" name="Straight Connector 3"/>
          <p:cNvCxnSpPr/>
          <p:nvPr/>
        </p:nvCxnSpPr>
        <p:spPr bwMode="auto">
          <a:xfrm>
            <a:off x="1524000" y="2590800"/>
            <a:ext cx="0" cy="3505200"/>
          </a:xfrm>
          <a:prstGeom prst="line">
            <a:avLst/>
          </a:prstGeom>
          <a:solidFill>
            <a:schemeClr val="accent1"/>
          </a:solidFill>
          <a:ln w="57150" cap="flat" cmpd="sng" algn="ctr">
            <a:solidFill>
              <a:srgbClr val="800000"/>
            </a:solidFill>
            <a:prstDash val="solid"/>
            <a:round/>
            <a:headEnd type="arrow" w="med" len="med"/>
            <a:tailEnd type="none" w="med" len="med"/>
          </a:ln>
          <a:effectLst/>
        </p:spPr>
      </p:cxnSp>
      <p:sp>
        <p:nvSpPr>
          <p:cNvPr id="6" name="TextBox 5"/>
          <p:cNvSpPr txBox="1"/>
          <p:nvPr/>
        </p:nvSpPr>
        <p:spPr>
          <a:xfrm>
            <a:off x="685800" y="3124200"/>
            <a:ext cx="372218"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E</a:t>
            </a:r>
          </a:p>
        </p:txBody>
      </p:sp>
      <p:cxnSp>
        <p:nvCxnSpPr>
          <p:cNvPr id="8" name="Straight Connector 7"/>
          <p:cNvCxnSpPr/>
          <p:nvPr/>
        </p:nvCxnSpPr>
        <p:spPr bwMode="auto">
          <a:xfrm>
            <a:off x="2133600" y="5715000"/>
            <a:ext cx="838200" cy="0"/>
          </a:xfrm>
          <a:prstGeom prst="line">
            <a:avLst/>
          </a:prstGeom>
          <a:solidFill>
            <a:schemeClr val="accent1"/>
          </a:solidFill>
          <a:ln w="38100" cap="flat" cmpd="sng" algn="ctr">
            <a:solidFill>
              <a:srgbClr val="550B47"/>
            </a:solidFill>
            <a:prstDash val="solid"/>
            <a:round/>
            <a:headEnd type="none" w="sm" len="sm"/>
            <a:tailEnd type="none" w="sm" len="sm"/>
          </a:ln>
          <a:effectLst/>
        </p:spPr>
      </p:cxnSp>
      <p:cxnSp>
        <p:nvCxnSpPr>
          <p:cNvPr id="9" name="Straight Connector 8"/>
          <p:cNvCxnSpPr/>
          <p:nvPr/>
        </p:nvCxnSpPr>
        <p:spPr bwMode="auto">
          <a:xfrm>
            <a:off x="3276600" y="5715000"/>
            <a:ext cx="838200" cy="0"/>
          </a:xfrm>
          <a:prstGeom prst="line">
            <a:avLst/>
          </a:prstGeom>
          <a:solidFill>
            <a:schemeClr val="accent1"/>
          </a:solidFill>
          <a:ln w="38100" cap="flat" cmpd="sng" algn="ctr">
            <a:solidFill>
              <a:srgbClr val="550B47"/>
            </a:solidFill>
            <a:prstDash val="solid"/>
            <a:round/>
            <a:headEnd type="none" w="sm" len="sm"/>
            <a:tailEnd type="none" w="sm" len="sm"/>
          </a:ln>
          <a:effectLst/>
        </p:spPr>
      </p:cxnSp>
      <p:cxnSp>
        <p:nvCxnSpPr>
          <p:cNvPr id="10" name="Straight Connector 9"/>
          <p:cNvCxnSpPr/>
          <p:nvPr/>
        </p:nvCxnSpPr>
        <p:spPr bwMode="auto">
          <a:xfrm>
            <a:off x="4419600" y="5715000"/>
            <a:ext cx="838200" cy="0"/>
          </a:xfrm>
          <a:prstGeom prst="line">
            <a:avLst/>
          </a:prstGeom>
          <a:solidFill>
            <a:schemeClr val="accent1"/>
          </a:solidFill>
          <a:ln w="38100" cap="flat" cmpd="sng" algn="ctr">
            <a:solidFill>
              <a:srgbClr val="550B47"/>
            </a:solidFill>
            <a:prstDash val="solid"/>
            <a:round/>
            <a:headEnd type="none" w="sm" len="sm"/>
            <a:tailEnd type="none" w="sm" len="sm"/>
          </a:ln>
          <a:effectLst/>
        </p:spPr>
      </p:cxnSp>
      <p:cxnSp>
        <p:nvCxnSpPr>
          <p:cNvPr id="11" name="Straight Connector 10"/>
          <p:cNvCxnSpPr/>
          <p:nvPr/>
        </p:nvCxnSpPr>
        <p:spPr bwMode="auto">
          <a:xfrm>
            <a:off x="5562600" y="5715000"/>
            <a:ext cx="838200" cy="0"/>
          </a:xfrm>
          <a:prstGeom prst="line">
            <a:avLst/>
          </a:prstGeom>
          <a:solidFill>
            <a:schemeClr val="accent1"/>
          </a:solidFill>
          <a:ln w="38100" cap="flat" cmpd="sng" algn="ctr">
            <a:solidFill>
              <a:srgbClr val="550B47"/>
            </a:solidFill>
            <a:prstDash val="solid"/>
            <a:round/>
            <a:headEnd type="none" w="sm" len="sm"/>
            <a:tailEnd type="none" w="sm" len="sm"/>
          </a:ln>
          <a:effectLst/>
        </p:spPr>
      </p:cxnSp>
      <p:sp>
        <p:nvSpPr>
          <p:cNvPr id="12" name="Rectangle 11"/>
          <p:cNvSpPr/>
          <p:nvPr/>
        </p:nvSpPr>
        <p:spPr bwMode="auto">
          <a:xfrm>
            <a:off x="1814001" y="2743200"/>
            <a:ext cx="4724400" cy="1981200"/>
          </a:xfrm>
          <a:prstGeom prst="rect">
            <a:avLst/>
          </a:prstGeom>
          <a:blipFill>
            <a:blip r:embed="rId2"/>
            <a:tile tx="0" ty="0" sx="100000" sy="100000" flip="none" algn="tl"/>
          </a:blip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3" name="Left Brace 12"/>
          <p:cNvSpPr/>
          <p:nvPr/>
        </p:nvSpPr>
        <p:spPr bwMode="auto">
          <a:xfrm rot="16200000">
            <a:off x="4152900" y="3924300"/>
            <a:ext cx="304800" cy="4343400"/>
          </a:xfrm>
          <a:prstGeom prst="leftBrac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4" name="TextBox 13"/>
          <p:cNvSpPr txBox="1"/>
          <p:nvPr/>
        </p:nvSpPr>
        <p:spPr>
          <a:xfrm>
            <a:off x="2709278" y="6248400"/>
            <a:ext cx="3310522"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Degenerate ground state</a:t>
            </a:r>
          </a:p>
        </p:txBody>
      </p:sp>
      <p:sp>
        <p:nvSpPr>
          <p:cNvPr id="15" name="Right Brace 14"/>
          <p:cNvSpPr/>
          <p:nvPr/>
        </p:nvSpPr>
        <p:spPr bwMode="auto">
          <a:xfrm>
            <a:off x="6629400" y="4800600"/>
            <a:ext cx="228600" cy="914400"/>
          </a:xfrm>
          <a:prstGeom prst="rightBrac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6" name="TextBox 15"/>
          <p:cNvSpPr txBox="1"/>
          <p:nvPr/>
        </p:nvSpPr>
        <p:spPr>
          <a:xfrm>
            <a:off x="7239000" y="5029200"/>
            <a:ext cx="1628972"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Energy gap</a:t>
            </a:r>
          </a:p>
        </p:txBody>
      </p:sp>
      <p:grpSp>
        <p:nvGrpSpPr>
          <p:cNvPr id="17" name="Group 4"/>
          <p:cNvGrpSpPr>
            <a:grpSpLocks/>
          </p:cNvGrpSpPr>
          <p:nvPr/>
        </p:nvGrpSpPr>
        <p:grpSpPr bwMode="auto">
          <a:xfrm>
            <a:off x="5638799" y="1143177"/>
            <a:ext cx="3353040" cy="2514423"/>
            <a:chOff x="2112" y="459"/>
            <a:chExt cx="3708" cy="2469"/>
          </a:xfrm>
        </p:grpSpPr>
        <p:sp>
          <p:nvSpPr>
            <p:cNvPr id="18" name="AutoShape 5"/>
            <p:cNvSpPr>
              <a:spLocks noChangeArrowheads="1"/>
            </p:cNvSpPr>
            <p:nvPr/>
          </p:nvSpPr>
          <p:spPr bwMode="auto">
            <a:xfrm>
              <a:off x="2700" y="459"/>
              <a:ext cx="3120" cy="528"/>
            </a:xfrm>
            <a:prstGeom prst="parallelogram">
              <a:avLst>
                <a:gd name="adj" fmla="val 163129"/>
              </a:avLst>
            </a:prstGeom>
            <a:solidFill>
              <a:schemeClr val="folHlink"/>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9" name="Oval 6"/>
            <p:cNvSpPr>
              <a:spLocks noChangeArrowheads="1"/>
            </p:cNvSpPr>
            <p:nvPr/>
          </p:nvSpPr>
          <p:spPr bwMode="auto">
            <a:xfrm flipH="1">
              <a:off x="2112" y="2880"/>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Tree>
    <p:extLst>
      <p:ext uri="{BB962C8B-B14F-4D97-AF65-F5344CB8AC3E}">
        <p14:creationId xmlns:p14="http://schemas.microsoft.com/office/powerpoint/2010/main" val="357202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8077200" cy="1743491"/>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800000"/>
                </a:solidFill>
                <a:effectLst/>
                <a:uLnTx/>
                <a:uFillTx/>
                <a:ea typeface="+mn-ea"/>
                <a:cs typeface="Times New Roman" pitchFamily="18" charset="0"/>
              </a:rPr>
              <a:t>Non-abelian quantum Hall </a:t>
            </a:r>
            <a:r>
              <a:rPr kumimoji="0" lang="en-US" sz="2000" b="0" i="0" u="none" strike="noStrike" kern="1200" cap="none" spc="0" normalizeH="0" baseline="0" noProof="0" dirty="0">
                <a:ln>
                  <a:noFill/>
                </a:ln>
                <a:solidFill>
                  <a:srgbClr val="800000"/>
                </a:solidFill>
                <a:effectLst/>
                <a:uLnTx/>
                <a:uFillTx/>
                <a:ea typeface="+mn-ea"/>
                <a:cs typeface="Times New Roman" pitchFamily="18" charset="0"/>
              </a:rPr>
              <a:t>states (Read, Moore, Green, </a:t>
            </a:r>
            <a:r>
              <a:rPr kumimoji="0" lang="en-US" sz="2000" b="0" i="0" u="none" strike="noStrike" kern="1200" cap="none" spc="0" normalizeH="0" baseline="0" noProof="0" dirty="0" err="1">
                <a:ln>
                  <a:noFill/>
                </a:ln>
                <a:solidFill>
                  <a:srgbClr val="800000"/>
                </a:solidFill>
                <a:effectLst/>
                <a:uLnTx/>
                <a:uFillTx/>
                <a:ea typeface="+mn-ea"/>
                <a:cs typeface="Times New Roman" pitchFamily="18" charset="0"/>
              </a:rPr>
              <a:t>Rezayi</a:t>
            </a:r>
            <a:r>
              <a:rPr kumimoji="0" lang="en-US" sz="2000" b="0" i="0" u="none" strike="noStrike" kern="1200" cap="none" spc="0" normalizeH="0" baseline="0" noProof="0" dirty="0">
                <a:ln>
                  <a:noFill/>
                </a:ln>
                <a:solidFill>
                  <a:srgbClr val="800000"/>
                </a:solidFill>
                <a:effectLst/>
                <a:uLnTx/>
                <a:uFillTx/>
                <a:ea typeface="+mn-ea"/>
                <a:cs typeface="Times New Roman" pitchFamily="18" charset="0"/>
              </a:rPr>
              <a:t>…)</a:t>
            </a:r>
            <a:endParaRPr kumimoji="0" lang="en-US" sz="2200" b="0" i="0" u="none" strike="noStrike" kern="1200" cap="none" spc="0" normalizeH="0" baseline="0" noProof="0" dirty="0">
              <a:ln>
                <a:noFill/>
              </a:ln>
              <a:solidFill>
                <a:srgbClr val="800000"/>
              </a:solidFill>
              <a:effectLst/>
              <a:uLnTx/>
              <a:uFillTx/>
              <a:ea typeface="+mn-ea"/>
              <a:cs typeface="Times New Roman" pitchFamily="18" charset="0"/>
            </a:endParaRP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An offer made to the electrons, among many other phases that are offered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abelian</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quantum Hall states, charge density waves etc. etc.)</a:t>
            </a:r>
          </a:p>
        </p:txBody>
      </p:sp>
      <p:pic>
        <p:nvPicPr>
          <p:cNvPr id="651266" name="Picture 2" descr="http://www.smartinsights.com/wp-content/uploads/2012/07/don-corleone-making-an-offer.jpg"/>
          <p:cNvPicPr>
            <a:picLocks noChangeAspect="1" noChangeArrowheads="1"/>
          </p:cNvPicPr>
          <p:nvPr/>
        </p:nvPicPr>
        <p:blipFill>
          <a:blip r:embed="rId2" cstate="print"/>
          <a:srcRect/>
          <a:stretch>
            <a:fillRect/>
          </a:stretch>
        </p:blipFill>
        <p:spPr bwMode="auto">
          <a:xfrm>
            <a:off x="4953000" y="4079788"/>
            <a:ext cx="3200400" cy="2397212"/>
          </a:xfrm>
          <a:prstGeom prst="rect">
            <a:avLst/>
          </a:prstGeom>
          <a:noFill/>
        </p:spPr>
      </p:pic>
      <p:sp>
        <p:nvSpPr>
          <p:cNvPr id="6" name="Rectangle 5"/>
          <p:cNvSpPr/>
          <p:nvPr/>
        </p:nvSpPr>
        <p:spPr>
          <a:xfrm>
            <a:off x="609600" y="2177296"/>
            <a:ext cx="7620000" cy="1361911"/>
          </a:xfrm>
          <a:prstGeom prst="rect">
            <a:avLst/>
          </a:prstGeom>
        </p:spPr>
        <p:txBody>
          <a:bodyPr wrap="square">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800000"/>
                </a:solidFill>
                <a:effectLst/>
                <a:uLnTx/>
                <a:uFillTx/>
                <a:ea typeface="+mn-ea"/>
                <a:cs typeface="Times New Roman" pitchFamily="18" charset="0"/>
              </a:rPr>
              <a:t>“Engineering” –</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Can we make the electrons </a:t>
            </a: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an offer they cannot refuse?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(P-C-B, The Godfather, 1972)</a:t>
            </a:r>
          </a:p>
        </p:txBody>
      </p:sp>
    </p:spTree>
    <p:extLst>
      <p:ext uri="{BB962C8B-B14F-4D97-AF65-F5344CB8AC3E}">
        <p14:creationId xmlns:p14="http://schemas.microsoft.com/office/powerpoint/2010/main" val="38540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65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5838458" cy="901401"/>
          </a:xfrm>
          <a:prstGeom prst="rect">
            <a:avLst/>
          </a:prstGeom>
          <a:noFill/>
        </p:spPr>
        <p:txBody>
          <a:bodyPr wrap="non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How to engineer a ground state degeneracy?</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Take two counter-propagating edge modes. </a:t>
            </a:r>
          </a:p>
        </p:txBody>
      </p:sp>
      <p:cxnSp>
        <p:nvCxnSpPr>
          <p:cNvPr id="6" name="Straight Connector 5"/>
          <p:cNvCxnSpPr/>
          <p:nvPr/>
        </p:nvCxnSpPr>
        <p:spPr bwMode="auto">
          <a:xfrm>
            <a:off x="6096000" y="1981200"/>
            <a:ext cx="1447800" cy="1447800"/>
          </a:xfrm>
          <a:prstGeom prst="line">
            <a:avLst/>
          </a:prstGeom>
          <a:solidFill>
            <a:schemeClr val="accent1"/>
          </a:solidFill>
          <a:ln w="57150" cap="flat" cmpd="sng" algn="ctr">
            <a:solidFill>
              <a:srgbClr val="002060"/>
            </a:solidFill>
            <a:prstDash val="solid"/>
            <a:round/>
            <a:headEnd type="none" w="sm" len="sm"/>
            <a:tailEnd type="none" w="sm" len="sm"/>
          </a:ln>
          <a:effectLst/>
        </p:spPr>
      </p:cxnSp>
      <p:cxnSp>
        <p:nvCxnSpPr>
          <p:cNvPr id="8" name="Straight Connector 7"/>
          <p:cNvCxnSpPr/>
          <p:nvPr/>
        </p:nvCxnSpPr>
        <p:spPr bwMode="auto">
          <a:xfrm flipH="1">
            <a:off x="6096000" y="2057400"/>
            <a:ext cx="1447800" cy="1447800"/>
          </a:xfrm>
          <a:prstGeom prst="line">
            <a:avLst/>
          </a:prstGeom>
          <a:solidFill>
            <a:schemeClr val="accent1"/>
          </a:solidFill>
          <a:ln w="57150" cap="flat" cmpd="sng" algn="ctr">
            <a:solidFill>
              <a:srgbClr val="C00000"/>
            </a:solidFill>
            <a:prstDash val="solid"/>
            <a:round/>
            <a:headEnd type="none" w="sm" len="sm"/>
            <a:tailEnd type="none" w="sm" len="sm"/>
          </a:ln>
          <a:effectLst/>
        </p:spPr>
      </p:cxnSp>
      <p:sp>
        <p:nvSpPr>
          <p:cNvPr id="11" name="Cube 4"/>
          <p:cNvSpPr>
            <a:spLocks noChangeArrowheads="1"/>
          </p:cNvSpPr>
          <p:nvPr/>
        </p:nvSpPr>
        <p:spPr bwMode="auto">
          <a:xfrm>
            <a:off x="337604" y="2484805"/>
            <a:ext cx="4920196" cy="1095891"/>
          </a:xfrm>
          <a:prstGeom prst="cube">
            <a:avLst>
              <a:gd name="adj" fmla="val 96199"/>
            </a:avLst>
          </a:prstGeom>
          <a:solidFill>
            <a:srgbClr val="00B8FF"/>
          </a:solidFill>
          <a:ln w="9525" algn="ctr">
            <a:solidFill>
              <a:schemeClr val="tx1"/>
            </a:solidFill>
            <a:round/>
            <a:headEnd/>
            <a:tailEnd/>
          </a:ln>
        </p:spPr>
        <p:txBody>
          <a:bodyPr lIns="82954" tIns="41477" rIns="82954" bIns="4147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2" name="Cube 3"/>
          <p:cNvSpPr>
            <a:spLocks noChangeArrowheads="1"/>
          </p:cNvSpPr>
          <p:nvPr/>
        </p:nvSpPr>
        <p:spPr bwMode="auto">
          <a:xfrm>
            <a:off x="337604" y="2002613"/>
            <a:ext cx="4873672" cy="1095891"/>
          </a:xfrm>
          <a:prstGeom prst="cube">
            <a:avLst>
              <a:gd name="adj" fmla="val 96199"/>
            </a:avLst>
          </a:prstGeom>
          <a:solidFill>
            <a:srgbClr val="00B8FF"/>
          </a:solidFill>
          <a:ln w="9525" algn="ctr">
            <a:solidFill>
              <a:schemeClr val="tx1"/>
            </a:solidFill>
            <a:round/>
            <a:headEnd/>
            <a:tailEnd/>
          </a:ln>
        </p:spPr>
        <p:txBody>
          <a:bodyPr lIns="82954" tIns="41477" rIns="82954" bIns="4147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aphicFrame>
        <p:nvGraphicFramePr>
          <p:cNvPr id="13" name="Object 3"/>
          <p:cNvGraphicFramePr>
            <a:graphicFrameLocks noChangeAspect="1"/>
          </p:cNvGraphicFramePr>
          <p:nvPr/>
        </p:nvGraphicFramePr>
        <p:xfrm>
          <a:off x="3292784" y="2352814"/>
          <a:ext cx="828775" cy="208470"/>
        </p:xfrm>
        <a:graphic>
          <a:graphicData uri="http://schemas.openxmlformats.org/presentationml/2006/ole">
            <mc:AlternateContent xmlns:mc="http://schemas.openxmlformats.org/markup-compatibility/2006">
              <mc:Choice xmlns:v="urn:schemas-microsoft-com:vml" Requires="v">
                <p:oleObj name="Equation" r:id="rId2" imgW="1333440" imgH="355320" progId="Equation.DSMT4">
                  <p:embed/>
                </p:oleObj>
              </mc:Choice>
              <mc:Fallback>
                <p:oleObj name="Equation" r:id="rId2" imgW="1333440" imgH="355320" progId="Equation.DSMT4">
                  <p:embed/>
                  <p:pic>
                    <p:nvPicPr>
                      <p:cNvPr id="1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784" y="2352814"/>
                        <a:ext cx="828775" cy="2084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3"/>
          <p:cNvGraphicFramePr>
            <a:graphicFrameLocks noChangeAspect="1"/>
          </p:cNvGraphicFramePr>
          <p:nvPr/>
        </p:nvGraphicFramePr>
        <p:xfrm>
          <a:off x="2881600" y="3161517"/>
          <a:ext cx="996452" cy="208471"/>
        </p:xfrm>
        <a:graphic>
          <a:graphicData uri="http://schemas.openxmlformats.org/presentationml/2006/ole">
            <mc:AlternateContent xmlns:mc="http://schemas.openxmlformats.org/markup-compatibility/2006">
              <mc:Choice xmlns:v="urn:schemas-microsoft-com:vml" Requires="v">
                <p:oleObj name="Equation" r:id="rId4" imgW="1600200" imgH="355320" progId="Equation.DSMT4">
                  <p:embed/>
                </p:oleObj>
              </mc:Choice>
              <mc:Fallback>
                <p:oleObj name="Equation" r:id="rId4" imgW="1600200" imgH="355320" progId="Equation.DSMT4">
                  <p:embed/>
                  <p:pic>
                    <p:nvPicPr>
                      <p:cNvPr id="1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600" y="3161517"/>
                        <a:ext cx="996452" cy="2084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1276364" y="3209858"/>
          <a:ext cx="554402" cy="244749"/>
        </p:xfrm>
        <a:graphic>
          <a:graphicData uri="http://schemas.openxmlformats.org/presentationml/2006/ole">
            <mc:AlternateContent xmlns:mc="http://schemas.openxmlformats.org/markup-compatibility/2006">
              <mc:Choice xmlns:v="urn:schemas-microsoft-com:vml" Requires="v">
                <p:oleObj name="Equation" r:id="rId6" imgW="888840" imgH="419040" progId="Equation.DSMT4">
                  <p:embed/>
                </p:oleObj>
              </mc:Choice>
              <mc:Fallback>
                <p:oleObj name="Equation" r:id="rId6" imgW="888840" imgH="419040" progId="Equation.DSMT4">
                  <p:embed/>
                  <p:pic>
                    <p:nvPicPr>
                      <p:cNvPr id="15"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64" y="3209858"/>
                        <a:ext cx="554402" cy="244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3"/>
          <p:cNvGraphicFramePr>
            <a:graphicFrameLocks noChangeAspect="1"/>
          </p:cNvGraphicFramePr>
          <p:nvPr/>
        </p:nvGraphicFramePr>
        <p:xfrm>
          <a:off x="1803231" y="2436403"/>
          <a:ext cx="562156" cy="244749"/>
        </p:xfrm>
        <a:graphic>
          <a:graphicData uri="http://schemas.openxmlformats.org/presentationml/2006/ole">
            <mc:AlternateContent xmlns:mc="http://schemas.openxmlformats.org/markup-compatibility/2006">
              <mc:Choice xmlns:v="urn:schemas-microsoft-com:vml" Requires="v">
                <p:oleObj name="Equation" r:id="rId8" imgW="901440" imgH="419040" progId="Equation.DSMT4">
                  <p:embed/>
                </p:oleObj>
              </mc:Choice>
              <mc:Fallback>
                <p:oleObj name="Equation" r:id="rId8" imgW="901440" imgH="419040" progId="Equation.DSMT4">
                  <p:embed/>
                  <p:pic>
                    <p:nvPicPr>
                      <p:cNvPr id="16"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3231" y="2436403"/>
                        <a:ext cx="562156" cy="244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ight Arrow 31"/>
          <p:cNvSpPr>
            <a:spLocks noChangeArrowheads="1"/>
          </p:cNvSpPr>
          <p:nvPr/>
        </p:nvSpPr>
        <p:spPr bwMode="auto">
          <a:xfrm rot="16200000">
            <a:off x="2530398" y="1686357"/>
            <a:ext cx="569863" cy="325663"/>
          </a:xfrm>
          <a:prstGeom prst="rightArrow">
            <a:avLst>
              <a:gd name="adj1" fmla="val 50000"/>
              <a:gd name="adj2" fmla="val 49997"/>
            </a:avLst>
          </a:prstGeom>
          <a:solidFill>
            <a:srgbClr val="FF0000"/>
          </a:solidFill>
          <a:ln w="9525" algn="ctr">
            <a:solidFill>
              <a:schemeClr val="tx1"/>
            </a:solidFill>
            <a:round/>
            <a:headEnd/>
            <a:tailEnd/>
          </a:ln>
        </p:spPr>
        <p:txBody>
          <a:bodyPr lIns="82954" tIns="41477" rIns="82954" bIns="4147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aphicFrame>
        <p:nvGraphicFramePr>
          <p:cNvPr id="18" name="Object 3"/>
          <p:cNvGraphicFramePr>
            <a:graphicFrameLocks noChangeAspect="1"/>
          </p:cNvGraphicFramePr>
          <p:nvPr/>
        </p:nvGraphicFramePr>
        <p:xfrm>
          <a:off x="3351290" y="1544914"/>
          <a:ext cx="189038" cy="194371"/>
        </p:xfrm>
        <a:graphic>
          <a:graphicData uri="http://schemas.openxmlformats.org/presentationml/2006/ole">
            <mc:AlternateContent xmlns:mc="http://schemas.openxmlformats.org/markup-compatibility/2006">
              <mc:Choice xmlns:v="urn:schemas-microsoft-com:vml" Requires="v">
                <p:oleObj name="Equation" r:id="rId10" imgW="304560" imgH="330120" progId="Equation.DSMT4">
                  <p:embed/>
                </p:oleObj>
              </mc:Choice>
              <mc:Fallback>
                <p:oleObj name="Equation" r:id="rId10" imgW="304560" imgH="330120" progId="Equation.DSMT4">
                  <p:embed/>
                  <p:pic>
                    <p:nvPicPr>
                      <p:cNvPr id="18"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1290" y="1544914"/>
                        <a:ext cx="189038" cy="1943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1136794" y="3647059"/>
            <a:ext cx="1302651" cy="391541"/>
          </a:xfrm>
          <a:prstGeom prst="rect">
            <a:avLst/>
          </a:prstGeom>
          <a:noFill/>
        </p:spPr>
        <p:txBody>
          <a:bodyPr lIns="82954" tIns="41477" rIns="82954" bIns="4147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mn-ea"/>
                <a:cs typeface="Times New Roman" pitchFamily="18" charset="0"/>
              </a:rPr>
              <a:t>(holes)</a:t>
            </a:r>
          </a:p>
        </p:txBody>
      </p:sp>
      <p:sp>
        <p:nvSpPr>
          <p:cNvPr id="20" name="TextBox 19"/>
          <p:cNvSpPr txBox="1"/>
          <p:nvPr/>
        </p:nvSpPr>
        <p:spPr>
          <a:xfrm>
            <a:off x="1444380" y="2098016"/>
            <a:ext cx="1486000" cy="391541"/>
          </a:xfrm>
          <a:prstGeom prst="rect">
            <a:avLst/>
          </a:prstGeom>
          <a:noFill/>
        </p:spPr>
        <p:txBody>
          <a:bodyPr wrap="square" lIns="82954" tIns="41477" rIns="82954" bIns="4147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mn-ea"/>
                <a:cs typeface="Times New Roman" pitchFamily="18" charset="0"/>
              </a:rPr>
              <a:t>(electrons)</a:t>
            </a:r>
          </a:p>
        </p:txBody>
      </p:sp>
      <p:cxnSp>
        <p:nvCxnSpPr>
          <p:cNvPr id="23" name="Straight Arrow Connector 22"/>
          <p:cNvCxnSpPr/>
          <p:nvPr/>
        </p:nvCxnSpPr>
        <p:spPr bwMode="auto">
          <a:xfrm rot="10800000" flipV="1">
            <a:off x="4131170" y="2726449"/>
            <a:ext cx="717702" cy="676774"/>
          </a:xfrm>
          <a:prstGeom prst="straightConnector1">
            <a:avLst/>
          </a:prstGeom>
          <a:solidFill>
            <a:schemeClr val="accent1"/>
          </a:solidFill>
          <a:ln w="28575" cap="flat" cmpd="sng" algn="ctr">
            <a:solidFill>
              <a:srgbClr val="C00000"/>
            </a:solidFill>
            <a:prstDash val="solid"/>
            <a:round/>
            <a:headEnd type="none" w="sm" len="sm"/>
            <a:tailEnd type="arrow"/>
          </a:ln>
          <a:effectLst/>
        </p:spPr>
      </p:cxnSp>
      <p:cxnSp>
        <p:nvCxnSpPr>
          <p:cNvPr id="25" name="Straight Arrow Connector 24"/>
          <p:cNvCxnSpPr/>
          <p:nvPr/>
        </p:nvCxnSpPr>
        <p:spPr bwMode="auto">
          <a:xfrm flipV="1">
            <a:off x="4131170" y="2194698"/>
            <a:ext cx="717702" cy="676774"/>
          </a:xfrm>
          <a:prstGeom prst="straightConnector1">
            <a:avLst/>
          </a:prstGeom>
          <a:solidFill>
            <a:schemeClr val="accent1"/>
          </a:solidFill>
          <a:ln w="28575" cap="flat" cmpd="sng" algn="ctr">
            <a:solidFill>
              <a:srgbClr val="C00000"/>
            </a:solidFill>
            <a:prstDash val="solid"/>
            <a:round/>
            <a:headEnd type="none" w="sm" len="sm"/>
            <a:tailEnd type="arrow"/>
          </a:ln>
          <a:effectLst/>
        </p:spPr>
      </p:cxnSp>
      <p:sp>
        <p:nvSpPr>
          <p:cNvPr id="26" name="TextBox 25"/>
          <p:cNvSpPr txBox="1"/>
          <p:nvPr/>
        </p:nvSpPr>
        <p:spPr>
          <a:xfrm>
            <a:off x="533400" y="4343400"/>
            <a:ext cx="7924800" cy="17851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First we need an energy gap, which requires coupling right and left movers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There are two ways to gap the two edge modes: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Back-scattering</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Coupling to a super-conductor                        (Fu &amp; Kane)</a:t>
            </a:r>
          </a:p>
        </p:txBody>
      </p:sp>
    </p:spTree>
    <p:extLst>
      <p:ext uri="{BB962C8B-B14F-4D97-AF65-F5344CB8AC3E}">
        <p14:creationId xmlns:p14="http://schemas.microsoft.com/office/powerpoint/2010/main" val="3183095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7939994"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Back-scattering opens a gap and makes the system insulating</a:t>
            </a:r>
          </a:p>
        </p:txBody>
      </p:sp>
      <p:cxnSp>
        <p:nvCxnSpPr>
          <p:cNvPr id="5" name="Straight Connector 4"/>
          <p:cNvCxnSpPr/>
          <p:nvPr/>
        </p:nvCxnSpPr>
        <p:spPr bwMode="auto">
          <a:xfrm>
            <a:off x="838200" y="990600"/>
            <a:ext cx="1447800" cy="1447800"/>
          </a:xfrm>
          <a:prstGeom prst="line">
            <a:avLst/>
          </a:prstGeom>
          <a:solidFill>
            <a:schemeClr val="accent1"/>
          </a:solidFill>
          <a:ln w="57150" cap="flat" cmpd="sng" algn="ctr">
            <a:solidFill>
              <a:srgbClr val="002060"/>
            </a:solidFill>
            <a:prstDash val="solid"/>
            <a:round/>
            <a:headEnd type="none" w="sm" len="sm"/>
            <a:tailEnd type="none" w="sm" len="sm"/>
          </a:ln>
          <a:effectLst/>
        </p:spPr>
      </p:cxnSp>
      <p:cxnSp>
        <p:nvCxnSpPr>
          <p:cNvPr id="6" name="Straight Connector 5"/>
          <p:cNvCxnSpPr/>
          <p:nvPr/>
        </p:nvCxnSpPr>
        <p:spPr bwMode="auto">
          <a:xfrm flipH="1">
            <a:off x="838200" y="1066800"/>
            <a:ext cx="1447800" cy="1447800"/>
          </a:xfrm>
          <a:prstGeom prst="line">
            <a:avLst/>
          </a:prstGeom>
          <a:solidFill>
            <a:schemeClr val="accent1"/>
          </a:solidFill>
          <a:ln w="57150" cap="flat" cmpd="sng" algn="ctr">
            <a:solidFill>
              <a:srgbClr val="C00000"/>
            </a:solidFill>
            <a:prstDash val="solid"/>
            <a:round/>
            <a:headEnd type="none" w="sm" len="sm"/>
            <a:tailEnd type="none" w="sm" len="sm"/>
          </a:ln>
          <a:effectLst/>
        </p:spPr>
      </p:cxnSp>
      <p:sp>
        <p:nvSpPr>
          <p:cNvPr id="12" name="Freeform 11"/>
          <p:cNvSpPr/>
          <p:nvPr/>
        </p:nvSpPr>
        <p:spPr bwMode="auto">
          <a:xfrm>
            <a:off x="5638800" y="1936914"/>
            <a:ext cx="1343025" cy="653886"/>
          </a:xfrm>
          <a:custGeom>
            <a:avLst/>
            <a:gdLst>
              <a:gd name="connsiteX0" fmla="*/ 0 w 1343025"/>
              <a:gd name="connsiteY0" fmla="*/ 653886 h 653886"/>
              <a:gd name="connsiteX1" fmla="*/ 542925 w 1343025"/>
              <a:gd name="connsiteY1" fmla="*/ 130011 h 653886"/>
              <a:gd name="connsiteX2" fmla="*/ 647700 w 1343025"/>
              <a:gd name="connsiteY2" fmla="*/ 44286 h 653886"/>
              <a:gd name="connsiteX3" fmla="*/ 771525 w 1343025"/>
              <a:gd name="connsiteY3" fmla="*/ 44286 h 653886"/>
              <a:gd name="connsiteX4" fmla="*/ 1343025 w 1343025"/>
              <a:gd name="connsiteY4" fmla="*/ 596736 h 65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653886">
                <a:moveTo>
                  <a:pt x="0" y="653886"/>
                </a:moveTo>
                <a:lnTo>
                  <a:pt x="542925" y="130011"/>
                </a:lnTo>
                <a:cubicBezTo>
                  <a:pt x="650875" y="28411"/>
                  <a:pt x="609600" y="58573"/>
                  <a:pt x="647700" y="44286"/>
                </a:cubicBezTo>
                <a:cubicBezTo>
                  <a:pt x="685800" y="29999"/>
                  <a:pt x="655638" y="-47789"/>
                  <a:pt x="771525" y="44286"/>
                </a:cubicBezTo>
                <a:cubicBezTo>
                  <a:pt x="887413" y="136361"/>
                  <a:pt x="1115219" y="366548"/>
                  <a:pt x="1343025" y="596736"/>
                </a:cubicBezTo>
              </a:path>
            </a:pathLst>
          </a:custGeom>
          <a:noFill/>
          <a:ln w="57150" cap="flat" cmpd="sng" algn="ctr">
            <a:solidFill>
              <a:schemeClr val="accent5">
                <a:lumMod val="5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3" name="Freeform 12"/>
          <p:cNvSpPr/>
          <p:nvPr/>
        </p:nvSpPr>
        <p:spPr bwMode="auto">
          <a:xfrm rot="10800000">
            <a:off x="5648325" y="1022514"/>
            <a:ext cx="1343025" cy="653886"/>
          </a:xfrm>
          <a:custGeom>
            <a:avLst/>
            <a:gdLst>
              <a:gd name="connsiteX0" fmla="*/ 0 w 1343025"/>
              <a:gd name="connsiteY0" fmla="*/ 653886 h 653886"/>
              <a:gd name="connsiteX1" fmla="*/ 542925 w 1343025"/>
              <a:gd name="connsiteY1" fmla="*/ 130011 h 653886"/>
              <a:gd name="connsiteX2" fmla="*/ 647700 w 1343025"/>
              <a:gd name="connsiteY2" fmla="*/ 44286 h 653886"/>
              <a:gd name="connsiteX3" fmla="*/ 771525 w 1343025"/>
              <a:gd name="connsiteY3" fmla="*/ 44286 h 653886"/>
              <a:gd name="connsiteX4" fmla="*/ 1343025 w 1343025"/>
              <a:gd name="connsiteY4" fmla="*/ 596736 h 65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653886">
                <a:moveTo>
                  <a:pt x="0" y="653886"/>
                </a:moveTo>
                <a:lnTo>
                  <a:pt x="542925" y="130011"/>
                </a:lnTo>
                <a:cubicBezTo>
                  <a:pt x="650875" y="28411"/>
                  <a:pt x="609600" y="58573"/>
                  <a:pt x="647700" y="44286"/>
                </a:cubicBezTo>
                <a:cubicBezTo>
                  <a:pt x="685800" y="29999"/>
                  <a:pt x="655638" y="-47789"/>
                  <a:pt x="771525" y="44286"/>
                </a:cubicBezTo>
                <a:cubicBezTo>
                  <a:pt x="887413" y="136361"/>
                  <a:pt x="1115219" y="366548"/>
                  <a:pt x="1343025" y="596736"/>
                </a:cubicBezTo>
              </a:path>
            </a:pathLst>
          </a:custGeom>
          <a:noFill/>
          <a:ln w="57150" cap="flat" cmpd="sng" algn="ctr">
            <a:solidFill>
              <a:schemeClr val="accent5">
                <a:lumMod val="5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4" name="Right Arrow 13"/>
          <p:cNvSpPr/>
          <p:nvPr/>
        </p:nvSpPr>
        <p:spPr bwMode="auto">
          <a:xfrm>
            <a:off x="3276600" y="1524000"/>
            <a:ext cx="14478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cxnSp>
        <p:nvCxnSpPr>
          <p:cNvPr id="15" name="Straight Connector 14"/>
          <p:cNvCxnSpPr/>
          <p:nvPr/>
        </p:nvCxnSpPr>
        <p:spPr bwMode="auto">
          <a:xfrm>
            <a:off x="762000" y="4572000"/>
            <a:ext cx="1447800" cy="1447800"/>
          </a:xfrm>
          <a:prstGeom prst="line">
            <a:avLst/>
          </a:prstGeom>
          <a:solidFill>
            <a:schemeClr val="accent1"/>
          </a:solidFill>
          <a:ln w="57150" cap="flat" cmpd="sng" algn="ctr">
            <a:solidFill>
              <a:srgbClr val="002060"/>
            </a:solidFill>
            <a:prstDash val="solid"/>
            <a:round/>
            <a:headEnd type="none" w="sm" len="sm"/>
            <a:tailEnd type="none" w="sm" len="sm"/>
          </a:ln>
          <a:effectLst/>
        </p:spPr>
      </p:cxnSp>
      <p:cxnSp>
        <p:nvCxnSpPr>
          <p:cNvPr id="16" name="Straight Connector 15"/>
          <p:cNvCxnSpPr/>
          <p:nvPr/>
        </p:nvCxnSpPr>
        <p:spPr bwMode="auto">
          <a:xfrm flipH="1">
            <a:off x="762000" y="4648200"/>
            <a:ext cx="1447800" cy="1447800"/>
          </a:xfrm>
          <a:prstGeom prst="line">
            <a:avLst/>
          </a:prstGeom>
          <a:solidFill>
            <a:schemeClr val="accent1"/>
          </a:solidFill>
          <a:ln w="57150" cap="flat" cmpd="sng" algn="ctr">
            <a:solidFill>
              <a:srgbClr val="C00000"/>
            </a:solidFill>
            <a:prstDash val="solid"/>
            <a:round/>
            <a:headEnd type="none" w="sm" len="sm"/>
            <a:tailEnd type="none" w="sm" len="sm"/>
          </a:ln>
          <a:effectLst/>
        </p:spPr>
      </p:cxnSp>
      <p:sp>
        <p:nvSpPr>
          <p:cNvPr id="17" name="TextBox 16"/>
          <p:cNvSpPr txBox="1"/>
          <p:nvPr/>
        </p:nvSpPr>
        <p:spPr>
          <a:xfrm>
            <a:off x="389879" y="2964359"/>
            <a:ext cx="8068322"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Coupling to a super-conductor opens a gap and makes the system super-conducting</a:t>
            </a:r>
          </a:p>
        </p:txBody>
      </p:sp>
      <p:sp>
        <p:nvSpPr>
          <p:cNvPr id="18" name="Left-Right Arrow 17"/>
          <p:cNvSpPr/>
          <p:nvPr/>
        </p:nvSpPr>
        <p:spPr bwMode="auto">
          <a:xfrm>
            <a:off x="1362722" y="2004133"/>
            <a:ext cx="457200" cy="152400"/>
          </a:xfrm>
          <a:prstGeom prst="lef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1" name="Up-Down Arrow 20"/>
          <p:cNvSpPr/>
          <p:nvPr/>
        </p:nvSpPr>
        <p:spPr bwMode="auto">
          <a:xfrm>
            <a:off x="1066800" y="4267200"/>
            <a:ext cx="152400" cy="609600"/>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2" name="Up-Down Arrow 21"/>
          <p:cNvSpPr/>
          <p:nvPr/>
        </p:nvSpPr>
        <p:spPr bwMode="auto">
          <a:xfrm>
            <a:off x="1770356" y="4281254"/>
            <a:ext cx="152400" cy="609600"/>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3" name="Rectangle 22"/>
          <p:cNvSpPr/>
          <p:nvPr/>
        </p:nvSpPr>
        <p:spPr bwMode="auto">
          <a:xfrm>
            <a:off x="838200" y="3810000"/>
            <a:ext cx="1371600" cy="3810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CC"/>
                </a:solidFill>
                <a:effectLst/>
                <a:uLnTx/>
                <a:uFillTx/>
                <a:latin typeface="Arial Unicode MS" pitchFamily="34" charset="-128"/>
                <a:ea typeface="+mn-ea"/>
                <a:cs typeface="Times New Roman" pitchFamily="18" charset="0"/>
              </a:rPr>
              <a:t>S.C</a:t>
            </a:r>
          </a:p>
        </p:txBody>
      </p:sp>
      <p:sp>
        <p:nvSpPr>
          <p:cNvPr id="24" name="Freeform 23"/>
          <p:cNvSpPr/>
          <p:nvPr/>
        </p:nvSpPr>
        <p:spPr bwMode="auto">
          <a:xfrm>
            <a:off x="5562600" y="5365914"/>
            <a:ext cx="1343025" cy="653886"/>
          </a:xfrm>
          <a:custGeom>
            <a:avLst/>
            <a:gdLst>
              <a:gd name="connsiteX0" fmla="*/ 0 w 1343025"/>
              <a:gd name="connsiteY0" fmla="*/ 653886 h 653886"/>
              <a:gd name="connsiteX1" fmla="*/ 542925 w 1343025"/>
              <a:gd name="connsiteY1" fmla="*/ 130011 h 653886"/>
              <a:gd name="connsiteX2" fmla="*/ 647700 w 1343025"/>
              <a:gd name="connsiteY2" fmla="*/ 44286 h 653886"/>
              <a:gd name="connsiteX3" fmla="*/ 771525 w 1343025"/>
              <a:gd name="connsiteY3" fmla="*/ 44286 h 653886"/>
              <a:gd name="connsiteX4" fmla="*/ 1343025 w 1343025"/>
              <a:gd name="connsiteY4" fmla="*/ 596736 h 65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653886">
                <a:moveTo>
                  <a:pt x="0" y="653886"/>
                </a:moveTo>
                <a:lnTo>
                  <a:pt x="542925" y="130011"/>
                </a:lnTo>
                <a:cubicBezTo>
                  <a:pt x="650875" y="28411"/>
                  <a:pt x="609600" y="58573"/>
                  <a:pt x="647700" y="44286"/>
                </a:cubicBezTo>
                <a:cubicBezTo>
                  <a:pt x="685800" y="29999"/>
                  <a:pt x="655638" y="-47789"/>
                  <a:pt x="771525" y="44286"/>
                </a:cubicBezTo>
                <a:cubicBezTo>
                  <a:pt x="887413" y="136361"/>
                  <a:pt x="1115219" y="366548"/>
                  <a:pt x="1343025" y="596736"/>
                </a:cubicBezTo>
              </a:path>
            </a:pathLst>
          </a:custGeom>
          <a:noFill/>
          <a:ln w="57150" cap="flat" cmpd="sng" algn="ctr">
            <a:solidFill>
              <a:schemeClr val="accent5">
                <a:lumMod val="5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5" name="Freeform 24"/>
          <p:cNvSpPr/>
          <p:nvPr/>
        </p:nvSpPr>
        <p:spPr bwMode="auto">
          <a:xfrm rot="10800000">
            <a:off x="5572125" y="4451514"/>
            <a:ext cx="1343025" cy="653886"/>
          </a:xfrm>
          <a:custGeom>
            <a:avLst/>
            <a:gdLst>
              <a:gd name="connsiteX0" fmla="*/ 0 w 1343025"/>
              <a:gd name="connsiteY0" fmla="*/ 653886 h 653886"/>
              <a:gd name="connsiteX1" fmla="*/ 542925 w 1343025"/>
              <a:gd name="connsiteY1" fmla="*/ 130011 h 653886"/>
              <a:gd name="connsiteX2" fmla="*/ 647700 w 1343025"/>
              <a:gd name="connsiteY2" fmla="*/ 44286 h 653886"/>
              <a:gd name="connsiteX3" fmla="*/ 771525 w 1343025"/>
              <a:gd name="connsiteY3" fmla="*/ 44286 h 653886"/>
              <a:gd name="connsiteX4" fmla="*/ 1343025 w 1343025"/>
              <a:gd name="connsiteY4" fmla="*/ 596736 h 65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653886">
                <a:moveTo>
                  <a:pt x="0" y="653886"/>
                </a:moveTo>
                <a:lnTo>
                  <a:pt x="542925" y="130011"/>
                </a:lnTo>
                <a:cubicBezTo>
                  <a:pt x="650875" y="28411"/>
                  <a:pt x="609600" y="58573"/>
                  <a:pt x="647700" y="44286"/>
                </a:cubicBezTo>
                <a:cubicBezTo>
                  <a:pt x="685800" y="29999"/>
                  <a:pt x="655638" y="-47789"/>
                  <a:pt x="771525" y="44286"/>
                </a:cubicBezTo>
                <a:cubicBezTo>
                  <a:pt x="887413" y="136361"/>
                  <a:pt x="1115219" y="366548"/>
                  <a:pt x="1343025" y="596736"/>
                </a:cubicBezTo>
              </a:path>
            </a:pathLst>
          </a:custGeom>
          <a:noFill/>
          <a:ln w="57150" cap="flat" cmpd="sng" algn="ctr">
            <a:solidFill>
              <a:schemeClr val="accent5">
                <a:lumMod val="5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6" name="Right Arrow 25"/>
          <p:cNvSpPr/>
          <p:nvPr/>
        </p:nvSpPr>
        <p:spPr bwMode="auto">
          <a:xfrm>
            <a:off x="3200400" y="4953000"/>
            <a:ext cx="14478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 name="TextBox 1"/>
          <p:cNvSpPr txBox="1"/>
          <p:nvPr/>
        </p:nvSpPr>
        <p:spPr>
          <a:xfrm>
            <a:off x="457200" y="6248400"/>
            <a:ext cx="6543779"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Look at the interface between the two mechanisms</a:t>
            </a:r>
          </a:p>
        </p:txBody>
      </p:sp>
    </p:spTree>
    <p:extLst>
      <p:ext uri="{BB962C8B-B14F-4D97-AF65-F5344CB8AC3E}">
        <p14:creationId xmlns:p14="http://schemas.microsoft.com/office/powerpoint/2010/main" val="4225865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9" name="Text Box 1"/>
          <p:cNvSpPr txBox="1">
            <a:spLocks noChangeArrowheads="1"/>
          </p:cNvSpPr>
          <p:nvPr/>
        </p:nvSpPr>
        <p:spPr bwMode="auto">
          <a:xfrm>
            <a:off x="533400" y="228600"/>
            <a:ext cx="8298320" cy="785992"/>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0" i="0" u="none" strike="noStrike" kern="1200" cap="none" spc="0" normalizeH="0" baseline="0" noProof="0" dirty="0">
                <a:ln>
                  <a:noFill/>
                </a:ln>
                <a:solidFill>
                  <a:srgbClr val="2300DC"/>
                </a:solidFill>
                <a:effectLst/>
                <a:uLnTx/>
                <a:uFillTx/>
                <a:latin typeface="Arial" panose="020B0604020202020204" pitchFamily="34" charset="0"/>
                <a:ea typeface="+mn-ea"/>
                <a:cs typeface="Arial" panose="020B0604020202020204" pitchFamily="34" charset="0"/>
              </a:rPr>
              <a:t>Some technicalities - Effective Edge Model</a:t>
            </a:r>
          </a:p>
        </p:txBody>
      </p:sp>
      <p:pic>
        <p:nvPicPr>
          <p:cNvPr id="11283" name="Picture 19"/>
          <p:cNvPicPr>
            <a:picLocks noChangeAspect="1" noChangeArrowheads="1"/>
          </p:cNvPicPr>
          <p:nvPr/>
        </p:nvPicPr>
        <p:blipFill>
          <a:blip r:embed="rId3" cstate="print"/>
          <a:srcRect/>
          <a:stretch>
            <a:fillRect/>
          </a:stretch>
        </p:blipFill>
        <p:spPr bwMode="auto">
          <a:xfrm>
            <a:off x="698730" y="1079661"/>
            <a:ext cx="5397270" cy="801440"/>
          </a:xfrm>
          <a:prstGeom prst="rect">
            <a:avLst/>
          </a:prstGeom>
          <a:noFill/>
          <a:ln w="9525">
            <a:noFill/>
            <a:round/>
            <a:headEnd/>
            <a:tailEnd/>
          </a:ln>
        </p:spPr>
      </p:pic>
      <p:pic>
        <p:nvPicPr>
          <p:cNvPr id="11284" name="Picture 20"/>
          <p:cNvPicPr>
            <a:picLocks noChangeAspect="1" noChangeArrowheads="1"/>
          </p:cNvPicPr>
          <p:nvPr/>
        </p:nvPicPr>
        <p:blipFill>
          <a:blip r:embed="rId4" cstate="print"/>
          <a:srcRect/>
          <a:stretch>
            <a:fillRect/>
          </a:stretch>
        </p:blipFill>
        <p:spPr bwMode="auto">
          <a:xfrm>
            <a:off x="837036" y="2047037"/>
            <a:ext cx="5411364" cy="718174"/>
          </a:xfrm>
          <a:prstGeom prst="rect">
            <a:avLst/>
          </a:prstGeom>
          <a:noFill/>
          <a:ln w="9525">
            <a:noFill/>
            <a:round/>
            <a:headEnd/>
            <a:tailEnd/>
          </a:ln>
        </p:spPr>
      </p:pic>
      <p:grpSp>
        <p:nvGrpSpPr>
          <p:cNvPr id="2" name="Group 21"/>
          <p:cNvGrpSpPr>
            <a:grpSpLocks/>
          </p:cNvGrpSpPr>
          <p:nvPr/>
        </p:nvGrpSpPr>
        <p:grpSpPr bwMode="auto">
          <a:xfrm>
            <a:off x="698730" y="3152607"/>
            <a:ext cx="3873270" cy="352593"/>
            <a:chOff x="490" y="2192"/>
            <a:chExt cx="2843" cy="298"/>
          </a:xfrm>
        </p:grpSpPr>
        <p:pic>
          <p:nvPicPr>
            <p:cNvPr id="6198" name="Picture 22"/>
            <p:cNvPicPr>
              <a:picLocks noChangeAspect="1" noChangeArrowheads="1"/>
            </p:cNvPicPr>
            <p:nvPr/>
          </p:nvPicPr>
          <p:blipFill>
            <a:blip r:embed="rId5" cstate="print"/>
            <a:srcRect/>
            <a:stretch>
              <a:fillRect/>
            </a:stretch>
          </p:blipFill>
          <p:spPr bwMode="auto">
            <a:xfrm>
              <a:off x="490" y="2202"/>
              <a:ext cx="1586" cy="286"/>
            </a:xfrm>
            <a:prstGeom prst="rect">
              <a:avLst/>
            </a:prstGeom>
            <a:noFill/>
            <a:ln w="9525">
              <a:noFill/>
              <a:round/>
              <a:headEnd/>
              <a:tailEnd/>
            </a:ln>
          </p:spPr>
        </p:pic>
        <p:pic>
          <p:nvPicPr>
            <p:cNvPr id="6199" name="Picture 23"/>
            <p:cNvPicPr>
              <a:picLocks noChangeAspect="1" noChangeArrowheads="1"/>
            </p:cNvPicPr>
            <p:nvPr/>
          </p:nvPicPr>
          <p:blipFill>
            <a:blip r:embed="rId6" cstate="print"/>
            <a:srcRect/>
            <a:stretch>
              <a:fillRect/>
            </a:stretch>
          </p:blipFill>
          <p:spPr bwMode="auto">
            <a:xfrm>
              <a:off x="2095" y="2192"/>
              <a:ext cx="1238" cy="298"/>
            </a:xfrm>
            <a:prstGeom prst="rect">
              <a:avLst/>
            </a:prstGeom>
            <a:noFill/>
            <a:ln w="9525">
              <a:noFill/>
              <a:round/>
              <a:headEnd/>
              <a:tailEnd/>
            </a:ln>
          </p:spPr>
        </p:pic>
      </p:grpSp>
      <p:pic>
        <p:nvPicPr>
          <p:cNvPr id="11288" name="Picture 24"/>
          <p:cNvPicPr>
            <a:picLocks noChangeAspect="1" noChangeArrowheads="1"/>
          </p:cNvPicPr>
          <p:nvPr/>
        </p:nvPicPr>
        <p:blipFill>
          <a:blip r:embed="rId7" cstate="print"/>
          <a:srcRect/>
          <a:stretch>
            <a:fillRect/>
          </a:stretch>
        </p:blipFill>
        <p:spPr bwMode="auto">
          <a:xfrm>
            <a:off x="2646531" y="5356554"/>
            <a:ext cx="2299326" cy="663631"/>
          </a:xfrm>
          <a:prstGeom prst="rect">
            <a:avLst/>
          </a:prstGeom>
          <a:noFill/>
          <a:ln w="9525">
            <a:noFill/>
            <a:round/>
            <a:headEnd/>
            <a:tailEnd/>
          </a:ln>
        </p:spPr>
      </p:pic>
      <p:grpSp>
        <p:nvGrpSpPr>
          <p:cNvPr id="3" name="Group 25"/>
          <p:cNvGrpSpPr>
            <a:grpSpLocks/>
          </p:cNvGrpSpPr>
          <p:nvPr/>
        </p:nvGrpSpPr>
        <p:grpSpPr bwMode="auto">
          <a:xfrm>
            <a:off x="207459" y="3878139"/>
            <a:ext cx="4572720" cy="742806"/>
            <a:chOff x="144" y="2694"/>
            <a:chExt cx="3174" cy="516"/>
          </a:xfrm>
        </p:grpSpPr>
        <p:pic>
          <p:nvPicPr>
            <p:cNvPr id="6196" name="Picture 26"/>
            <p:cNvPicPr>
              <a:picLocks noChangeAspect="1" noChangeArrowheads="1"/>
            </p:cNvPicPr>
            <p:nvPr/>
          </p:nvPicPr>
          <p:blipFill>
            <a:blip r:embed="rId8" cstate="print"/>
            <a:srcRect/>
            <a:stretch>
              <a:fillRect/>
            </a:stretch>
          </p:blipFill>
          <p:spPr bwMode="auto">
            <a:xfrm>
              <a:off x="1708" y="2694"/>
              <a:ext cx="1610" cy="516"/>
            </a:xfrm>
            <a:prstGeom prst="rect">
              <a:avLst/>
            </a:prstGeom>
            <a:noFill/>
            <a:ln w="9525">
              <a:noFill/>
              <a:round/>
              <a:headEnd/>
              <a:tailEnd/>
            </a:ln>
          </p:spPr>
        </p:pic>
        <p:sp>
          <p:nvSpPr>
            <p:cNvPr id="6197" name="Text Box 27"/>
            <p:cNvSpPr txBox="1">
              <a:spLocks noChangeArrowheads="1"/>
            </p:cNvSpPr>
            <p:nvPr/>
          </p:nvSpPr>
          <p:spPr bwMode="auto">
            <a:xfrm>
              <a:off x="144" y="2709"/>
              <a:ext cx="1294" cy="457"/>
            </a:xfrm>
            <a:prstGeom prst="rect">
              <a:avLst/>
            </a:prstGeom>
            <a:noFill/>
            <a:ln w="9525">
              <a:noFill/>
              <a:round/>
              <a:headEnd/>
              <a:tailEnd/>
            </a:ln>
          </p:spPr>
          <p:txBody>
            <a:bodyPr lIns="0" tIns="0" rIns="0" bIns="0" anchor="ctr"/>
            <a:lstStyle/>
            <a:p>
              <a:pPr marL="0" marR="0" lvl="0" indent="0" algn="ctr" defTabSz="914400" rtl="0" eaLnBrk="1" fontAlgn="base" latinLnBrk="0" hangingPunct="1">
                <a:lnSpc>
                  <a:spcPct val="117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1" i="0" u="none" strike="noStrike" kern="1200" cap="none" spc="0" normalizeH="0" baseline="0" noProof="0" dirty="0">
                  <a:ln>
                    <a:noFill/>
                  </a:ln>
                  <a:solidFill>
                    <a:srgbClr val="0000FF"/>
                  </a:solidFill>
                  <a:effectLst/>
                  <a:uLnTx/>
                  <a:uFillTx/>
                  <a:latin typeface="Comic Sans MS" pitchFamily="64" charset="0"/>
                  <a:ea typeface="+mn-ea"/>
                  <a:cs typeface="Times New Roman" pitchFamily="18" charset="0"/>
                </a:rPr>
                <a:t>Density:</a:t>
              </a:r>
            </a:p>
          </p:txBody>
        </p:sp>
      </p:grpSp>
      <p:grpSp>
        <p:nvGrpSpPr>
          <p:cNvPr id="4" name="Group 28"/>
          <p:cNvGrpSpPr>
            <a:grpSpLocks/>
          </p:cNvGrpSpPr>
          <p:nvPr/>
        </p:nvGrpSpPr>
        <p:grpSpPr bwMode="auto">
          <a:xfrm>
            <a:off x="207458" y="4547528"/>
            <a:ext cx="4660602" cy="868046"/>
            <a:chOff x="144" y="3159"/>
            <a:chExt cx="3235" cy="603"/>
          </a:xfrm>
        </p:grpSpPr>
        <p:pic>
          <p:nvPicPr>
            <p:cNvPr id="6194" name="Picture 29"/>
            <p:cNvPicPr>
              <a:picLocks noChangeAspect="1" noChangeArrowheads="1"/>
            </p:cNvPicPr>
            <p:nvPr/>
          </p:nvPicPr>
          <p:blipFill>
            <a:blip r:embed="rId9" cstate="print"/>
            <a:srcRect/>
            <a:stretch>
              <a:fillRect/>
            </a:stretch>
          </p:blipFill>
          <p:spPr bwMode="auto">
            <a:xfrm>
              <a:off x="1670" y="3159"/>
              <a:ext cx="1709" cy="603"/>
            </a:xfrm>
            <a:prstGeom prst="rect">
              <a:avLst/>
            </a:prstGeom>
            <a:noFill/>
            <a:ln w="9525">
              <a:noFill/>
              <a:round/>
              <a:headEnd/>
              <a:tailEnd/>
            </a:ln>
          </p:spPr>
        </p:pic>
        <p:sp>
          <p:nvSpPr>
            <p:cNvPr id="6195" name="Text Box 30"/>
            <p:cNvSpPr txBox="1">
              <a:spLocks noChangeArrowheads="1"/>
            </p:cNvSpPr>
            <p:nvPr/>
          </p:nvSpPr>
          <p:spPr bwMode="auto">
            <a:xfrm>
              <a:off x="144" y="3208"/>
              <a:ext cx="1582" cy="457"/>
            </a:xfrm>
            <a:prstGeom prst="rect">
              <a:avLst/>
            </a:prstGeom>
            <a:noFill/>
            <a:ln w="9525">
              <a:noFill/>
              <a:round/>
              <a:headEnd/>
              <a:tailEnd/>
            </a:ln>
          </p:spPr>
          <p:txBody>
            <a:bodyPr lIns="0" tIns="0" rIns="0" bIns="0" anchor="ctr"/>
            <a:lstStyle/>
            <a:p>
              <a:pPr marL="0" marR="0" lvl="0" indent="0" algn="ctr" defTabSz="914400" rtl="0" eaLnBrk="1" fontAlgn="base" latinLnBrk="0" hangingPunct="1">
                <a:lnSpc>
                  <a:spcPct val="117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1" i="0" u="none" strike="noStrike" kern="1200" cap="none" spc="0" normalizeH="0" baseline="0" noProof="0" dirty="0">
                  <a:ln>
                    <a:noFill/>
                  </a:ln>
                  <a:solidFill>
                    <a:srgbClr val="0000FF"/>
                  </a:solidFill>
                  <a:effectLst/>
                  <a:uLnTx/>
                  <a:uFillTx/>
                  <a:latin typeface="Comic Sans MS" pitchFamily="64" charset="0"/>
                  <a:ea typeface="+mn-ea"/>
                  <a:cs typeface="Times New Roman" pitchFamily="18" charset="0"/>
                </a:rPr>
                <a:t>Spin density:</a:t>
              </a:r>
            </a:p>
          </p:txBody>
        </p:sp>
      </p:grpSp>
      <p:sp>
        <p:nvSpPr>
          <p:cNvPr id="11295" name="Text Box 31"/>
          <p:cNvSpPr txBox="1">
            <a:spLocks noChangeArrowheads="1"/>
          </p:cNvSpPr>
          <p:nvPr/>
        </p:nvSpPr>
        <p:spPr bwMode="auto">
          <a:xfrm>
            <a:off x="207458" y="5336400"/>
            <a:ext cx="1867122" cy="660751"/>
          </a:xfrm>
          <a:prstGeom prst="rect">
            <a:avLst/>
          </a:prstGeom>
          <a:noFill/>
          <a:ln w="9525">
            <a:noFill/>
            <a:round/>
            <a:headEnd/>
            <a:tailEnd/>
          </a:ln>
        </p:spPr>
        <p:txBody>
          <a:bodyPr lIns="0" tIns="0" rIns="0" bIns="0" anchor="ctr"/>
          <a:lstStyle/>
          <a:p>
            <a:pPr marL="0" marR="0" lvl="0" indent="0" algn="ctr" defTabSz="914400" rtl="0" eaLnBrk="1" fontAlgn="base" latinLnBrk="0" hangingPunct="1">
              <a:lnSpc>
                <a:spcPct val="117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1" i="0" u="none" strike="noStrike" kern="1200" cap="none" spc="0" normalizeH="0" baseline="0" noProof="0" dirty="0">
                <a:ln>
                  <a:noFill/>
                </a:ln>
                <a:solidFill>
                  <a:srgbClr val="0000FF"/>
                </a:solidFill>
                <a:effectLst/>
                <a:uLnTx/>
                <a:uFillTx/>
                <a:latin typeface="Comic Sans MS" pitchFamily="64" charset="0"/>
                <a:ea typeface="+mn-ea"/>
                <a:cs typeface="Times New Roman" pitchFamily="18" charset="0"/>
              </a:rPr>
              <a:t>Electron:</a:t>
            </a:r>
          </a:p>
        </p:txBody>
      </p:sp>
      <p:sp>
        <p:nvSpPr>
          <p:cNvPr id="11296" name="Text Box 32"/>
          <p:cNvSpPr txBox="1">
            <a:spLocks noChangeArrowheads="1"/>
          </p:cNvSpPr>
          <p:nvPr/>
        </p:nvSpPr>
        <p:spPr bwMode="auto">
          <a:xfrm>
            <a:off x="5108654" y="5336400"/>
            <a:ext cx="3397125" cy="660751"/>
          </a:xfrm>
          <a:prstGeom prst="rect">
            <a:avLst/>
          </a:prstGeom>
          <a:noFill/>
          <a:ln w="9525">
            <a:noFill/>
            <a:round/>
            <a:headEnd/>
            <a:tailEnd/>
          </a:ln>
        </p:spPr>
        <p:txBody>
          <a:bodyPr lIns="0" tIns="0" rIns="0" bIns="0" anchor="ctr"/>
          <a:lstStyle/>
          <a:p>
            <a:pPr marL="0" marR="0" lvl="0" indent="0" algn="ctr" defTabSz="914400" rtl="0" eaLnBrk="1" fontAlgn="base" latinLnBrk="0" hangingPunct="1">
              <a:lnSpc>
                <a:spcPct val="117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1" i="0" u="none" strike="noStrike" kern="1200" cap="none" spc="0" normalizeH="0" baseline="0" noProof="0" dirty="0">
                <a:ln>
                  <a:noFill/>
                </a:ln>
                <a:solidFill>
                  <a:srgbClr val="FF0000"/>
                </a:solidFill>
                <a:effectLst/>
                <a:uLnTx/>
                <a:uFillTx/>
                <a:latin typeface="Comic Sans MS" pitchFamily="64" charset="0"/>
                <a:ea typeface="+mn-ea"/>
                <a:cs typeface="Times New Roman" pitchFamily="18" charset="0"/>
              </a:rPr>
              <a:t>(charge 1, spin 1)</a:t>
            </a:r>
          </a:p>
        </p:txBody>
      </p:sp>
      <p:grpSp>
        <p:nvGrpSpPr>
          <p:cNvPr id="5" name="Group 33"/>
          <p:cNvGrpSpPr>
            <a:grpSpLocks/>
          </p:cNvGrpSpPr>
          <p:nvPr/>
        </p:nvGrpSpPr>
        <p:grpSpPr bwMode="auto">
          <a:xfrm>
            <a:off x="77797" y="5989954"/>
            <a:ext cx="8883236" cy="689542"/>
            <a:chOff x="54" y="4161"/>
            <a:chExt cx="6166" cy="479"/>
          </a:xfrm>
        </p:grpSpPr>
        <p:pic>
          <p:nvPicPr>
            <p:cNvPr id="6191" name="Picture 34"/>
            <p:cNvPicPr>
              <a:picLocks noChangeAspect="1" noChangeArrowheads="1"/>
            </p:cNvPicPr>
            <p:nvPr/>
          </p:nvPicPr>
          <p:blipFill>
            <a:blip r:embed="rId10" cstate="print"/>
            <a:srcRect/>
            <a:stretch>
              <a:fillRect/>
            </a:stretch>
          </p:blipFill>
          <p:spPr bwMode="auto">
            <a:xfrm>
              <a:off x="1848" y="4205"/>
              <a:ext cx="1334" cy="401"/>
            </a:xfrm>
            <a:prstGeom prst="rect">
              <a:avLst/>
            </a:prstGeom>
            <a:noFill/>
            <a:ln w="9525">
              <a:noFill/>
              <a:round/>
              <a:headEnd/>
              <a:tailEnd/>
            </a:ln>
          </p:spPr>
        </p:pic>
        <p:sp>
          <p:nvSpPr>
            <p:cNvPr id="6192" name="Text Box 35"/>
            <p:cNvSpPr txBox="1">
              <a:spLocks noChangeArrowheads="1"/>
            </p:cNvSpPr>
            <p:nvPr/>
          </p:nvSpPr>
          <p:spPr bwMode="auto">
            <a:xfrm>
              <a:off x="54" y="4161"/>
              <a:ext cx="1726" cy="457"/>
            </a:xfrm>
            <a:prstGeom prst="rect">
              <a:avLst/>
            </a:prstGeom>
            <a:noFill/>
            <a:ln w="9525">
              <a:noFill/>
              <a:round/>
              <a:headEnd/>
              <a:tailEnd/>
            </a:ln>
          </p:spPr>
          <p:txBody>
            <a:bodyPr lIns="0" tIns="0" rIns="0" bIns="0" anchor="ctr"/>
            <a:lstStyle/>
            <a:p>
              <a:pPr marL="0" marR="0" lvl="0" indent="0" algn="ctr" defTabSz="914400" rtl="0" eaLnBrk="1" fontAlgn="base" latinLnBrk="0" hangingPunct="1">
                <a:lnSpc>
                  <a:spcPct val="117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1" i="0" u="none" strike="noStrike" kern="1200" cap="none" spc="0" normalizeH="0" baseline="0" noProof="0" dirty="0">
                  <a:ln>
                    <a:noFill/>
                  </a:ln>
                  <a:solidFill>
                    <a:srgbClr val="0000FF"/>
                  </a:solidFill>
                  <a:effectLst/>
                  <a:uLnTx/>
                  <a:uFillTx/>
                  <a:latin typeface="Comic Sans MS" pitchFamily="64" charset="0"/>
                  <a:ea typeface="+mn-ea"/>
                  <a:cs typeface="Times New Roman" pitchFamily="18" charset="0"/>
                </a:rPr>
                <a:t>Laughlin </a:t>
              </a:r>
              <a:r>
                <a:rPr kumimoji="0" lang="en-US" sz="2200" b="1" i="0" u="none" strike="noStrike" kern="1200" cap="none" spc="0" normalizeH="0" baseline="0" noProof="0" dirty="0" err="1">
                  <a:ln>
                    <a:noFill/>
                  </a:ln>
                  <a:solidFill>
                    <a:srgbClr val="0000FF"/>
                  </a:solidFill>
                  <a:effectLst/>
                  <a:uLnTx/>
                  <a:uFillTx/>
                  <a:latin typeface="Comic Sans MS" pitchFamily="64" charset="0"/>
                  <a:ea typeface="+mn-ea"/>
                  <a:cs typeface="Times New Roman" pitchFamily="18" charset="0"/>
                </a:rPr>
                <a:t>q.p</a:t>
              </a:r>
              <a:r>
                <a:rPr kumimoji="0" lang="en-US" sz="2200" b="1" i="0" u="none" strike="noStrike" kern="1200" cap="none" spc="0" normalizeH="0" baseline="0" noProof="0" dirty="0">
                  <a:ln>
                    <a:noFill/>
                  </a:ln>
                  <a:solidFill>
                    <a:srgbClr val="0000FF"/>
                  </a:solidFill>
                  <a:effectLst/>
                  <a:uLnTx/>
                  <a:uFillTx/>
                  <a:latin typeface="Comic Sans MS" pitchFamily="64" charset="0"/>
                  <a:ea typeface="+mn-ea"/>
                  <a:cs typeface="Times New Roman" pitchFamily="18" charset="0"/>
                </a:rPr>
                <a:t>.:</a:t>
              </a:r>
            </a:p>
          </p:txBody>
        </p:sp>
        <p:sp>
          <p:nvSpPr>
            <p:cNvPr id="6193" name="Text Box 36"/>
            <p:cNvSpPr txBox="1">
              <a:spLocks noChangeArrowheads="1"/>
            </p:cNvSpPr>
            <p:nvPr/>
          </p:nvSpPr>
          <p:spPr bwMode="auto">
            <a:xfrm>
              <a:off x="3197" y="4183"/>
              <a:ext cx="3022" cy="457"/>
            </a:xfrm>
            <a:prstGeom prst="rect">
              <a:avLst/>
            </a:prstGeom>
            <a:noFill/>
            <a:ln w="9525">
              <a:noFill/>
              <a:round/>
              <a:headEnd/>
              <a:tailEnd/>
            </a:ln>
          </p:spPr>
          <p:txBody>
            <a:bodyPr lIns="0" tIns="0" rIns="0" bIns="0" anchor="ctr"/>
            <a:lstStyle/>
            <a:p>
              <a:pPr marL="0" marR="0" lvl="0" indent="0" algn="ctr" defTabSz="914400" rtl="0" eaLnBrk="1" fontAlgn="base" latinLnBrk="0" hangingPunct="1">
                <a:lnSpc>
                  <a:spcPct val="117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1" i="0" u="none" strike="noStrike" kern="1200" cap="none" spc="0" normalizeH="0" baseline="0" noProof="0" dirty="0">
                  <a:ln>
                    <a:noFill/>
                  </a:ln>
                  <a:solidFill>
                    <a:srgbClr val="FF0000"/>
                  </a:solidFill>
                  <a:effectLst/>
                  <a:uLnTx/>
                  <a:uFillTx/>
                  <a:latin typeface="Comic Sans MS" pitchFamily="64" charset="0"/>
                  <a:ea typeface="+mn-ea"/>
                  <a:cs typeface="Times New Roman" pitchFamily="18" charset="0"/>
                </a:rPr>
                <a:t>(charge 1/m, spin 1/m)</a:t>
              </a:r>
            </a:p>
          </p:txBody>
        </p:sp>
      </p:grpSp>
      <p:grpSp>
        <p:nvGrpSpPr>
          <p:cNvPr id="6" name="Group 38"/>
          <p:cNvGrpSpPr>
            <a:grpSpLocks/>
          </p:cNvGrpSpPr>
          <p:nvPr/>
        </p:nvGrpSpPr>
        <p:grpSpPr bwMode="auto">
          <a:xfrm>
            <a:off x="5816028" y="2461626"/>
            <a:ext cx="3492210" cy="3339747"/>
            <a:chOff x="389732" y="1114427"/>
            <a:chExt cx="3456782" cy="3454399"/>
          </a:xfrm>
        </p:grpSpPr>
        <p:sp>
          <p:nvSpPr>
            <p:cNvPr id="6177" name="Text Box 19"/>
            <p:cNvSpPr txBox="1">
              <a:spLocks noChangeArrowheads="1"/>
            </p:cNvSpPr>
            <p:nvPr/>
          </p:nvSpPr>
          <p:spPr bwMode="auto">
            <a:xfrm>
              <a:off x="1764806" y="1114427"/>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grpSp>
          <p:nvGrpSpPr>
            <p:cNvPr id="7" name="Group 31"/>
            <p:cNvGrpSpPr>
              <a:grpSpLocks/>
            </p:cNvGrpSpPr>
            <p:nvPr/>
          </p:nvGrpSpPr>
          <p:grpSpPr bwMode="auto">
            <a:xfrm>
              <a:off x="389732" y="1697683"/>
              <a:ext cx="3456782" cy="2871143"/>
              <a:chOff x="389732" y="1697683"/>
              <a:chExt cx="3456782" cy="2871143"/>
            </a:xfrm>
          </p:grpSpPr>
          <p:sp>
            <p:nvSpPr>
              <p:cNvPr id="6179" name="Oval 5"/>
              <p:cNvSpPr>
                <a:spLocks noChangeArrowheads="1"/>
              </p:cNvSpPr>
              <p:nvPr/>
            </p:nvSpPr>
            <p:spPr bwMode="auto">
              <a:xfrm>
                <a:off x="1059907" y="1807834"/>
                <a:ext cx="1836904" cy="2051332"/>
              </a:xfrm>
              <a:prstGeom prst="ellipse">
                <a:avLst/>
              </a:prstGeom>
              <a:solidFill>
                <a:srgbClr val="91FF93">
                  <a:alpha val="79999"/>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0" name="AutoShape 6"/>
              <p:cNvSpPr>
                <a:spLocks noChangeArrowheads="1"/>
              </p:cNvSpPr>
              <p:nvPr/>
            </p:nvSpPr>
            <p:spPr bwMode="auto">
              <a:xfrm rot="6960000">
                <a:off x="916404" y="1845707"/>
                <a:ext cx="2132591" cy="207129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291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666666">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1" name="AutoShape 7"/>
              <p:cNvSpPr>
                <a:spLocks noChangeArrowheads="1"/>
              </p:cNvSpPr>
              <p:nvPr/>
            </p:nvSpPr>
            <p:spPr bwMode="auto">
              <a:xfrm rot="14640000" flipV="1">
                <a:off x="916404" y="1740973"/>
                <a:ext cx="2132591" cy="207129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291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FF0000">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2" name="AutoShape 8"/>
              <p:cNvSpPr>
                <a:spLocks noChangeArrowheads="1"/>
              </p:cNvSpPr>
              <p:nvPr/>
            </p:nvSpPr>
            <p:spPr bwMode="auto">
              <a:xfrm rot="14640000" flipH="1">
                <a:off x="914667" y="1847547"/>
                <a:ext cx="2132591" cy="207302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306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666666">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3" name="AutoShape 9"/>
              <p:cNvSpPr>
                <a:spLocks noChangeArrowheads="1"/>
              </p:cNvSpPr>
              <p:nvPr/>
            </p:nvSpPr>
            <p:spPr bwMode="auto">
              <a:xfrm rot="6960000" flipH="1" flipV="1">
                <a:off x="916404" y="1739202"/>
                <a:ext cx="2132591" cy="207302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306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FF0000">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4" name="AutoShape 10"/>
              <p:cNvSpPr>
                <a:spLocks noChangeArrowheads="1"/>
              </p:cNvSpPr>
              <p:nvPr/>
            </p:nvSpPr>
            <p:spPr bwMode="auto">
              <a:xfrm rot="10800000" flipV="1">
                <a:off x="962679" y="1697683"/>
                <a:ext cx="2045248" cy="215967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35 w 21600"/>
                  <a:gd name="T13" fmla="*/ 0 h 21600"/>
                  <a:gd name="T14" fmla="*/ 18465 w 21600"/>
                  <a:gd name="T15" fmla="*/ 5075 h 21600"/>
                </a:gdLst>
                <a:ahLst/>
                <a:cxnLst>
                  <a:cxn ang="T8">
                    <a:pos x="T0" y="T1"/>
                  </a:cxn>
                  <a:cxn ang="T9">
                    <a:pos x="T2" y="T3"/>
                  </a:cxn>
                  <a:cxn ang="T10">
                    <a:pos x="T4" y="T5"/>
                  </a:cxn>
                  <a:cxn ang="T11">
                    <a:pos x="T6" y="T7"/>
                  </a:cxn>
                </a:cxnLst>
                <a:rect l="T12" t="T13" r="T14" b="T15"/>
                <a:pathLst>
                  <a:path w="21600" h="21600">
                    <a:moveTo>
                      <a:pt x="6283" y="4043"/>
                    </a:moveTo>
                    <a:cubicBezTo>
                      <a:pt x="7620" y="3149"/>
                      <a:pt x="9192" y="2672"/>
                      <a:pt x="10800" y="2673"/>
                    </a:cubicBezTo>
                    <a:cubicBezTo>
                      <a:pt x="12407" y="2673"/>
                      <a:pt x="13979" y="3149"/>
                      <a:pt x="15316" y="4043"/>
                    </a:cubicBezTo>
                    <a:lnTo>
                      <a:pt x="16801" y="1821"/>
                    </a:lnTo>
                    <a:cubicBezTo>
                      <a:pt x="15025" y="633"/>
                      <a:pt x="12936" y="-1"/>
                      <a:pt x="10799" y="0"/>
                    </a:cubicBezTo>
                    <a:cubicBezTo>
                      <a:pt x="8663" y="0"/>
                      <a:pt x="6574" y="633"/>
                      <a:pt x="4798" y="1821"/>
                    </a:cubicBezTo>
                    <a:close/>
                  </a:path>
                </a:pathLst>
              </a:custGeom>
              <a:solidFill>
                <a:srgbClr val="666666">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5" name="AutoShape 11"/>
              <p:cNvSpPr>
                <a:spLocks noChangeArrowheads="1"/>
              </p:cNvSpPr>
              <p:nvPr/>
            </p:nvSpPr>
            <p:spPr bwMode="auto">
              <a:xfrm rot="10800000">
                <a:off x="962679" y="1804223"/>
                <a:ext cx="2045248" cy="215967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35 w 21600"/>
                  <a:gd name="T13" fmla="*/ 0 h 21600"/>
                  <a:gd name="T14" fmla="*/ 18465 w 21600"/>
                  <a:gd name="T15" fmla="*/ 5075 h 21600"/>
                </a:gdLst>
                <a:ahLst/>
                <a:cxnLst>
                  <a:cxn ang="T8">
                    <a:pos x="T0" y="T1"/>
                  </a:cxn>
                  <a:cxn ang="T9">
                    <a:pos x="T2" y="T3"/>
                  </a:cxn>
                  <a:cxn ang="T10">
                    <a:pos x="T4" y="T5"/>
                  </a:cxn>
                  <a:cxn ang="T11">
                    <a:pos x="T6" y="T7"/>
                  </a:cxn>
                </a:cxnLst>
                <a:rect l="T12" t="T13" r="T14" b="T15"/>
                <a:pathLst>
                  <a:path w="21600" h="21600">
                    <a:moveTo>
                      <a:pt x="6283" y="4043"/>
                    </a:moveTo>
                    <a:cubicBezTo>
                      <a:pt x="7620" y="3149"/>
                      <a:pt x="9192" y="2672"/>
                      <a:pt x="10800" y="2673"/>
                    </a:cubicBezTo>
                    <a:cubicBezTo>
                      <a:pt x="12407" y="2673"/>
                      <a:pt x="13979" y="3149"/>
                      <a:pt x="15316" y="4043"/>
                    </a:cubicBezTo>
                    <a:lnTo>
                      <a:pt x="16801" y="1821"/>
                    </a:lnTo>
                    <a:cubicBezTo>
                      <a:pt x="15025" y="633"/>
                      <a:pt x="12936" y="-1"/>
                      <a:pt x="10799" y="0"/>
                    </a:cubicBezTo>
                    <a:cubicBezTo>
                      <a:pt x="8663" y="0"/>
                      <a:pt x="6574" y="633"/>
                      <a:pt x="4798" y="1821"/>
                    </a:cubicBezTo>
                    <a:close/>
                  </a:path>
                </a:pathLst>
              </a:custGeom>
              <a:solidFill>
                <a:srgbClr val="FF0000">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6" name="Text Box 20"/>
              <p:cNvSpPr txBox="1">
                <a:spLocks noChangeArrowheads="1"/>
              </p:cNvSpPr>
              <p:nvPr/>
            </p:nvSpPr>
            <p:spPr bwMode="auto">
              <a:xfrm>
                <a:off x="389732" y="184936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87" name="Text Box 21"/>
              <p:cNvSpPr txBox="1">
                <a:spLocks noChangeArrowheads="1"/>
              </p:cNvSpPr>
              <p:nvPr/>
            </p:nvSpPr>
            <p:spPr bwMode="auto">
              <a:xfrm>
                <a:off x="2848197" y="184936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88" name="Text Box 22"/>
              <p:cNvSpPr txBox="1">
                <a:spLocks noChangeArrowheads="1"/>
              </p:cNvSpPr>
              <p:nvPr/>
            </p:nvSpPr>
            <p:spPr bwMode="auto">
              <a:xfrm>
                <a:off x="1697094" y="3929590"/>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89" name="Text Box 23"/>
              <p:cNvSpPr txBox="1">
                <a:spLocks noChangeArrowheads="1"/>
              </p:cNvSpPr>
              <p:nvPr/>
            </p:nvSpPr>
            <p:spPr bwMode="auto">
              <a:xfrm>
                <a:off x="2945424" y="314950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sp>
            <p:nvSpPr>
              <p:cNvPr id="6190" name="Text Box 24"/>
              <p:cNvSpPr txBox="1">
                <a:spLocks noChangeArrowheads="1"/>
              </p:cNvSpPr>
              <p:nvPr/>
            </p:nvSpPr>
            <p:spPr bwMode="auto">
              <a:xfrm>
                <a:off x="521683" y="314950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grpSp>
      </p:grpSp>
      <p:sp>
        <p:nvSpPr>
          <p:cNvPr id="6160" name="Text Box 19"/>
          <p:cNvSpPr txBox="1">
            <a:spLocks noChangeArrowheads="1"/>
          </p:cNvSpPr>
          <p:nvPr/>
        </p:nvSpPr>
        <p:spPr bwMode="auto">
          <a:xfrm>
            <a:off x="6513317" y="1839741"/>
            <a:ext cx="910510" cy="617566"/>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sp>
        <p:nvSpPr>
          <p:cNvPr id="6161" name="Text Box 20"/>
          <p:cNvSpPr txBox="1">
            <a:spLocks noChangeArrowheads="1"/>
          </p:cNvSpPr>
          <p:nvPr/>
        </p:nvSpPr>
        <p:spPr bwMode="auto">
          <a:xfrm>
            <a:off x="5124501" y="2550877"/>
            <a:ext cx="910510" cy="617566"/>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62" name="Text Box 21"/>
          <p:cNvSpPr txBox="1">
            <a:spLocks noChangeArrowheads="1"/>
          </p:cNvSpPr>
          <p:nvPr/>
        </p:nvSpPr>
        <p:spPr bwMode="auto">
          <a:xfrm>
            <a:off x="7608235" y="2550877"/>
            <a:ext cx="909069" cy="617566"/>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63" name="Text Box 22"/>
          <p:cNvSpPr txBox="1">
            <a:spLocks noChangeArrowheads="1"/>
          </p:cNvSpPr>
          <p:nvPr/>
        </p:nvSpPr>
        <p:spPr bwMode="auto">
          <a:xfrm>
            <a:off x="6445605" y="4561924"/>
            <a:ext cx="909070" cy="617565"/>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2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64" name="Text Box 23"/>
          <p:cNvSpPr txBox="1">
            <a:spLocks noChangeArrowheads="1"/>
          </p:cNvSpPr>
          <p:nvPr/>
        </p:nvSpPr>
        <p:spPr bwMode="auto">
          <a:xfrm>
            <a:off x="7706201" y="3807602"/>
            <a:ext cx="910510" cy="617565"/>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2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sp>
        <p:nvSpPr>
          <p:cNvPr id="6165" name="Text Box 24"/>
          <p:cNvSpPr txBox="1">
            <a:spLocks noChangeArrowheads="1"/>
          </p:cNvSpPr>
          <p:nvPr/>
        </p:nvSpPr>
        <p:spPr bwMode="auto">
          <a:xfrm>
            <a:off x="5258484" y="3807602"/>
            <a:ext cx="910510" cy="617565"/>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2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grpSp>
        <p:nvGrpSpPr>
          <p:cNvPr id="8" name="Group 59"/>
          <p:cNvGrpSpPr>
            <a:grpSpLocks/>
          </p:cNvGrpSpPr>
          <p:nvPr/>
        </p:nvGrpSpPr>
        <p:grpSpPr bwMode="auto">
          <a:xfrm>
            <a:off x="5885181" y="2323429"/>
            <a:ext cx="3111870" cy="3394451"/>
            <a:chOff x="6485731" y="2562225"/>
            <a:chExt cx="3429000" cy="3743325"/>
          </a:xfrm>
        </p:grpSpPr>
        <p:sp>
          <p:nvSpPr>
            <p:cNvPr id="6170" name="Oval 5"/>
            <p:cNvSpPr>
              <a:spLocks noChangeArrowheads="1"/>
            </p:cNvSpPr>
            <p:nvPr/>
          </p:nvSpPr>
          <p:spPr bwMode="auto">
            <a:xfrm>
              <a:off x="7019131" y="3476625"/>
              <a:ext cx="2286000" cy="2187082"/>
            </a:xfrm>
            <a:prstGeom prst="ellipse">
              <a:avLst/>
            </a:prstGeom>
            <a:solidFill>
              <a:srgbClr val="91FF93">
                <a:alpha val="79999"/>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nvGrpSpPr>
            <p:cNvPr id="9" name="Group 58"/>
            <p:cNvGrpSpPr>
              <a:grpSpLocks/>
            </p:cNvGrpSpPr>
            <p:nvPr/>
          </p:nvGrpSpPr>
          <p:grpSpPr bwMode="auto">
            <a:xfrm>
              <a:off x="6485731" y="2562225"/>
              <a:ext cx="3429000" cy="3743325"/>
              <a:chOff x="6180138" y="1495425"/>
              <a:chExt cx="3429000" cy="3743325"/>
            </a:xfrm>
          </p:grpSpPr>
          <p:sp>
            <p:nvSpPr>
              <p:cNvPr id="53" name="Arc 52"/>
              <p:cNvSpPr/>
              <p:nvPr/>
            </p:nvSpPr>
            <p:spPr bwMode="auto">
              <a:xfrm rot="16200000">
                <a:off x="6289675" y="2147888"/>
                <a:ext cx="3133725" cy="3048000"/>
              </a:xfrm>
              <a:prstGeom prst="arc">
                <a:avLst>
                  <a:gd name="adj1" fmla="val 17321026"/>
                  <a:gd name="adj2" fmla="val 4143725"/>
                </a:avLst>
              </a:prstGeom>
              <a:noFill/>
              <a:ln w="50800" cap="flat" cmpd="sng" algn="ctr">
                <a:solidFill>
                  <a:schemeClr val="accent2"/>
                </a:solidFill>
                <a:prstDash val="solid"/>
                <a:round/>
                <a:headEnd type="arrow"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nvGrpSpPr>
              <p:cNvPr id="10" name="Group 31"/>
              <p:cNvGrpSpPr>
                <a:grpSpLocks/>
              </p:cNvGrpSpPr>
              <p:nvPr/>
            </p:nvGrpSpPr>
            <p:grpSpPr bwMode="auto">
              <a:xfrm>
                <a:off x="6180138" y="1495425"/>
                <a:ext cx="3429000" cy="3438461"/>
                <a:chOff x="5952331" y="1724025"/>
                <a:chExt cx="3429000" cy="3437732"/>
              </a:xfrm>
            </p:grpSpPr>
            <p:sp>
              <p:nvSpPr>
                <p:cNvPr id="56" name="Arc 55"/>
                <p:cNvSpPr/>
                <p:nvPr/>
              </p:nvSpPr>
              <p:spPr bwMode="auto">
                <a:xfrm rot="16200000">
                  <a:off x="6100365" y="1880791"/>
                  <a:ext cx="3132932" cy="3429000"/>
                </a:xfrm>
                <a:prstGeom prst="arc">
                  <a:avLst>
                    <a:gd name="adj1" fmla="val 17321026"/>
                    <a:gd name="adj2" fmla="val 4143725"/>
                  </a:avLst>
                </a:prstGeom>
                <a:noFill/>
                <a:ln w="50800" cap="flat" cmpd="sng" algn="ctr">
                  <a:solidFill>
                    <a:schemeClr val="accent2"/>
                  </a:solidFill>
                  <a:prstDash val="solid"/>
                  <a:round/>
                  <a:headEnd type="none" w="med" len="med"/>
                  <a:tailEnd type="arrow" w="med" len="med"/>
                </a:ln>
                <a:effectLst/>
                <a:scene3d>
                  <a:camera prst="orthographicFront">
                    <a:rot lat="0" lon="300000" rev="0"/>
                  </a:camera>
                  <a:lightRig rig="threePt" dir="t"/>
                </a:scene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75" name="Down Arrow 29"/>
                <p:cNvSpPr>
                  <a:spLocks noChangeArrowheads="1"/>
                </p:cNvSpPr>
                <p:nvPr/>
              </p:nvSpPr>
              <p:spPr bwMode="auto">
                <a:xfrm flipH="1" flipV="1">
                  <a:off x="7323931" y="2105025"/>
                  <a:ext cx="457200" cy="609600"/>
                </a:xfrm>
                <a:prstGeom prst="downArrow">
                  <a:avLst>
                    <a:gd name="adj1" fmla="val 50000"/>
                    <a:gd name="adj2" fmla="val 50000"/>
                  </a:avLst>
                </a:prstGeom>
                <a:solidFill>
                  <a:srgbClr val="00B8FF"/>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76" name="Down Arrow 30"/>
                <p:cNvSpPr>
                  <a:spLocks noChangeArrowheads="1"/>
                </p:cNvSpPr>
                <p:nvPr/>
              </p:nvSpPr>
              <p:spPr bwMode="auto">
                <a:xfrm rot="10800000" flipV="1">
                  <a:off x="7781131" y="1724025"/>
                  <a:ext cx="381000" cy="609600"/>
                </a:xfrm>
                <a:prstGeom prst="downArrow">
                  <a:avLst>
                    <a:gd name="adj1" fmla="val 50000"/>
                    <a:gd name="adj2" fmla="val 50000"/>
                  </a:avLst>
                </a:prstGeom>
                <a:solidFill>
                  <a:srgbClr val="00B8FF"/>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grpSp>
      </p:grpSp>
      <p:graphicFrame>
        <p:nvGraphicFramePr>
          <p:cNvPr id="20516" name="Object 5"/>
          <p:cNvGraphicFramePr>
            <a:graphicFrameLocks noChangeAspect="1"/>
          </p:cNvGraphicFramePr>
          <p:nvPr/>
        </p:nvGraphicFramePr>
        <p:xfrm>
          <a:off x="7129929" y="2254330"/>
          <a:ext cx="947968" cy="545589"/>
        </p:xfrm>
        <a:graphic>
          <a:graphicData uri="http://schemas.openxmlformats.org/presentationml/2006/ole">
            <mc:AlternateContent xmlns:mc="http://schemas.openxmlformats.org/markup-compatibility/2006">
              <mc:Choice xmlns:v="urn:schemas-microsoft-com:vml" Requires="v">
                <p:oleObj name="Equation" r:id="rId11" imgW="901440" imgH="520560" progId="Equation.DSMT4">
                  <p:embed/>
                </p:oleObj>
              </mc:Choice>
              <mc:Fallback>
                <p:oleObj name="Equation" r:id="rId11" imgW="901440" imgH="520560" progId="Equation.DSMT4">
                  <p:embed/>
                  <p:pic>
                    <p:nvPicPr>
                      <p:cNvPr id="20516"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9929" y="2254330"/>
                        <a:ext cx="947968" cy="5455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65"/>
          <p:cNvGrpSpPr>
            <a:grpSpLocks/>
          </p:cNvGrpSpPr>
          <p:nvPr/>
        </p:nvGrpSpPr>
        <p:grpSpPr bwMode="auto">
          <a:xfrm>
            <a:off x="5055348" y="4119982"/>
            <a:ext cx="1313901" cy="829179"/>
            <a:chOff x="5571331" y="4543425"/>
            <a:chExt cx="1447800" cy="914400"/>
          </a:xfrm>
        </p:grpSpPr>
        <p:graphicFrame>
          <p:nvGraphicFramePr>
            <p:cNvPr id="6147" name="Object 5"/>
            <p:cNvGraphicFramePr>
              <a:graphicFrameLocks noChangeAspect="1"/>
            </p:cNvGraphicFramePr>
            <p:nvPr/>
          </p:nvGraphicFramePr>
          <p:xfrm>
            <a:off x="5799931" y="4619625"/>
            <a:ext cx="1044575" cy="704850"/>
          </p:xfrm>
          <a:graphic>
            <a:graphicData uri="http://schemas.openxmlformats.org/presentationml/2006/ole">
              <mc:AlternateContent xmlns:mc="http://schemas.openxmlformats.org/markup-compatibility/2006">
                <mc:Choice xmlns:v="urn:schemas-microsoft-com:vml" Requires="v">
                  <p:oleObj name="Equation" r:id="rId13" imgW="901440" imgH="609480" progId="Equation.DSMT4">
                    <p:embed/>
                  </p:oleObj>
                </mc:Choice>
                <mc:Fallback>
                  <p:oleObj name="Equation" r:id="rId13" imgW="901440" imgH="609480" progId="Equation.DSMT4">
                    <p:embed/>
                    <p:pic>
                      <p:nvPicPr>
                        <p:cNvPr id="6147"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9931" y="4619625"/>
                          <a:ext cx="1044575"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69" name="Rounded Rectangle 62"/>
            <p:cNvSpPr>
              <a:spLocks noChangeArrowheads="1"/>
            </p:cNvSpPr>
            <p:nvPr/>
          </p:nvSpPr>
          <p:spPr bwMode="auto">
            <a:xfrm>
              <a:off x="5571331" y="4543425"/>
              <a:ext cx="1447800" cy="914400"/>
            </a:xfrm>
            <a:prstGeom prst="roundRect">
              <a:avLst>
                <a:gd name="adj" fmla="val 16667"/>
              </a:avLst>
            </a:prstGeom>
            <a:noFill/>
            <a:ln w="38100" algn="ctr">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
        <p:nvSpPr>
          <p:cNvPr id="65" name="Rounded Rectangle 64"/>
          <p:cNvSpPr>
            <a:spLocks noChangeArrowheads="1"/>
          </p:cNvSpPr>
          <p:nvPr/>
        </p:nvSpPr>
        <p:spPr bwMode="auto">
          <a:xfrm>
            <a:off x="6922470" y="2116133"/>
            <a:ext cx="1313901" cy="829179"/>
          </a:xfrm>
          <a:prstGeom prst="roundRect">
            <a:avLst>
              <a:gd name="adj" fmla="val 16667"/>
            </a:avLst>
          </a:prstGeom>
          <a:noFill/>
          <a:ln w="38100" algn="ctr">
            <a:solidFill>
              <a:srgbClr val="0070C0"/>
            </a:solidFill>
            <a:round/>
            <a:headEnd/>
            <a:tailEnd/>
          </a:ln>
        </p:spPr>
        <p:txBody>
          <a:bodyPr lIns="82954" tIns="41477" rIns="82954" bIns="4147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2" name="Oval 11"/>
          <p:cNvSpPr/>
          <p:nvPr/>
        </p:nvSpPr>
        <p:spPr bwMode="auto">
          <a:xfrm>
            <a:off x="7168560" y="3860383"/>
            <a:ext cx="501006" cy="547028"/>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Tree>
    <p:extLst>
      <p:ext uri="{BB962C8B-B14F-4D97-AF65-F5344CB8AC3E}">
        <p14:creationId xmlns:p14="http://schemas.microsoft.com/office/powerpoint/2010/main" val="2457970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1283"/>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3"/>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4"/>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1288"/>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1295"/>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11296"/>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additive="repl">
                                        <p:cTn id="36" dur="1" fill="hold">
                                          <p:stCondLst>
                                            <p:cond delay="0"/>
                                          </p:stCondLst>
                                        </p:cTn>
                                        <p:tgtEl>
                                          <p:spTgt spid="11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1"/>
          <p:cNvSpPr txBox="1">
            <a:spLocks noChangeArrowheads="1"/>
          </p:cNvSpPr>
          <p:nvPr/>
        </p:nvSpPr>
        <p:spPr bwMode="auto">
          <a:xfrm>
            <a:off x="533400" y="228600"/>
            <a:ext cx="8298320" cy="785992"/>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r>
              <a:rPr kumimoji="0" lang="en-US" sz="2200" b="0"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Alternate coupling (with some technicalities)</a:t>
            </a:r>
          </a:p>
        </p:txBody>
      </p:sp>
      <p:pic>
        <p:nvPicPr>
          <p:cNvPr id="11283" name="Picture 19"/>
          <p:cNvPicPr>
            <a:picLocks noChangeAspect="1" noChangeArrowheads="1"/>
          </p:cNvPicPr>
          <p:nvPr/>
        </p:nvPicPr>
        <p:blipFill>
          <a:blip r:embed="rId3" cstate="print"/>
          <a:srcRect/>
          <a:stretch>
            <a:fillRect/>
          </a:stretch>
        </p:blipFill>
        <p:spPr bwMode="auto">
          <a:xfrm>
            <a:off x="698730" y="1079661"/>
            <a:ext cx="5397270" cy="801440"/>
          </a:xfrm>
          <a:prstGeom prst="rect">
            <a:avLst/>
          </a:prstGeom>
          <a:noFill/>
          <a:ln w="9525">
            <a:noFill/>
            <a:round/>
            <a:headEnd/>
            <a:tailEnd/>
          </a:ln>
        </p:spPr>
      </p:pic>
      <p:pic>
        <p:nvPicPr>
          <p:cNvPr id="11284" name="Picture 20"/>
          <p:cNvPicPr>
            <a:picLocks noChangeAspect="1" noChangeArrowheads="1"/>
          </p:cNvPicPr>
          <p:nvPr/>
        </p:nvPicPr>
        <p:blipFill>
          <a:blip r:embed="rId4" cstate="print"/>
          <a:srcRect/>
          <a:stretch>
            <a:fillRect/>
          </a:stretch>
        </p:blipFill>
        <p:spPr bwMode="auto">
          <a:xfrm>
            <a:off x="837036" y="2047037"/>
            <a:ext cx="5411364" cy="718174"/>
          </a:xfrm>
          <a:prstGeom prst="rect">
            <a:avLst/>
          </a:prstGeom>
          <a:noFill/>
          <a:ln w="9525">
            <a:noFill/>
            <a:round/>
            <a:headEnd/>
            <a:tailEnd/>
          </a:ln>
        </p:spPr>
      </p:pic>
      <p:grpSp>
        <p:nvGrpSpPr>
          <p:cNvPr id="2" name="Group 21"/>
          <p:cNvGrpSpPr>
            <a:grpSpLocks/>
          </p:cNvGrpSpPr>
          <p:nvPr/>
        </p:nvGrpSpPr>
        <p:grpSpPr bwMode="auto">
          <a:xfrm>
            <a:off x="698730" y="3048000"/>
            <a:ext cx="3873270" cy="352593"/>
            <a:chOff x="490" y="2192"/>
            <a:chExt cx="2843" cy="298"/>
          </a:xfrm>
        </p:grpSpPr>
        <p:pic>
          <p:nvPicPr>
            <p:cNvPr id="6198" name="Picture 22"/>
            <p:cNvPicPr>
              <a:picLocks noChangeAspect="1" noChangeArrowheads="1"/>
            </p:cNvPicPr>
            <p:nvPr/>
          </p:nvPicPr>
          <p:blipFill>
            <a:blip r:embed="rId5" cstate="print"/>
            <a:srcRect/>
            <a:stretch>
              <a:fillRect/>
            </a:stretch>
          </p:blipFill>
          <p:spPr bwMode="auto">
            <a:xfrm>
              <a:off x="490" y="2202"/>
              <a:ext cx="1586" cy="286"/>
            </a:xfrm>
            <a:prstGeom prst="rect">
              <a:avLst/>
            </a:prstGeom>
            <a:noFill/>
            <a:ln w="9525">
              <a:noFill/>
              <a:round/>
              <a:headEnd/>
              <a:tailEnd/>
            </a:ln>
          </p:spPr>
        </p:pic>
        <p:pic>
          <p:nvPicPr>
            <p:cNvPr id="6199" name="Picture 23"/>
            <p:cNvPicPr>
              <a:picLocks noChangeAspect="1" noChangeArrowheads="1"/>
            </p:cNvPicPr>
            <p:nvPr/>
          </p:nvPicPr>
          <p:blipFill>
            <a:blip r:embed="rId6" cstate="print"/>
            <a:srcRect/>
            <a:stretch>
              <a:fillRect/>
            </a:stretch>
          </p:blipFill>
          <p:spPr bwMode="auto">
            <a:xfrm>
              <a:off x="2095" y="2192"/>
              <a:ext cx="1238" cy="298"/>
            </a:xfrm>
            <a:prstGeom prst="rect">
              <a:avLst/>
            </a:prstGeom>
            <a:noFill/>
            <a:ln w="9525">
              <a:noFill/>
              <a:round/>
              <a:headEnd/>
              <a:tailEnd/>
            </a:ln>
          </p:spPr>
        </p:pic>
      </p:grpSp>
      <p:grpSp>
        <p:nvGrpSpPr>
          <p:cNvPr id="6" name="Group 38"/>
          <p:cNvGrpSpPr>
            <a:grpSpLocks/>
          </p:cNvGrpSpPr>
          <p:nvPr/>
        </p:nvGrpSpPr>
        <p:grpSpPr bwMode="auto">
          <a:xfrm>
            <a:off x="5816028" y="2461625"/>
            <a:ext cx="3492210" cy="3339748"/>
            <a:chOff x="389732" y="1114426"/>
            <a:chExt cx="3456782" cy="3454400"/>
          </a:xfrm>
        </p:grpSpPr>
        <p:sp>
          <p:nvSpPr>
            <p:cNvPr id="6177" name="Text Box 19"/>
            <p:cNvSpPr txBox="1">
              <a:spLocks noChangeArrowheads="1"/>
            </p:cNvSpPr>
            <p:nvPr/>
          </p:nvSpPr>
          <p:spPr bwMode="auto">
            <a:xfrm>
              <a:off x="1764806" y="111442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grpSp>
          <p:nvGrpSpPr>
            <p:cNvPr id="7" name="Group 31"/>
            <p:cNvGrpSpPr>
              <a:grpSpLocks/>
            </p:cNvGrpSpPr>
            <p:nvPr/>
          </p:nvGrpSpPr>
          <p:grpSpPr bwMode="auto">
            <a:xfrm>
              <a:off x="389732" y="1697683"/>
              <a:ext cx="3456782" cy="2871143"/>
              <a:chOff x="389732" y="1697683"/>
              <a:chExt cx="3456782" cy="2871143"/>
            </a:xfrm>
          </p:grpSpPr>
          <p:sp>
            <p:nvSpPr>
              <p:cNvPr id="6179" name="Oval 5"/>
              <p:cNvSpPr>
                <a:spLocks noChangeArrowheads="1"/>
              </p:cNvSpPr>
              <p:nvPr/>
            </p:nvSpPr>
            <p:spPr bwMode="auto">
              <a:xfrm>
                <a:off x="1059907" y="1807834"/>
                <a:ext cx="1836904" cy="2051332"/>
              </a:xfrm>
              <a:prstGeom prst="ellipse">
                <a:avLst/>
              </a:prstGeom>
              <a:solidFill>
                <a:srgbClr val="91FF93">
                  <a:alpha val="79999"/>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0" name="AutoShape 6"/>
              <p:cNvSpPr>
                <a:spLocks noChangeArrowheads="1"/>
              </p:cNvSpPr>
              <p:nvPr/>
            </p:nvSpPr>
            <p:spPr bwMode="auto">
              <a:xfrm rot="6960000">
                <a:off x="916404" y="1845707"/>
                <a:ext cx="2132591" cy="207129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291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666666">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1" name="AutoShape 7"/>
              <p:cNvSpPr>
                <a:spLocks noChangeArrowheads="1"/>
              </p:cNvSpPr>
              <p:nvPr/>
            </p:nvSpPr>
            <p:spPr bwMode="auto">
              <a:xfrm rot="14640000" flipV="1">
                <a:off x="916404" y="1740973"/>
                <a:ext cx="2132591" cy="207129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291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FF0000">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2" name="AutoShape 8"/>
              <p:cNvSpPr>
                <a:spLocks noChangeArrowheads="1"/>
              </p:cNvSpPr>
              <p:nvPr/>
            </p:nvSpPr>
            <p:spPr bwMode="auto">
              <a:xfrm rot="14640000" flipH="1">
                <a:off x="914667" y="1847547"/>
                <a:ext cx="2132591" cy="207302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306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666666">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3" name="AutoShape 9"/>
              <p:cNvSpPr>
                <a:spLocks noChangeArrowheads="1"/>
              </p:cNvSpPr>
              <p:nvPr/>
            </p:nvSpPr>
            <p:spPr bwMode="auto">
              <a:xfrm rot="6960000" flipH="1" flipV="1">
                <a:off x="916404" y="1739202"/>
                <a:ext cx="2132591" cy="207302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261 w 21600"/>
                  <a:gd name="T13" fmla="*/ 0 h 21600"/>
                  <a:gd name="T14" fmla="*/ 17339 w 21600"/>
                  <a:gd name="T15" fmla="*/ 4306 h 21600"/>
                </a:gdLst>
                <a:ahLst/>
                <a:cxnLst>
                  <a:cxn ang="T8">
                    <a:pos x="T0" y="T1"/>
                  </a:cxn>
                  <a:cxn ang="T9">
                    <a:pos x="T2" y="T3"/>
                  </a:cxn>
                  <a:cxn ang="T10">
                    <a:pos x="T4" y="T5"/>
                  </a:cxn>
                  <a:cxn ang="T11">
                    <a:pos x="T6" y="T7"/>
                  </a:cxn>
                </a:cxnLst>
                <a:rect l="T12" t="T13" r="T14" b="T15"/>
                <a:pathLst>
                  <a:path w="21600" h="21600">
                    <a:moveTo>
                      <a:pt x="7151" y="3489"/>
                    </a:moveTo>
                    <a:cubicBezTo>
                      <a:pt x="8284" y="2924"/>
                      <a:pt x="9533" y="2629"/>
                      <a:pt x="10800" y="2630"/>
                    </a:cubicBezTo>
                    <a:cubicBezTo>
                      <a:pt x="12066" y="2630"/>
                      <a:pt x="13315" y="2924"/>
                      <a:pt x="14448" y="3489"/>
                    </a:cubicBezTo>
                    <a:lnTo>
                      <a:pt x="15622" y="1136"/>
                    </a:lnTo>
                    <a:cubicBezTo>
                      <a:pt x="14124" y="389"/>
                      <a:pt x="12473" y="-1"/>
                      <a:pt x="10799" y="0"/>
                    </a:cubicBezTo>
                    <a:cubicBezTo>
                      <a:pt x="9126" y="0"/>
                      <a:pt x="7475" y="389"/>
                      <a:pt x="5977" y="1136"/>
                    </a:cubicBezTo>
                    <a:close/>
                  </a:path>
                </a:pathLst>
              </a:custGeom>
              <a:solidFill>
                <a:srgbClr val="FF0000">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4" name="AutoShape 10"/>
              <p:cNvSpPr>
                <a:spLocks noChangeArrowheads="1"/>
              </p:cNvSpPr>
              <p:nvPr/>
            </p:nvSpPr>
            <p:spPr bwMode="auto">
              <a:xfrm rot="10800000" flipV="1">
                <a:off x="962679" y="1697683"/>
                <a:ext cx="2045248" cy="215967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35 w 21600"/>
                  <a:gd name="T13" fmla="*/ 0 h 21600"/>
                  <a:gd name="T14" fmla="*/ 18465 w 21600"/>
                  <a:gd name="T15" fmla="*/ 5075 h 21600"/>
                </a:gdLst>
                <a:ahLst/>
                <a:cxnLst>
                  <a:cxn ang="T8">
                    <a:pos x="T0" y="T1"/>
                  </a:cxn>
                  <a:cxn ang="T9">
                    <a:pos x="T2" y="T3"/>
                  </a:cxn>
                  <a:cxn ang="T10">
                    <a:pos x="T4" y="T5"/>
                  </a:cxn>
                  <a:cxn ang="T11">
                    <a:pos x="T6" y="T7"/>
                  </a:cxn>
                </a:cxnLst>
                <a:rect l="T12" t="T13" r="T14" b="T15"/>
                <a:pathLst>
                  <a:path w="21600" h="21600">
                    <a:moveTo>
                      <a:pt x="6283" y="4043"/>
                    </a:moveTo>
                    <a:cubicBezTo>
                      <a:pt x="7620" y="3149"/>
                      <a:pt x="9192" y="2672"/>
                      <a:pt x="10800" y="2673"/>
                    </a:cubicBezTo>
                    <a:cubicBezTo>
                      <a:pt x="12407" y="2673"/>
                      <a:pt x="13979" y="3149"/>
                      <a:pt x="15316" y="4043"/>
                    </a:cubicBezTo>
                    <a:lnTo>
                      <a:pt x="16801" y="1821"/>
                    </a:lnTo>
                    <a:cubicBezTo>
                      <a:pt x="15025" y="633"/>
                      <a:pt x="12936" y="-1"/>
                      <a:pt x="10799" y="0"/>
                    </a:cubicBezTo>
                    <a:cubicBezTo>
                      <a:pt x="8663" y="0"/>
                      <a:pt x="6574" y="633"/>
                      <a:pt x="4798" y="1821"/>
                    </a:cubicBezTo>
                    <a:close/>
                  </a:path>
                </a:pathLst>
              </a:custGeom>
              <a:solidFill>
                <a:srgbClr val="666666">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5" name="AutoShape 11"/>
              <p:cNvSpPr>
                <a:spLocks noChangeArrowheads="1"/>
              </p:cNvSpPr>
              <p:nvPr/>
            </p:nvSpPr>
            <p:spPr bwMode="auto">
              <a:xfrm rot="10800000">
                <a:off x="962679" y="1804223"/>
                <a:ext cx="2045248" cy="215967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35 w 21600"/>
                  <a:gd name="T13" fmla="*/ 0 h 21600"/>
                  <a:gd name="T14" fmla="*/ 18465 w 21600"/>
                  <a:gd name="T15" fmla="*/ 5075 h 21600"/>
                </a:gdLst>
                <a:ahLst/>
                <a:cxnLst>
                  <a:cxn ang="T8">
                    <a:pos x="T0" y="T1"/>
                  </a:cxn>
                  <a:cxn ang="T9">
                    <a:pos x="T2" y="T3"/>
                  </a:cxn>
                  <a:cxn ang="T10">
                    <a:pos x="T4" y="T5"/>
                  </a:cxn>
                  <a:cxn ang="T11">
                    <a:pos x="T6" y="T7"/>
                  </a:cxn>
                </a:cxnLst>
                <a:rect l="T12" t="T13" r="T14" b="T15"/>
                <a:pathLst>
                  <a:path w="21600" h="21600">
                    <a:moveTo>
                      <a:pt x="6283" y="4043"/>
                    </a:moveTo>
                    <a:cubicBezTo>
                      <a:pt x="7620" y="3149"/>
                      <a:pt x="9192" y="2672"/>
                      <a:pt x="10800" y="2673"/>
                    </a:cubicBezTo>
                    <a:cubicBezTo>
                      <a:pt x="12407" y="2673"/>
                      <a:pt x="13979" y="3149"/>
                      <a:pt x="15316" y="4043"/>
                    </a:cubicBezTo>
                    <a:lnTo>
                      <a:pt x="16801" y="1821"/>
                    </a:lnTo>
                    <a:cubicBezTo>
                      <a:pt x="15025" y="633"/>
                      <a:pt x="12936" y="-1"/>
                      <a:pt x="10799" y="0"/>
                    </a:cubicBezTo>
                    <a:cubicBezTo>
                      <a:pt x="8663" y="0"/>
                      <a:pt x="6574" y="633"/>
                      <a:pt x="4798" y="1821"/>
                    </a:cubicBezTo>
                    <a:close/>
                  </a:path>
                </a:pathLst>
              </a:custGeom>
              <a:solidFill>
                <a:srgbClr val="FF0000">
                  <a:alpha val="70195"/>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86" name="Text Box 20"/>
              <p:cNvSpPr txBox="1">
                <a:spLocks noChangeArrowheads="1"/>
              </p:cNvSpPr>
              <p:nvPr/>
            </p:nvSpPr>
            <p:spPr bwMode="auto">
              <a:xfrm>
                <a:off x="389732" y="184936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87" name="Text Box 21"/>
              <p:cNvSpPr txBox="1">
                <a:spLocks noChangeArrowheads="1"/>
              </p:cNvSpPr>
              <p:nvPr/>
            </p:nvSpPr>
            <p:spPr bwMode="auto">
              <a:xfrm>
                <a:off x="2848197" y="184936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88" name="Text Box 22"/>
              <p:cNvSpPr txBox="1">
                <a:spLocks noChangeArrowheads="1"/>
              </p:cNvSpPr>
              <p:nvPr/>
            </p:nvSpPr>
            <p:spPr bwMode="auto">
              <a:xfrm>
                <a:off x="1697094" y="3929590"/>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89" name="Text Box 23"/>
              <p:cNvSpPr txBox="1">
                <a:spLocks noChangeArrowheads="1"/>
              </p:cNvSpPr>
              <p:nvPr/>
            </p:nvSpPr>
            <p:spPr bwMode="auto">
              <a:xfrm>
                <a:off x="2945424" y="314950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sp>
            <p:nvSpPr>
              <p:cNvPr id="6190" name="Text Box 24"/>
              <p:cNvSpPr txBox="1">
                <a:spLocks noChangeArrowheads="1"/>
              </p:cNvSpPr>
              <p:nvPr/>
            </p:nvSpPr>
            <p:spPr bwMode="auto">
              <a:xfrm>
                <a:off x="521683" y="3149506"/>
                <a:ext cx="901090" cy="639236"/>
              </a:xfrm>
              <a:prstGeom prst="rect">
                <a:avLst/>
              </a:prstGeom>
              <a:noFill/>
              <a:ln w="9525">
                <a:noFill/>
                <a:round/>
                <a:headEnd/>
                <a:tailEnd/>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grpSp>
      </p:grpSp>
      <p:sp>
        <p:nvSpPr>
          <p:cNvPr id="6160" name="Text Box 19"/>
          <p:cNvSpPr txBox="1">
            <a:spLocks noChangeArrowheads="1"/>
          </p:cNvSpPr>
          <p:nvPr/>
        </p:nvSpPr>
        <p:spPr bwMode="auto">
          <a:xfrm>
            <a:off x="6513317" y="1839741"/>
            <a:ext cx="910510" cy="617566"/>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333333"/>
              </a:solidFill>
              <a:effectLst/>
              <a:uLnTx/>
              <a:uFillTx/>
              <a:latin typeface="Times New Roman" pitchFamily="16" charset="0"/>
              <a:ea typeface="+mn-ea"/>
              <a:cs typeface="Times New Roman" pitchFamily="18" charset="0"/>
            </a:endParaRPr>
          </a:p>
        </p:txBody>
      </p:sp>
      <p:sp>
        <p:nvSpPr>
          <p:cNvPr id="6161" name="Text Box 20"/>
          <p:cNvSpPr txBox="1">
            <a:spLocks noChangeArrowheads="1"/>
          </p:cNvSpPr>
          <p:nvPr/>
        </p:nvSpPr>
        <p:spPr bwMode="auto">
          <a:xfrm>
            <a:off x="5124501" y="2550877"/>
            <a:ext cx="910510" cy="617566"/>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sp>
        <p:nvSpPr>
          <p:cNvPr id="6162" name="Text Box 21"/>
          <p:cNvSpPr txBox="1">
            <a:spLocks noChangeArrowheads="1"/>
          </p:cNvSpPr>
          <p:nvPr/>
        </p:nvSpPr>
        <p:spPr bwMode="auto">
          <a:xfrm>
            <a:off x="7608235" y="2550877"/>
            <a:ext cx="909069" cy="617566"/>
          </a:xfrm>
          <a:prstGeom prst="rect">
            <a:avLst/>
          </a:prstGeom>
          <a:noFill/>
          <a:ln w="9525">
            <a:noFill/>
            <a:round/>
            <a:headEnd/>
            <a:tailEnd/>
          </a:ln>
        </p:spPr>
        <p:txBody>
          <a:bodyPr lIns="81648" tIns="40824" rIns="81648" bIns="40824"/>
          <a:lstStyle/>
          <a:p>
            <a:pPr marL="0" marR="0" lvl="0" indent="0" algn="l" defTabSz="914400" rtl="0" eaLnBrk="1" fontAlgn="base" latinLnBrk="0" hangingPunct="1">
              <a:lnSpc>
                <a:spcPct val="100000"/>
              </a:lnSpc>
              <a:spcBef>
                <a:spcPct val="0"/>
              </a:spcBef>
              <a:spcAft>
                <a:spcPct val="0"/>
              </a:spcAft>
              <a:buClrTx/>
              <a:buSzTx/>
              <a:buFontTx/>
              <a:buNone/>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defRPr/>
            </a:pPr>
            <a:endParaRPr kumimoji="0" lang="en-US" sz="2500" b="1" i="0" u="none" strike="noStrike" kern="1200" cap="none" spc="0" normalizeH="0" baseline="-33000" noProof="0" dirty="0">
              <a:ln>
                <a:noFill/>
              </a:ln>
              <a:solidFill>
                <a:srgbClr val="FF0000"/>
              </a:solidFill>
              <a:effectLst/>
              <a:uLnTx/>
              <a:uFillTx/>
              <a:latin typeface="Times New Roman" pitchFamily="16" charset="0"/>
              <a:ea typeface="+mn-ea"/>
              <a:cs typeface="Times New Roman" pitchFamily="18" charset="0"/>
            </a:endParaRPr>
          </a:p>
        </p:txBody>
      </p:sp>
      <p:grpSp>
        <p:nvGrpSpPr>
          <p:cNvPr id="8" name="Group 59"/>
          <p:cNvGrpSpPr>
            <a:grpSpLocks/>
          </p:cNvGrpSpPr>
          <p:nvPr/>
        </p:nvGrpSpPr>
        <p:grpSpPr bwMode="auto">
          <a:xfrm>
            <a:off x="5885181" y="2323429"/>
            <a:ext cx="3111870" cy="3394451"/>
            <a:chOff x="6485731" y="2562225"/>
            <a:chExt cx="3429000" cy="3743325"/>
          </a:xfrm>
        </p:grpSpPr>
        <p:sp>
          <p:nvSpPr>
            <p:cNvPr id="6170" name="Oval 5"/>
            <p:cNvSpPr>
              <a:spLocks noChangeArrowheads="1"/>
            </p:cNvSpPr>
            <p:nvPr/>
          </p:nvSpPr>
          <p:spPr bwMode="auto">
            <a:xfrm>
              <a:off x="7019131" y="3476625"/>
              <a:ext cx="2286000" cy="2187082"/>
            </a:xfrm>
            <a:prstGeom prst="ellipse">
              <a:avLst/>
            </a:prstGeom>
            <a:solidFill>
              <a:srgbClr val="91FF93">
                <a:alpha val="79999"/>
              </a:srgbClr>
            </a:solidFill>
            <a:ln w="936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nvGrpSpPr>
            <p:cNvPr id="9" name="Group 58"/>
            <p:cNvGrpSpPr>
              <a:grpSpLocks/>
            </p:cNvGrpSpPr>
            <p:nvPr/>
          </p:nvGrpSpPr>
          <p:grpSpPr bwMode="auto">
            <a:xfrm>
              <a:off x="6485731" y="2562225"/>
              <a:ext cx="3429000" cy="3743325"/>
              <a:chOff x="6180138" y="1495425"/>
              <a:chExt cx="3429000" cy="3743325"/>
            </a:xfrm>
          </p:grpSpPr>
          <p:sp>
            <p:nvSpPr>
              <p:cNvPr id="53" name="Arc 52"/>
              <p:cNvSpPr/>
              <p:nvPr/>
            </p:nvSpPr>
            <p:spPr bwMode="auto">
              <a:xfrm rot="16200000">
                <a:off x="6289675" y="2147888"/>
                <a:ext cx="3133725" cy="3048000"/>
              </a:xfrm>
              <a:prstGeom prst="arc">
                <a:avLst>
                  <a:gd name="adj1" fmla="val 17321026"/>
                  <a:gd name="adj2" fmla="val 4143725"/>
                </a:avLst>
              </a:prstGeom>
              <a:noFill/>
              <a:ln w="50800" cap="flat" cmpd="sng" algn="ctr">
                <a:solidFill>
                  <a:schemeClr val="accent2"/>
                </a:solidFill>
                <a:prstDash val="solid"/>
                <a:round/>
                <a:headEnd type="arrow"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nvGrpSpPr>
              <p:cNvPr id="10" name="Group 31"/>
              <p:cNvGrpSpPr>
                <a:grpSpLocks/>
              </p:cNvGrpSpPr>
              <p:nvPr/>
            </p:nvGrpSpPr>
            <p:grpSpPr bwMode="auto">
              <a:xfrm>
                <a:off x="6180138" y="1495425"/>
                <a:ext cx="3429000" cy="3438461"/>
                <a:chOff x="5952331" y="1724025"/>
                <a:chExt cx="3429000" cy="3437732"/>
              </a:xfrm>
            </p:grpSpPr>
            <p:sp>
              <p:nvSpPr>
                <p:cNvPr id="56" name="Arc 55"/>
                <p:cNvSpPr/>
                <p:nvPr/>
              </p:nvSpPr>
              <p:spPr bwMode="auto">
                <a:xfrm rot="16200000">
                  <a:off x="6100365" y="1880791"/>
                  <a:ext cx="3132932" cy="3429000"/>
                </a:xfrm>
                <a:prstGeom prst="arc">
                  <a:avLst>
                    <a:gd name="adj1" fmla="val 17321026"/>
                    <a:gd name="adj2" fmla="val 4143725"/>
                  </a:avLst>
                </a:prstGeom>
                <a:noFill/>
                <a:ln w="50800" cap="flat" cmpd="sng" algn="ctr">
                  <a:solidFill>
                    <a:schemeClr val="accent2"/>
                  </a:solidFill>
                  <a:prstDash val="solid"/>
                  <a:round/>
                  <a:headEnd type="none" w="med" len="med"/>
                  <a:tailEnd type="arrow" w="med" len="med"/>
                </a:ln>
                <a:effectLst/>
                <a:scene3d>
                  <a:camera prst="orthographicFront">
                    <a:rot lat="0" lon="300000" rev="0"/>
                  </a:camera>
                  <a:lightRig rig="threePt" dir="t"/>
                </a:scene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75" name="Down Arrow 29"/>
                <p:cNvSpPr>
                  <a:spLocks noChangeArrowheads="1"/>
                </p:cNvSpPr>
                <p:nvPr/>
              </p:nvSpPr>
              <p:spPr bwMode="auto">
                <a:xfrm flipH="1" flipV="1">
                  <a:off x="7323931" y="2105025"/>
                  <a:ext cx="457200" cy="609600"/>
                </a:xfrm>
                <a:prstGeom prst="downArrow">
                  <a:avLst>
                    <a:gd name="adj1" fmla="val 50000"/>
                    <a:gd name="adj2" fmla="val 50000"/>
                  </a:avLst>
                </a:prstGeom>
                <a:solidFill>
                  <a:srgbClr val="00B8FF"/>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176" name="Down Arrow 30"/>
                <p:cNvSpPr>
                  <a:spLocks noChangeArrowheads="1"/>
                </p:cNvSpPr>
                <p:nvPr/>
              </p:nvSpPr>
              <p:spPr bwMode="auto">
                <a:xfrm rot="10800000" flipV="1">
                  <a:off x="7781131" y="1724025"/>
                  <a:ext cx="381000" cy="609600"/>
                </a:xfrm>
                <a:prstGeom prst="downArrow">
                  <a:avLst>
                    <a:gd name="adj1" fmla="val 50000"/>
                    <a:gd name="adj2" fmla="val 50000"/>
                  </a:avLst>
                </a:prstGeom>
                <a:solidFill>
                  <a:srgbClr val="00B8FF"/>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grpSp>
      </p:grpSp>
      <p:graphicFrame>
        <p:nvGraphicFramePr>
          <p:cNvPr id="20516" name="Object 5"/>
          <p:cNvGraphicFramePr>
            <a:graphicFrameLocks noChangeAspect="1"/>
          </p:cNvGraphicFramePr>
          <p:nvPr/>
        </p:nvGraphicFramePr>
        <p:xfrm>
          <a:off x="7129929" y="2254330"/>
          <a:ext cx="947968" cy="545589"/>
        </p:xfrm>
        <a:graphic>
          <a:graphicData uri="http://schemas.openxmlformats.org/presentationml/2006/ole">
            <mc:AlternateContent xmlns:mc="http://schemas.openxmlformats.org/markup-compatibility/2006">
              <mc:Choice xmlns:v="urn:schemas-microsoft-com:vml" Requires="v">
                <p:oleObj name="Equation" r:id="rId7" imgW="901440" imgH="520560" progId="Equation.DSMT4">
                  <p:embed/>
                </p:oleObj>
              </mc:Choice>
              <mc:Fallback>
                <p:oleObj name="Equation" r:id="rId7" imgW="901440" imgH="520560" progId="Equation.DSMT4">
                  <p:embed/>
                  <p:pic>
                    <p:nvPicPr>
                      <p:cNvPr id="2051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9929" y="2254330"/>
                        <a:ext cx="947968" cy="5455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 name="Rounded Rectangle 64"/>
          <p:cNvSpPr>
            <a:spLocks noChangeArrowheads="1"/>
          </p:cNvSpPr>
          <p:nvPr/>
        </p:nvSpPr>
        <p:spPr bwMode="auto">
          <a:xfrm>
            <a:off x="6922470" y="2116133"/>
            <a:ext cx="1313901" cy="829179"/>
          </a:xfrm>
          <a:prstGeom prst="roundRect">
            <a:avLst>
              <a:gd name="adj" fmla="val 16667"/>
            </a:avLst>
          </a:prstGeom>
          <a:noFill/>
          <a:ln w="38100" algn="ctr">
            <a:solidFill>
              <a:srgbClr val="0070C0"/>
            </a:solidFill>
            <a:round/>
            <a:headEnd/>
            <a:tailEnd/>
          </a:ln>
        </p:spPr>
        <p:txBody>
          <a:bodyPr lIns="82954" tIns="41477" rIns="82954" bIns="4147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533400" y="3733800"/>
                <a:ext cx="5708081" cy="1785104"/>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14:m>
                  <m:oMath xmlns:m="http://schemas.openxmlformats.org/officeDocument/2006/math">
                    <m:func>
                      <m:func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funcPr>
                      <m:fName>
                        <m:r>
                          <m:rPr>
                            <m:sty m:val="p"/>
                          </m:rPr>
                          <a:rPr kumimoji="0" lang="en-US" sz="2200" b="0" i="0" u="none" strike="noStrike" kern="1200" cap="none" spc="0" normalizeH="0" baseline="0" noProof="0" smtClean="0">
                            <a:ln>
                              <a:noFill/>
                            </a:ln>
                            <a:solidFill>
                              <a:srgbClr val="002060"/>
                            </a:solidFill>
                            <a:effectLst/>
                            <a:uLnTx/>
                            <a:uFillTx/>
                            <a:latin typeface="Cambria Math" panose="02040503050406030204" pitchFamily="18" charset="0"/>
                            <a:ea typeface="+mn-ea"/>
                          </a:rPr>
                          <m:t>cos</m:t>
                        </m:r>
                      </m:fNa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𝑚</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𝜙</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 </m:t>
                        </m:r>
                      </m:e>
                    </m:func>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 coupling to a super-conductor</a:t>
                </a:r>
              </a:p>
              <a:p>
                <a:pPr marL="0" marR="0" lvl="0" indent="0" algn="l" defTabSz="914400" rtl="0" eaLnBrk="1" fontAlgn="base" latinLnBrk="0" hangingPunct="1">
                  <a:lnSpc>
                    <a:spcPts val="3300"/>
                  </a:lnSpc>
                  <a:spcBef>
                    <a:spcPct val="0"/>
                  </a:spcBef>
                  <a:spcAft>
                    <a:spcPct val="0"/>
                  </a:spcAft>
                  <a:buClrTx/>
                  <a:buSzTx/>
                  <a:buFontTx/>
                  <a:buNone/>
                  <a:tabLst/>
                  <a:defRPr/>
                </a:pPr>
                <a14:m>
                  <m:oMath xmlns:m="http://schemas.openxmlformats.org/officeDocument/2006/math">
                    <m:func>
                      <m:func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funcPr>
                      <m:fName>
                        <m:r>
                          <m:rPr>
                            <m:sty m:val="p"/>
                          </m:rPr>
                          <a:rPr kumimoji="0" lang="en-US" sz="2200" b="0" i="0" u="none" strike="noStrike" kern="1200" cap="none" spc="0" normalizeH="0" baseline="0" noProof="0">
                            <a:ln>
                              <a:noFill/>
                            </a:ln>
                            <a:solidFill>
                              <a:srgbClr val="002060"/>
                            </a:solidFill>
                            <a:effectLst/>
                            <a:uLnTx/>
                            <a:uFillTx/>
                            <a:latin typeface="Cambria Math" panose="02040503050406030204" pitchFamily="18" charset="0"/>
                            <a:ea typeface="+mn-ea"/>
                          </a:rPr>
                          <m:t>cos</m:t>
                        </m:r>
                      </m:fName>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2</m:t>
                        </m:r>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𝑚</m:t>
                        </m:r>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rPr>
                          <m:t> </m:t>
                        </m:r>
                      </m:e>
                    </m:func>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Ө- coupling by back-scattering</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 </a:t>
                </a:r>
                <a14:m>
                  <m:oMath xmlns:m="http://schemas.openxmlformats.org/officeDocument/2006/math">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2</m:t>
                    </m:r>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𝑚</m:t>
                    </m:r>
                    <m:r>
                      <m:rPr>
                        <m:nor/>
                      </m:rPr>
                      <a:rPr kumimoji="0" lang="en-US" sz="2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itchFamily="18" charset="0"/>
                      </a:rPr>
                      <m:t> </m:t>
                    </m:r>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minima – degeneracy of the ground state </a:t>
                </a:r>
              </a:p>
            </p:txBody>
          </p:sp>
        </mc:Choice>
        <mc:Fallback xmlns="">
          <p:sp>
            <p:nvSpPr>
              <p:cNvPr id="13" name="TextBox 12"/>
              <p:cNvSpPr txBox="1">
                <a:spLocks noRot="1" noChangeAspect="1" noMove="1" noResize="1" noEditPoints="1" noAdjustHandles="1" noChangeArrowheads="1" noChangeShapeType="1" noTextEdit="1"/>
              </p:cNvSpPr>
              <p:nvPr/>
            </p:nvSpPr>
            <p:spPr>
              <a:xfrm>
                <a:off x="533400" y="3733800"/>
                <a:ext cx="5708081" cy="1785104"/>
              </a:xfrm>
              <a:prstGeom prst="rect">
                <a:avLst/>
              </a:prstGeom>
              <a:blipFill rotWithShape="0">
                <a:blip r:embed="rId10"/>
                <a:stretch>
                  <a:fillRect l="-1389" r="-427" b="-4110"/>
                </a:stretch>
              </a:blipFill>
            </p:spPr>
            <p:txBody>
              <a:bodyPr/>
              <a:lstStyle/>
              <a:p>
                <a:r>
                  <a:rPr lang="en-US">
                    <a:noFill/>
                  </a:rPr>
                  <a:t> </a:t>
                </a:r>
              </a:p>
            </p:txBody>
          </p:sp>
        </mc:Fallback>
      </mc:AlternateContent>
      <p:grpSp>
        <p:nvGrpSpPr>
          <p:cNvPr id="37" name="Group 65"/>
          <p:cNvGrpSpPr>
            <a:grpSpLocks/>
          </p:cNvGrpSpPr>
          <p:nvPr/>
        </p:nvGrpSpPr>
        <p:grpSpPr bwMode="auto">
          <a:xfrm>
            <a:off x="6832269" y="5379587"/>
            <a:ext cx="1313901" cy="829179"/>
            <a:chOff x="5571331" y="4543425"/>
            <a:chExt cx="1447800" cy="914400"/>
          </a:xfrm>
        </p:grpSpPr>
        <p:graphicFrame>
          <p:nvGraphicFramePr>
            <p:cNvPr id="38" name="Object 5"/>
            <p:cNvGraphicFramePr>
              <a:graphicFrameLocks noChangeAspect="1"/>
            </p:cNvGraphicFramePr>
            <p:nvPr/>
          </p:nvGraphicFramePr>
          <p:xfrm>
            <a:off x="5799931" y="4619625"/>
            <a:ext cx="1044575" cy="704850"/>
          </p:xfrm>
          <a:graphic>
            <a:graphicData uri="http://schemas.openxmlformats.org/presentationml/2006/ole">
              <mc:AlternateContent xmlns:mc="http://schemas.openxmlformats.org/markup-compatibility/2006">
                <mc:Choice xmlns:v="urn:schemas-microsoft-com:vml" Requires="v">
                  <p:oleObj name="Equation" r:id="rId11" imgW="901440" imgH="609480" progId="Equation.DSMT4">
                    <p:embed/>
                  </p:oleObj>
                </mc:Choice>
                <mc:Fallback>
                  <p:oleObj name="Equation" r:id="rId11" imgW="901440" imgH="609480" progId="Equation.DSMT4">
                    <p:embed/>
                    <p:pic>
                      <p:nvPicPr>
                        <p:cNvPr id="38"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9931" y="4619625"/>
                          <a:ext cx="1044575"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ounded Rectangle 62"/>
            <p:cNvSpPr>
              <a:spLocks noChangeArrowheads="1"/>
            </p:cNvSpPr>
            <p:nvPr/>
          </p:nvSpPr>
          <p:spPr bwMode="auto">
            <a:xfrm>
              <a:off x="5571331" y="4543425"/>
              <a:ext cx="1447800" cy="914400"/>
            </a:xfrm>
            <a:prstGeom prst="roundRect">
              <a:avLst>
                <a:gd name="adj" fmla="val 16667"/>
              </a:avLst>
            </a:prstGeom>
            <a:noFill/>
            <a:ln w="38100" algn="ctr">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Tree>
    <p:extLst>
      <p:ext uri="{BB962C8B-B14F-4D97-AF65-F5344CB8AC3E}">
        <p14:creationId xmlns:p14="http://schemas.microsoft.com/office/powerpoint/2010/main" val="2214749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1283"/>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additive="repl">
                                        <p:cTn id="24" dur="1" fill="hold">
                                          <p:stCondLst>
                                            <p:cond delay="0"/>
                                          </p:stCondLst>
                                        </p:cTn>
                                        <p:tgtEl>
                                          <p:spTgt spid="1128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09600"/>
            <a:ext cx="7772400" cy="2170979"/>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At the interface between a super-conductor and an insulator – a zero energy mode:</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An operator </a:t>
            </a:r>
            <a:r>
              <a:rPr kumimoji="0" lang="el-G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rPr>
              <a:t>χ</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rPr>
              <a:t>(r) </a:t>
            </a:r>
            <a:r>
              <a:rPr kumimoji="0" lang="en-US" sz="2200" b="0" i="0" u="none" strike="noStrike" kern="1200" cap="none" spc="0" normalizeH="0" baseline="0" noProof="0" dirty="0">
                <a:ln>
                  <a:noFill/>
                </a:ln>
                <a:solidFill>
                  <a:srgbClr val="002060"/>
                </a:solidFill>
                <a:effectLst/>
                <a:uLnTx/>
                <a:uFillTx/>
                <a:ea typeface="Arial Unicode MS" panose="020B0604020202020204" pitchFamily="34" charset="-128"/>
                <a:cs typeface="Arial Unicode MS" panose="020B0604020202020204" pitchFamily="34" charset="-128"/>
              </a:rPr>
              <a:t> localized near the interface, commutes with the Hamiltonian, takes the system from one ground state to another</a:t>
            </a:r>
          </a:p>
        </p:txBody>
      </p:sp>
      <p:sp>
        <p:nvSpPr>
          <p:cNvPr id="16" name="Right Arrow 15"/>
          <p:cNvSpPr/>
          <p:nvPr/>
        </p:nvSpPr>
        <p:spPr bwMode="auto">
          <a:xfrm>
            <a:off x="4267200" y="3581400"/>
            <a:ext cx="1371600" cy="228600"/>
          </a:xfrm>
          <a:prstGeom prst="rightArrow">
            <a:avLst/>
          </a:prstGeom>
          <a:solidFill>
            <a:srgbClr val="FFC000"/>
          </a:solidFill>
          <a:ln w="1270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mc:AlternateContent xmlns:mc="http://schemas.openxmlformats.org/markup-compatibility/2006" xmlns:a14="http://schemas.microsoft.com/office/drawing/2010/main">
        <mc:Choice Requires="a14">
          <p:sp>
            <p:nvSpPr>
              <p:cNvPr id="17" name="TextBox 16"/>
              <p:cNvSpPr txBox="1"/>
              <p:nvPr/>
            </p:nvSpPr>
            <p:spPr>
              <a:xfrm>
                <a:off x="228600" y="2971800"/>
                <a:ext cx="4177744" cy="2631490"/>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Super-conducting segments, where charge is quantized in units of </a:t>
                </a:r>
                <a:r>
                  <a:rPr kumimoji="0" lang="en-US" sz="2200" b="0" i="1" u="none" strike="noStrike" kern="1200" cap="none" spc="0" normalizeH="0" baseline="0" noProof="0" dirty="0">
                    <a:ln>
                      <a:noFill/>
                    </a:ln>
                    <a:solidFill>
                      <a:srgbClr val="990000"/>
                    </a:solidFill>
                    <a:effectLst/>
                    <a:uLnTx/>
                    <a:uFillTx/>
                    <a:ea typeface="+mn-ea"/>
                    <a:cs typeface="Times New Roman" pitchFamily="18" charset="0"/>
                  </a:rPr>
                  <a:t>e/m</a:t>
                </a: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 and the ground state energy is insensitive to the charge. Six possible value of the charge. Degeneracy </a:t>
                </a:r>
                <a14:m>
                  <m:oMath xmlns:m="http://schemas.openxmlformats.org/officeDocument/2006/math">
                    <m:sSup>
                      <m:sSupPr>
                        <m:ctrlPr>
                          <a:rPr kumimoji="0" lang="en-US" sz="2200" b="0" i="1" u="none" strike="noStrike" kern="1200" cap="none" spc="0" normalizeH="0" baseline="0" noProof="0">
                            <a:ln>
                              <a:noFill/>
                            </a:ln>
                            <a:solidFill>
                              <a:srgbClr val="990000"/>
                            </a:solidFill>
                            <a:effectLst/>
                            <a:uLnTx/>
                            <a:uFillTx/>
                            <a:latin typeface="Cambria Math" panose="02040503050406030204" pitchFamily="18" charset="0"/>
                            <a:ea typeface="+mn-ea"/>
                          </a:rPr>
                        </m:ctrlPr>
                      </m:sSupPr>
                      <m:e>
                        <m:r>
                          <a:rPr kumimoji="0" lang="en-US" sz="2200" b="0" i="1" u="none" strike="noStrike" kern="1200" cap="none" spc="0" normalizeH="0" baseline="0" noProof="0">
                            <a:ln>
                              <a:noFill/>
                            </a:ln>
                            <a:solidFill>
                              <a:srgbClr val="990000"/>
                            </a:solidFill>
                            <a:effectLst/>
                            <a:uLnTx/>
                            <a:uFillTx/>
                            <a:latin typeface="Cambria Math" panose="02040503050406030204" pitchFamily="18" charset="0"/>
                            <a:ea typeface="+mn-ea"/>
                          </a:rPr>
                          <m:t>6</m:t>
                        </m:r>
                      </m:e>
                      <m:sup>
                        <m:r>
                          <a:rPr kumimoji="0" lang="en-US" sz="2200" b="0" i="1" u="none" strike="noStrike" kern="1200" cap="none" spc="0" normalizeH="0" baseline="0" noProof="0">
                            <a:ln>
                              <a:noFill/>
                            </a:ln>
                            <a:solidFill>
                              <a:srgbClr val="990000"/>
                            </a:solidFill>
                            <a:effectLst/>
                            <a:uLnTx/>
                            <a:uFillTx/>
                            <a:latin typeface="Cambria Math" panose="02040503050406030204" pitchFamily="18" charset="0"/>
                            <a:ea typeface="+mn-ea"/>
                          </a:rPr>
                          <m:t>𝑁</m:t>
                        </m:r>
                        <m:r>
                          <a:rPr kumimoji="0" lang="en-US" sz="2200" b="0" i="1" u="none" strike="noStrike" kern="1200" cap="none" spc="0" normalizeH="0" baseline="0" noProof="0">
                            <a:ln>
                              <a:noFill/>
                            </a:ln>
                            <a:solidFill>
                              <a:srgbClr val="990000"/>
                            </a:solidFill>
                            <a:effectLst/>
                            <a:uLnTx/>
                            <a:uFillTx/>
                            <a:latin typeface="Cambria Math" panose="02040503050406030204" pitchFamily="18" charset="0"/>
                            <a:ea typeface="+mn-ea"/>
                          </a:rPr>
                          <m:t>−</m:t>
                        </m:r>
                        <m:r>
                          <a:rPr kumimoji="0" lang="en-US" sz="2200" b="0" i="1" u="none" strike="noStrike" kern="1200" cap="none" spc="0" normalizeH="0" baseline="0" noProof="0">
                            <a:ln>
                              <a:noFill/>
                            </a:ln>
                            <a:solidFill>
                              <a:srgbClr val="990000"/>
                            </a:solidFill>
                            <a:effectLst/>
                            <a:uLnTx/>
                            <a:uFillTx/>
                            <a:latin typeface="Cambria Math" panose="02040503050406030204" pitchFamily="18" charset="0"/>
                            <a:ea typeface="+mn-ea"/>
                          </a:rPr>
                          <m:t>1</m:t>
                        </m:r>
                      </m:sup>
                    </m:sSup>
                    <m:r>
                      <a:rPr kumimoji="0" lang="en-US" sz="2200" b="0" i="1" u="none" strike="noStrike" kern="1200" cap="none" spc="0" normalizeH="0" baseline="0" noProof="0">
                        <a:ln>
                          <a:noFill/>
                        </a:ln>
                        <a:solidFill>
                          <a:srgbClr val="990000"/>
                        </a:solidFill>
                        <a:effectLst/>
                        <a:uLnTx/>
                        <a:uFillTx/>
                        <a:latin typeface="Cambria Math" panose="02040503050406030204" pitchFamily="18" charset="0"/>
                        <a:ea typeface="+mn-ea"/>
                      </a:rPr>
                      <m:t>. </m:t>
                    </m:r>
                  </m:oMath>
                </a14:m>
                <a:endParaRPr kumimoji="0" lang="en-US" sz="2200" b="0" i="0" u="none" strike="noStrike" kern="1200" cap="none" spc="0" normalizeH="0" baseline="0" noProof="0" dirty="0">
                  <a:ln>
                    <a:noFill/>
                  </a:ln>
                  <a:solidFill>
                    <a:srgbClr val="990000"/>
                  </a:solidFill>
                  <a:effectLst/>
                  <a:uLnTx/>
                  <a:uFillTx/>
                  <a:ea typeface="+mn-ea"/>
                  <a:cs typeface="Times New Roman"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28600" y="2971800"/>
                <a:ext cx="4177744" cy="2631490"/>
              </a:xfrm>
              <a:prstGeom prst="rect">
                <a:avLst/>
              </a:prstGeom>
              <a:blipFill rotWithShape="0">
                <a:blip r:embed="rId2"/>
                <a:stretch>
                  <a:fillRect l="-1898" r="-3358" b="-2320"/>
                </a:stretch>
              </a:blipFill>
            </p:spPr>
            <p:txBody>
              <a:bodyPr/>
              <a:lstStyle/>
              <a:p>
                <a:r>
                  <a:rPr lang="en-US">
                    <a:noFill/>
                  </a:rPr>
                  <a:t> </a:t>
                </a:r>
              </a:p>
            </p:txBody>
          </p:sp>
        </mc:Fallback>
      </mc:AlternateContent>
      <p:grpSp>
        <p:nvGrpSpPr>
          <p:cNvPr id="18" name="Group 17"/>
          <p:cNvGrpSpPr/>
          <p:nvPr/>
        </p:nvGrpSpPr>
        <p:grpSpPr>
          <a:xfrm rot="5400000">
            <a:off x="6542690" y="3373820"/>
            <a:ext cx="1610710" cy="1242850"/>
            <a:chOff x="2514600" y="3266090"/>
            <a:chExt cx="1610710" cy="1242850"/>
          </a:xfrm>
        </p:grpSpPr>
        <p:sp>
          <p:nvSpPr>
            <p:cNvPr id="19" name="Rectangle 18"/>
            <p:cNvSpPr/>
            <p:nvPr/>
          </p:nvSpPr>
          <p:spPr bwMode="auto">
            <a:xfrm>
              <a:off x="2514600" y="3276600"/>
              <a:ext cx="1600200" cy="1219200"/>
            </a:xfrm>
            <a:prstGeom prst="rect">
              <a:avLst/>
            </a:prstGeom>
            <a:solidFill>
              <a:schemeClr val="accent1"/>
            </a:solidFill>
            <a:ln w="76200"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cxnSp>
          <p:nvCxnSpPr>
            <p:cNvPr id="20" name="Straight Connector 19"/>
            <p:cNvCxnSpPr/>
            <p:nvPr/>
          </p:nvCxnSpPr>
          <p:spPr bwMode="auto">
            <a:xfrm>
              <a:off x="2887716" y="3276600"/>
              <a:ext cx="44932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1" name="Straight Connector 20"/>
            <p:cNvCxnSpPr/>
            <p:nvPr/>
          </p:nvCxnSpPr>
          <p:spPr bwMode="auto">
            <a:xfrm>
              <a:off x="3665480" y="3276600"/>
              <a:ext cx="44932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2" name="Straight Connector 21"/>
            <p:cNvCxnSpPr/>
            <p:nvPr/>
          </p:nvCxnSpPr>
          <p:spPr bwMode="auto">
            <a:xfrm>
              <a:off x="2906110" y="4495800"/>
              <a:ext cx="44932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3" name="Straight Connector 22"/>
            <p:cNvCxnSpPr/>
            <p:nvPr/>
          </p:nvCxnSpPr>
          <p:spPr bwMode="auto">
            <a:xfrm>
              <a:off x="3733800" y="4495800"/>
              <a:ext cx="38100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4" name="Straight Connector 23"/>
            <p:cNvCxnSpPr/>
            <p:nvPr/>
          </p:nvCxnSpPr>
          <p:spPr bwMode="auto">
            <a:xfrm>
              <a:off x="4125310" y="3615560"/>
              <a:ext cx="0" cy="45720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5" name="Straight Connector 24"/>
            <p:cNvCxnSpPr/>
            <p:nvPr/>
          </p:nvCxnSpPr>
          <p:spPr bwMode="auto">
            <a:xfrm>
              <a:off x="2514600" y="3266090"/>
              <a:ext cx="0" cy="45720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6" name="Straight Connector 25"/>
            <p:cNvCxnSpPr/>
            <p:nvPr/>
          </p:nvCxnSpPr>
          <p:spPr bwMode="auto">
            <a:xfrm>
              <a:off x="2514600" y="4051740"/>
              <a:ext cx="0" cy="45720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grpSp>
    </p:spTree>
    <p:extLst>
      <p:ext uri="{BB962C8B-B14F-4D97-AF65-F5344CB8AC3E}">
        <p14:creationId xmlns:p14="http://schemas.microsoft.com/office/powerpoint/2010/main" val="1938512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33400" y="416510"/>
            <a:ext cx="4849368" cy="2631490"/>
          </a:xfrm>
          <a:prstGeom prst="rect">
            <a:avLst/>
          </a:prstGeom>
          <a:noFill/>
        </p:spPr>
        <p:txBody>
          <a:bodyPr wrap="square" rtlCol="0">
            <a:spAutoFit/>
          </a:bodyPr>
          <a:lstStyle/>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For m=1, </a:t>
            </a:r>
            <a:r>
              <a:rPr kumimoji="0" lang="el-G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rPr>
              <a:t>χ</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is the Fu-Kane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Majorana</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operator, reflecting even-odd degeneracy</a:t>
            </a: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The degeneracy cannot be removed by a local operator - it is topological </a:t>
            </a:r>
          </a:p>
        </p:txBody>
      </p:sp>
      <p:sp>
        <p:nvSpPr>
          <p:cNvPr id="17" name="TextBox 16"/>
          <p:cNvSpPr txBox="1"/>
          <p:nvPr/>
        </p:nvSpPr>
        <p:spPr>
          <a:xfrm>
            <a:off x="762000" y="3352800"/>
            <a:ext cx="7909538"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What do we mean by topologically protected transformations?</a:t>
            </a:r>
          </a:p>
        </p:txBody>
      </p:sp>
      <mc:AlternateContent xmlns:mc="http://schemas.openxmlformats.org/markup-compatibility/2006" xmlns:a14="http://schemas.microsoft.com/office/drawing/2010/main">
        <mc:Choice Requires="a14">
          <p:sp>
            <p:nvSpPr>
              <p:cNvPr id="18" name="TextBox 17"/>
              <p:cNvSpPr txBox="1"/>
              <p:nvPr/>
            </p:nvSpPr>
            <p:spPr>
              <a:xfrm>
                <a:off x="579120" y="4040103"/>
                <a:ext cx="8107680" cy="2208297"/>
              </a:xfrm>
              <a:prstGeom prst="rect">
                <a:avLst/>
              </a:prstGeom>
              <a:noFill/>
            </p:spPr>
            <p:txBody>
              <a:bodyPr wrap="square" rtlCol="0">
                <a:spAutoFit/>
              </a:bodyPr>
              <a:lstStyle/>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 initial state, e.g., </a:t>
                </a: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sub>
                    </m:s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𝑛</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rPr>
                      <m:t>&gt;</m:t>
                    </m:r>
                  </m:oMath>
                </a14:m>
                <a:endParaRPr kumimoji="0" lang="en-US" sz="2200" b="0" i="0" u="none" strike="noStrike" kern="1200" cap="none" spc="0" normalizeH="0" baseline="0" noProof="0" dirty="0">
                  <a:ln>
                    <a:noFill/>
                  </a:ln>
                  <a:solidFill>
                    <a:srgbClr val="002060"/>
                  </a:solidFill>
                  <a:effectLst/>
                  <a:uLnTx/>
                  <a:uFillTx/>
                  <a:ea typeface="Cambria Math" panose="02040503050406030204" pitchFamily="18" charset="0"/>
                  <a:cs typeface="Times New Roman" pitchFamily="18" charset="0"/>
                </a:endParaRP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should evolve into a final state in a way that does not depend on details of the Hamiltonian. </a:t>
                </a:r>
              </a:p>
              <a:p>
                <a:pPr marL="0" marR="0" lvl="0" indent="0" algn="l" defTabSz="914400" rtl="0" eaLnBrk="1" fontAlgn="base" latinLnBrk="0" hangingPunct="1">
                  <a:lnSpc>
                    <a:spcPts val="33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What would the Hamiltonian include?</a:t>
                </a:r>
              </a:p>
            </p:txBody>
          </p:sp>
        </mc:Choice>
        <mc:Fallback xmlns="">
          <p:sp>
            <p:nvSpPr>
              <p:cNvPr id="18" name="TextBox 17"/>
              <p:cNvSpPr txBox="1">
                <a:spLocks noRot="1" noChangeAspect="1" noMove="1" noResize="1" noEditPoints="1" noAdjustHandles="1" noChangeArrowheads="1" noChangeShapeType="1" noTextEdit="1"/>
              </p:cNvSpPr>
              <p:nvPr/>
            </p:nvSpPr>
            <p:spPr>
              <a:xfrm>
                <a:off x="579120" y="4040103"/>
                <a:ext cx="8107680" cy="2208297"/>
              </a:xfrm>
              <a:prstGeom prst="rect">
                <a:avLst/>
              </a:prstGeom>
              <a:blipFill rotWithShape="0">
                <a:blip r:embed="rId2"/>
                <a:stretch>
                  <a:fillRect l="-977" b="-3039"/>
                </a:stretch>
              </a:blipFill>
            </p:spPr>
            <p:txBody>
              <a:bodyPr/>
              <a:lstStyle/>
              <a:p>
                <a:r>
                  <a:rPr lang="en-US">
                    <a:noFill/>
                  </a:rPr>
                  <a:t> </a:t>
                </a:r>
              </a:p>
            </p:txBody>
          </p:sp>
        </mc:Fallback>
      </mc:AlternateContent>
      <p:grpSp>
        <p:nvGrpSpPr>
          <p:cNvPr id="19" name="Group 18"/>
          <p:cNvGrpSpPr/>
          <p:nvPr/>
        </p:nvGrpSpPr>
        <p:grpSpPr>
          <a:xfrm rot="5400000">
            <a:off x="6498020" y="945930"/>
            <a:ext cx="1610710" cy="1242850"/>
            <a:chOff x="2514600" y="3266090"/>
            <a:chExt cx="1610710" cy="1242850"/>
          </a:xfrm>
        </p:grpSpPr>
        <p:sp>
          <p:nvSpPr>
            <p:cNvPr id="20" name="Rectangle 19"/>
            <p:cNvSpPr/>
            <p:nvPr/>
          </p:nvSpPr>
          <p:spPr bwMode="auto">
            <a:xfrm>
              <a:off x="2514600" y="3276600"/>
              <a:ext cx="1600200" cy="1219200"/>
            </a:xfrm>
            <a:prstGeom prst="rect">
              <a:avLst/>
            </a:prstGeom>
            <a:solidFill>
              <a:schemeClr val="accent1"/>
            </a:solidFill>
            <a:ln w="76200"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cxnSp>
          <p:nvCxnSpPr>
            <p:cNvPr id="21" name="Straight Connector 20"/>
            <p:cNvCxnSpPr/>
            <p:nvPr/>
          </p:nvCxnSpPr>
          <p:spPr bwMode="auto">
            <a:xfrm>
              <a:off x="2887716" y="3276600"/>
              <a:ext cx="44932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2" name="Straight Connector 21"/>
            <p:cNvCxnSpPr/>
            <p:nvPr/>
          </p:nvCxnSpPr>
          <p:spPr bwMode="auto">
            <a:xfrm>
              <a:off x="3665480" y="3276600"/>
              <a:ext cx="44932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3" name="Straight Connector 22"/>
            <p:cNvCxnSpPr/>
            <p:nvPr/>
          </p:nvCxnSpPr>
          <p:spPr bwMode="auto">
            <a:xfrm>
              <a:off x="2906110" y="4495800"/>
              <a:ext cx="44932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4" name="Straight Connector 23"/>
            <p:cNvCxnSpPr/>
            <p:nvPr/>
          </p:nvCxnSpPr>
          <p:spPr bwMode="auto">
            <a:xfrm>
              <a:off x="3733800" y="4495800"/>
              <a:ext cx="381000" cy="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5" name="Straight Connector 24"/>
            <p:cNvCxnSpPr/>
            <p:nvPr/>
          </p:nvCxnSpPr>
          <p:spPr bwMode="auto">
            <a:xfrm>
              <a:off x="4125310" y="3615560"/>
              <a:ext cx="0" cy="45720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6" name="Straight Connector 25"/>
            <p:cNvCxnSpPr/>
            <p:nvPr/>
          </p:nvCxnSpPr>
          <p:spPr bwMode="auto">
            <a:xfrm>
              <a:off x="2514600" y="3266090"/>
              <a:ext cx="0" cy="45720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cxnSp>
          <p:nvCxnSpPr>
            <p:cNvPr id="27" name="Straight Connector 26"/>
            <p:cNvCxnSpPr/>
            <p:nvPr/>
          </p:nvCxnSpPr>
          <p:spPr bwMode="auto">
            <a:xfrm>
              <a:off x="2514600" y="4051740"/>
              <a:ext cx="0" cy="457200"/>
            </a:xfrm>
            <a:prstGeom prst="line">
              <a:avLst/>
            </a:prstGeom>
            <a:solidFill>
              <a:schemeClr val="accent1"/>
            </a:solidFill>
            <a:ln w="79375" cap="flat" cmpd="sng" algn="ctr">
              <a:solidFill>
                <a:srgbClr val="C00000">
                  <a:alpha val="98000"/>
                </a:srgbClr>
              </a:solidFill>
              <a:prstDash val="solid"/>
              <a:round/>
              <a:headEnd type="oval" w="sm" len="sm"/>
              <a:tailEnd type="oval" w="sm" len="sm"/>
            </a:ln>
            <a:effectLst/>
          </p:spPr>
        </p:cxnSp>
      </p:grpSp>
      <mc:AlternateContent xmlns:mc="http://schemas.openxmlformats.org/markup-compatibility/2006" xmlns:a14="http://schemas.microsoft.com/office/drawing/2010/main">
        <mc:Choice Requires="a14">
          <p:sp>
            <p:nvSpPr>
              <p:cNvPr id="37" name="TextBox 36"/>
              <p:cNvSpPr txBox="1"/>
              <p:nvPr/>
            </p:nvSpPr>
            <p:spPr>
              <a:xfrm>
                <a:off x="6172200" y="1143000"/>
                <a:ext cx="53380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sub>
                      </m:sSub>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172200" y="1143000"/>
                <a:ext cx="533800" cy="430887"/>
              </a:xfrm>
              <a:prstGeom prst="rect">
                <a:avLst/>
              </a:prstGeom>
              <a:blipFill rotWithShape="0">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6705200" y="152400"/>
                <a:ext cx="54034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sub>
                      </m:sSub>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705200" y="152400"/>
                <a:ext cx="540340" cy="430887"/>
              </a:xfrm>
              <a:prstGeom prst="rect">
                <a:avLst/>
              </a:prstGeom>
              <a:blipFill rotWithShape="0">
                <a:blip r:embed="rId4"/>
                <a:stretch>
                  <a:fillRect b="-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079660" y="2388513"/>
                <a:ext cx="825995"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𝑛</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sub>
                      </m:sSub>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079660" y="2388513"/>
                <a:ext cx="825995" cy="430887"/>
              </a:xfrm>
              <a:prstGeom prst="rect">
                <a:avLst/>
              </a:prstGeom>
              <a:blipFill rotWithShape="0">
                <a:blip r:embed="rId5"/>
                <a:stretch>
                  <a:fillRect b="-9859"/>
                </a:stretch>
              </a:blipFill>
            </p:spPr>
            <p:txBody>
              <a:bodyPr/>
              <a:lstStyle/>
              <a:p>
                <a:r>
                  <a:rPr lang="en-US">
                    <a:noFill/>
                  </a:rPr>
                  <a:t> </a:t>
                </a:r>
              </a:p>
            </p:txBody>
          </p:sp>
        </mc:Fallback>
      </mc:AlternateContent>
    </p:spTree>
    <p:extLst>
      <p:ext uri="{BB962C8B-B14F-4D97-AF65-F5344CB8AC3E}">
        <p14:creationId xmlns:p14="http://schemas.microsoft.com/office/powerpoint/2010/main" val="3544380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407803" y="1008215"/>
            <a:ext cx="4659133" cy="814082"/>
            <a:chOff x="1536" y="2496"/>
            <a:chExt cx="3120" cy="528"/>
          </a:xfrm>
        </p:grpSpPr>
        <p:sp>
          <p:nvSpPr>
            <p:cNvPr id="5" name="AutoShape 6"/>
            <p:cNvSpPr>
              <a:spLocks noChangeArrowheads="1"/>
            </p:cNvSpPr>
            <p:nvPr/>
          </p:nvSpPr>
          <p:spPr bwMode="auto">
            <a:xfrm>
              <a:off x="1536" y="2496"/>
              <a:ext cx="3120" cy="528"/>
            </a:xfrm>
            <a:prstGeom prst="parallelogram">
              <a:avLst>
                <a:gd name="adj" fmla="val 163129"/>
              </a:avLst>
            </a:prstGeom>
            <a:solidFill>
              <a:schemeClr val="folHlink"/>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 name="Oval 7"/>
            <p:cNvSpPr>
              <a:spLocks noChangeArrowheads="1"/>
            </p:cNvSpPr>
            <p:nvPr/>
          </p:nvSpPr>
          <p:spPr bwMode="auto">
            <a:xfrm flipH="1">
              <a:off x="2112" y="2880"/>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7" name="Oval 8"/>
            <p:cNvSpPr>
              <a:spLocks noChangeArrowheads="1"/>
            </p:cNvSpPr>
            <p:nvPr/>
          </p:nvSpPr>
          <p:spPr bwMode="auto">
            <a:xfrm flipH="1">
              <a:off x="2592" y="2640"/>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8" name="Oval 9"/>
            <p:cNvSpPr>
              <a:spLocks noChangeArrowheads="1"/>
            </p:cNvSpPr>
            <p:nvPr/>
          </p:nvSpPr>
          <p:spPr bwMode="auto">
            <a:xfrm flipH="1">
              <a:off x="3552" y="2736"/>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9" name="Oval 10"/>
            <p:cNvSpPr>
              <a:spLocks noChangeArrowheads="1"/>
            </p:cNvSpPr>
            <p:nvPr/>
          </p:nvSpPr>
          <p:spPr bwMode="auto">
            <a:xfrm flipH="1">
              <a:off x="3552" y="2928"/>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0" name="Freeform 11"/>
            <p:cNvSpPr>
              <a:spLocks/>
            </p:cNvSpPr>
            <p:nvPr/>
          </p:nvSpPr>
          <p:spPr bwMode="auto">
            <a:xfrm>
              <a:off x="2708" y="2556"/>
              <a:ext cx="864" cy="160"/>
            </a:xfrm>
            <a:custGeom>
              <a:avLst/>
              <a:gdLst/>
              <a:ahLst/>
              <a:cxnLst>
                <a:cxn ang="0">
                  <a:pos x="0" y="64"/>
                </a:cxn>
                <a:cxn ang="0">
                  <a:pos x="624" y="16"/>
                </a:cxn>
                <a:cxn ang="0">
                  <a:pos x="864" y="160"/>
                </a:cxn>
              </a:cxnLst>
              <a:rect l="0" t="0" r="r" b="b"/>
              <a:pathLst>
                <a:path w="864" h="160">
                  <a:moveTo>
                    <a:pt x="0" y="64"/>
                  </a:moveTo>
                  <a:cubicBezTo>
                    <a:pt x="240" y="32"/>
                    <a:pt x="480" y="0"/>
                    <a:pt x="624" y="16"/>
                  </a:cubicBezTo>
                  <a:cubicBezTo>
                    <a:pt x="768" y="32"/>
                    <a:pt x="816" y="96"/>
                    <a:pt x="864" y="160"/>
                  </a:cubicBezTo>
                </a:path>
              </a:pathLst>
            </a:custGeom>
            <a:noFill/>
            <a:ln w="57150" cmpd="sng">
              <a:solidFill>
                <a:schemeClr val="tx1"/>
              </a:solidFill>
              <a:round/>
              <a:headEnd type="none" w="med" len="me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1" name="Freeform 12"/>
            <p:cNvSpPr>
              <a:spLocks/>
            </p:cNvSpPr>
            <p:nvPr/>
          </p:nvSpPr>
          <p:spPr bwMode="auto">
            <a:xfrm rot="10800000">
              <a:off x="2667" y="2685"/>
              <a:ext cx="864" cy="160"/>
            </a:xfrm>
            <a:custGeom>
              <a:avLst/>
              <a:gdLst/>
              <a:ahLst/>
              <a:cxnLst>
                <a:cxn ang="0">
                  <a:pos x="0" y="64"/>
                </a:cxn>
                <a:cxn ang="0">
                  <a:pos x="624" y="16"/>
                </a:cxn>
                <a:cxn ang="0">
                  <a:pos x="864" y="160"/>
                </a:cxn>
              </a:cxnLst>
              <a:rect l="0" t="0" r="r" b="b"/>
              <a:pathLst>
                <a:path w="864" h="160">
                  <a:moveTo>
                    <a:pt x="0" y="64"/>
                  </a:moveTo>
                  <a:cubicBezTo>
                    <a:pt x="240" y="32"/>
                    <a:pt x="480" y="0"/>
                    <a:pt x="624" y="16"/>
                  </a:cubicBezTo>
                  <a:cubicBezTo>
                    <a:pt x="768" y="32"/>
                    <a:pt x="816" y="96"/>
                    <a:pt x="864" y="160"/>
                  </a:cubicBezTo>
                </a:path>
              </a:pathLst>
            </a:custGeom>
            <a:noFill/>
            <a:ln w="57150" cmpd="sng">
              <a:solidFill>
                <a:schemeClr val="tx1"/>
              </a:solidFill>
              <a:round/>
              <a:headEnd type="none" w="med" len="me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pic>
        <p:nvPicPr>
          <p:cNvPr id="642050" name="Picture 2" descr="http://www.marco.org/media/2009/12/20091214-02-for-street-cleaning-every-side-of-every-block-i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4190979"/>
            <a:ext cx="4794333" cy="176416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248400" y="1008215"/>
            <a:ext cx="2369555" cy="2289314"/>
            <a:chOff x="5451613" y="1898142"/>
            <a:chExt cx="2369555" cy="2289314"/>
          </a:xfrm>
        </p:grpSpPr>
        <p:sp>
          <p:nvSpPr>
            <p:cNvPr id="14" name="Oval 13"/>
            <p:cNvSpPr/>
            <p:nvPr/>
          </p:nvSpPr>
          <p:spPr bwMode="auto">
            <a:xfrm>
              <a:off x="5504688" y="1898142"/>
              <a:ext cx="2286000" cy="2209800"/>
            </a:xfrm>
            <a:prstGeom prst="ellipse">
              <a:avLst/>
            </a:prstGeom>
            <a:solidFill>
              <a:schemeClr val="accent1"/>
            </a:solidFill>
            <a:ln w="127000" cap="flat" cmpd="sng" algn="ctr">
              <a:solidFill>
                <a:srgbClr val="C00000"/>
              </a:solidFill>
              <a:prstDash val="lgDash"/>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Unicode MS" pitchFamily="34" charset="-128"/>
                <a:ea typeface="+mn-ea"/>
                <a:cs typeface="Times New Roman" pitchFamily="18" charset="0"/>
              </a:endParaRPr>
            </a:p>
          </p:txBody>
        </p:sp>
        <p:sp>
          <p:nvSpPr>
            <p:cNvPr id="15" name="Oval 14"/>
            <p:cNvSpPr/>
            <p:nvPr/>
          </p:nvSpPr>
          <p:spPr bwMode="auto">
            <a:xfrm>
              <a:off x="5885688" y="202311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6" name="Oval 15"/>
            <p:cNvSpPr/>
            <p:nvPr/>
          </p:nvSpPr>
          <p:spPr bwMode="auto">
            <a:xfrm>
              <a:off x="6217920" y="1898142"/>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7" name="Oval 16"/>
            <p:cNvSpPr/>
            <p:nvPr/>
          </p:nvSpPr>
          <p:spPr bwMode="auto">
            <a:xfrm>
              <a:off x="7208520" y="2013966"/>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8" name="Oval 17"/>
            <p:cNvSpPr/>
            <p:nvPr/>
          </p:nvSpPr>
          <p:spPr bwMode="auto">
            <a:xfrm>
              <a:off x="7467600" y="2230374"/>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9" name="Oval 18"/>
            <p:cNvSpPr/>
            <p:nvPr/>
          </p:nvSpPr>
          <p:spPr bwMode="auto">
            <a:xfrm>
              <a:off x="7668768" y="3176673"/>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0" name="Oval 19"/>
            <p:cNvSpPr/>
            <p:nvPr/>
          </p:nvSpPr>
          <p:spPr bwMode="auto">
            <a:xfrm>
              <a:off x="7516368" y="3550158"/>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1" name="Oval 20"/>
            <p:cNvSpPr/>
            <p:nvPr/>
          </p:nvSpPr>
          <p:spPr bwMode="auto">
            <a:xfrm>
              <a:off x="6698660" y="4035056"/>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2" name="Oval 21"/>
            <p:cNvSpPr/>
            <p:nvPr/>
          </p:nvSpPr>
          <p:spPr bwMode="auto">
            <a:xfrm>
              <a:off x="6294120" y="4031742"/>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3" name="Oval 22"/>
            <p:cNvSpPr/>
            <p:nvPr/>
          </p:nvSpPr>
          <p:spPr bwMode="auto">
            <a:xfrm>
              <a:off x="5533940" y="338841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4" name="Oval 23"/>
            <p:cNvSpPr/>
            <p:nvPr/>
          </p:nvSpPr>
          <p:spPr bwMode="auto">
            <a:xfrm>
              <a:off x="5451613" y="297180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p:sp>
        <p:nvSpPr>
          <p:cNvPr id="27" name="Curved Left Arrow 26"/>
          <p:cNvSpPr/>
          <p:nvPr/>
        </p:nvSpPr>
        <p:spPr bwMode="auto">
          <a:xfrm rot="4344736">
            <a:off x="4172182" y="4170191"/>
            <a:ext cx="457200" cy="2272021"/>
          </a:xfrm>
          <a:prstGeom prst="curvedLef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9" name="Curved Left Arrow 28"/>
          <p:cNvSpPr/>
          <p:nvPr/>
        </p:nvSpPr>
        <p:spPr bwMode="auto">
          <a:xfrm rot="14880403" flipH="1">
            <a:off x="4324582" y="4322591"/>
            <a:ext cx="457200" cy="2272021"/>
          </a:xfrm>
          <a:prstGeom prst="curvedLef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8" name="TextBox 27"/>
          <p:cNvSpPr txBox="1"/>
          <p:nvPr/>
        </p:nvSpPr>
        <p:spPr>
          <a:xfrm>
            <a:off x="609600" y="3490903"/>
            <a:ext cx="784860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How do you interchange two cars without taking them out of the lane? </a:t>
            </a:r>
          </a:p>
        </p:txBody>
      </p:sp>
      <p:sp>
        <p:nvSpPr>
          <p:cNvPr id="30" name="TextBox 29"/>
          <p:cNvSpPr txBox="1"/>
          <p:nvPr/>
        </p:nvSpPr>
        <p:spPr>
          <a:xfrm>
            <a:off x="780518" y="6198513"/>
            <a:ext cx="6147837"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Answer – tunneling!			</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a:t>
            </a:r>
            <a:r>
              <a:rPr kumimoji="0" lang="en-US" sz="1800" b="0" i="0" u="none" strike="noStrike" kern="1200" cap="none" spc="0" normalizeH="0" baseline="0" noProof="0" dirty="0" err="1">
                <a:ln>
                  <a:noFill/>
                </a:ln>
                <a:solidFill>
                  <a:srgbClr val="002060"/>
                </a:solidFill>
                <a:effectLst/>
                <a:uLnTx/>
                <a:uFillTx/>
                <a:ea typeface="+mn-ea"/>
                <a:cs typeface="Times New Roman" pitchFamily="18" charset="0"/>
              </a:rPr>
              <a:t>Alicea</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 et al.)</a:t>
            </a:r>
          </a:p>
        </p:txBody>
      </p:sp>
      <p:sp>
        <p:nvSpPr>
          <p:cNvPr id="2" name="TextBox 1"/>
          <p:cNvSpPr txBox="1"/>
          <p:nvPr/>
        </p:nvSpPr>
        <p:spPr>
          <a:xfrm>
            <a:off x="76200" y="228600"/>
            <a:ext cx="550663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Two dimensions – interchange of positions</a:t>
            </a:r>
          </a:p>
        </p:txBody>
      </p:sp>
      <p:sp>
        <p:nvSpPr>
          <p:cNvPr id="3" name="TextBox 2"/>
          <p:cNvSpPr txBox="1"/>
          <p:nvPr/>
        </p:nvSpPr>
        <p:spPr>
          <a:xfrm>
            <a:off x="6172200" y="304800"/>
            <a:ext cx="2241319"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One dimension?</a:t>
            </a:r>
          </a:p>
        </p:txBody>
      </p:sp>
    </p:spTree>
    <p:extLst>
      <p:ext uri="{BB962C8B-B14F-4D97-AF65-F5344CB8AC3E}">
        <p14:creationId xmlns:p14="http://schemas.microsoft.com/office/powerpoint/2010/main" val="29559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28" grpId="0"/>
      <p:bldP spid="30"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381000"/>
            <a:ext cx="5538696"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 way to get topological time evolution –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p:grpSp>
        <p:nvGrpSpPr>
          <p:cNvPr id="5" name="Group 4"/>
          <p:cNvGrpSpPr/>
          <p:nvPr/>
        </p:nvGrpSpPr>
        <p:grpSpPr>
          <a:xfrm>
            <a:off x="6164845" y="1898142"/>
            <a:ext cx="2369555" cy="2289314"/>
            <a:chOff x="5451613" y="1898142"/>
            <a:chExt cx="2369555" cy="2289314"/>
          </a:xfrm>
        </p:grpSpPr>
        <p:sp>
          <p:nvSpPr>
            <p:cNvPr id="6" name="Oval 5"/>
            <p:cNvSpPr/>
            <p:nvPr/>
          </p:nvSpPr>
          <p:spPr bwMode="auto">
            <a:xfrm>
              <a:off x="5504688" y="1898142"/>
              <a:ext cx="2286000" cy="2209800"/>
            </a:xfrm>
            <a:prstGeom prst="ellipse">
              <a:avLst/>
            </a:prstGeom>
            <a:solidFill>
              <a:schemeClr val="accent1"/>
            </a:solidFill>
            <a:ln w="127000" cap="flat" cmpd="sng" algn="ctr">
              <a:solidFill>
                <a:srgbClr val="C00000"/>
              </a:solidFill>
              <a:prstDash val="lgDash"/>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Unicode MS" pitchFamily="34" charset="-128"/>
                <a:ea typeface="+mn-ea"/>
                <a:cs typeface="Times New Roman" pitchFamily="18" charset="0"/>
              </a:endParaRPr>
            </a:p>
          </p:txBody>
        </p:sp>
        <p:sp>
          <p:nvSpPr>
            <p:cNvPr id="7" name="Oval 6"/>
            <p:cNvSpPr/>
            <p:nvPr/>
          </p:nvSpPr>
          <p:spPr bwMode="auto">
            <a:xfrm>
              <a:off x="5885688" y="202311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8" name="Oval 7"/>
            <p:cNvSpPr/>
            <p:nvPr/>
          </p:nvSpPr>
          <p:spPr bwMode="auto">
            <a:xfrm>
              <a:off x="6217920" y="1898142"/>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9" name="Oval 8"/>
            <p:cNvSpPr/>
            <p:nvPr/>
          </p:nvSpPr>
          <p:spPr bwMode="auto">
            <a:xfrm>
              <a:off x="7208520" y="2013966"/>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0" name="Oval 9"/>
            <p:cNvSpPr/>
            <p:nvPr/>
          </p:nvSpPr>
          <p:spPr bwMode="auto">
            <a:xfrm>
              <a:off x="7467600" y="2230374"/>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1" name="Oval 10"/>
            <p:cNvSpPr/>
            <p:nvPr/>
          </p:nvSpPr>
          <p:spPr bwMode="auto">
            <a:xfrm>
              <a:off x="7668768" y="3176673"/>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2" name="Oval 11"/>
            <p:cNvSpPr/>
            <p:nvPr/>
          </p:nvSpPr>
          <p:spPr bwMode="auto">
            <a:xfrm>
              <a:off x="7516368" y="3550158"/>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3" name="Oval 12"/>
            <p:cNvSpPr/>
            <p:nvPr/>
          </p:nvSpPr>
          <p:spPr bwMode="auto">
            <a:xfrm>
              <a:off x="6698660" y="4035056"/>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4" name="Oval 13"/>
            <p:cNvSpPr/>
            <p:nvPr/>
          </p:nvSpPr>
          <p:spPr bwMode="auto">
            <a:xfrm>
              <a:off x="6294120" y="4031742"/>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5" name="Oval 14"/>
            <p:cNvSpPr/>
            <p:nvPr/>
          </p:nvSpPr>
          <p:spPr bwMode="auto">
            <a:xfrm>
              <a:off x="5533940" y="338841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16" name="Oval 15"/>
            <p:cNvSpPr/>
            <p:nvPr/>
          </p:nvSpPr>
          <p:spPr bwMode="auto">
            <a:xfrm>
              <a:off x="5451613" y="297180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mc:AlternateContent xmlns:mc="http://schemas.openxmlformats.org/markup-compatibility/2006" xmlns:a14="http://schemas.microsoft.com/office/drawing/2010/main">
        <mc:Choice Requires="a14">
          <p:sp>
            <p:nvSpPr>
              <p:cNvPr id="17" name="TextBox 16"/>
              <p:cNvSpPr txBox="1"/>
              <p:nvPr/>
            </p:nvSpPr>
            <p:spPr>
              <a:xfrm>
                <a:off x="6320222" y="2514600"/>
                <a:ext cx="53380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sub>
                      </m:sSub>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320222" y="2514600"/>
                <a:ext cx="533800" cy="430887"/>
              </a:xfrm>
              <a:prstGeom prst="rect">
                <a:avLst/>
              </a:prstGeom>
              <a:blipFill rotWithShape="0">
                <a:blip r:embed="rId2"/>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266032" y="2057400"/>
                <a:ext cx="54034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sub>
                      </m:sSub>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266032" y="2057400"/>
                <a:ext cx="540340" cy="430887"/>
              </a:xfrm>
              <a:prstGeom prst="rect">
                <a:avLst/>
              </a:prstGeom>
              <a:blipFill rotWithShape="0">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7792892" y="2617113"/>
                <a:ext cx="54034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3</m:t>
                          </m:r>
                        </m:sub>
                      </m:sSub>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792892" y="2617113"/>
                <a:ext cx="540340" cy="430887"/>
              </a:xfrm>
              <a:prstGeom prst="rect">
                <a:avLst/>
              </a:prstGeom>
              <a:blipFill rotWithShape="0">
                <a:blip r:embed="rId4"/>
                <a:stretch>
                  <a:fillRect b="-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564292" y="3429000"/>
                <a:ext cx="54034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4</m:t>
                          </m:r>
                        </m:sub>
                      </m:sSub>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564292" y="3429000"/>
                <a:ext cx="540340" cy="430887"/>
              </a:xfrm>
              <a:prstGeom prst="rect">
                <a:avLst/>
              </a:prstGeom>
              <a:blipFill rotWithShape="0">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33400" y="1143000"/>
                <a:ext cx="5169808" cy="5593839"/>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Introduce tunnel couplings in a way that keeps the degeneracy constant throughout the time evolution.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Then, evolution by non-abelian Berry phase</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𝑈</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acc>
                      <m:accPr>
                        <m:chr m:val="̂"/>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acc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𝑇</m:t>
                        </m:r>
                      </m:e>
                    </m:acc>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𝑒𝑥𝑝</m:t>
                    </m:r>
                    <m:d>
                      <m:d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d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𝑖</m:t>
                        </m:r>
                        <m:nary>
                          <m:naryPr>
                            <m:limLoc m:val="undOvr"/>
                            <m:subHide m:val="on"/>
                            <m:supHide m:val="on"/>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naryPr>
                          <m:sub/>
                          <m:sup/>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𝑑𝑙</m:t>
                            </m:r>
                            <m:d>
                              <m:dPr>
                                <m:begChr m:val="⟨"/>
                                <m:endChr m:val="⟩"/>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dPr>
                              <m:e>
                                <m:sSub>
                                  <m:sSubPr>
                                    <m:ctrlPr>
                                      <a:rPr kumimoji="0" lang="el-GR"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ctrlPr>
                                  </m:sSubPr>
                                  <m:e>
                                    <m:r>
                                      <m:rPr>
                                        <m:sty m:val="p"/>
                                      </m:rPr>
                                      <a:rPr kumimoji="0" lang="el-GR" sz="2200" b="0"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rPr>
                                      <m:t>Ψ</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𝑖</m:t>
                                    </m:r>
                                  </m:sub>
                                </m:sSub>
                              </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m:t>
                                </m:r>
                                <m:sSub>
                                  <m:sSubPr>
                                    <m:ctrlPr>
                                      <a:rPr kumimoji="0" lang="el-GR" sz="2200" b="0"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rPr>
                                    </m:ctrlPr>
                                  </m:sSubPr>
                                  <m:e>
                                    <m:r>
                                      <m:rPr>
                                        <m:sty m:val="p"/>
                                      </m:rPr>
                                      <a:rPr kumimoji="0" lang="el-GR" sz="2200" b="0"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rPr>
                                      <m:t>Ψ</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𝑗</m:t>
                                    </m:r>
                                  </m:sub>
                                </m:sSub>
                              </m:e>
                            </m:d>
                          </m:e>
                        </m:nary>
                      </m:e>
                    </m:d>
                  </m:oMath>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33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with the integral along a trajectory in parameter space.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The allowed operations are not sufficient for universal TQC. (come back later…) </a:t>
                </a:r>
              </a:p>
            </p:txBody>
          </p:sp>
        </mc:Choice>
        <mc:Fallback xmlns="">
          <p:sp>
            <p:nvSpPr>
              <p:cNvPr id="21" name="TextBox 20"/>
              <p:cNvSpPr txBox="1">
                <a:spLocks noRot="1" noChangeAspect="1" noMove="1" noResize="1" noEditPoints="1" noAdjustHandles="1" noChangeArrowheads="1" noChangeShapeType="1" noTextEdit="1"/>
              </p:cNvSpPr>
              <p:nvPr/>
            </p:nvSpPr>
            <p:spPr>
              <a:xfrm>
                <a:off x="533400" y="1143000"/>
                <a:ext cx="5169808" cy="5593839"/>
              </a:xfrm>
              <a:prstGeom prst="rect">
                <a:avLst/>
              </a:prstGeom>
              <a:blipFill rotWithShape="0">
                <a:blip r:embed="rId6"/>
                <a:stretch>
                  <a:fillRect l="-1533" r="-2712" b="-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6312795" y="4728839"/>
                <a:ext cx="2502993" cy="853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𝑈</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func>
                        <m:func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funcPr>
                        <m:fName>
                          <m:r>
                            <m:rPr>
                              <m:sty m:val="p"/>
                            </m:rPr>
                            <a:rPr kumimoji="0" lang="en-US" sz="2200" b="0" i="0" u="none" strike="noStrike" kern="1200" cap="none" spc="0" normalizeH="0" baseline="0" noProof="0" smtClean="0">
                              <a:ln>
                                <a:noFill/>
                              </a:ln>
                              <a:solidFill>
                                <a:srgbClr val="002060"/>
                              </a:solidFill>
                              <a:effectLst/>
                              <a:uLnTx/>
                              <a:uFillTx/>
                              <a:latin typeface="Cambria Math" panose="02040503050406030204" pitchFamily="18" charset="0"/>
                              <a:ea typeface="+mn-ea"/>
                            </a:rPr>
                            <m:t>exp</m:t>
                          </m:r>
                        </m:fName>
                        <m:e>
                          <m:d>
                            <m:d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dPr>
                            <m:e>
                              <m:f>
                                <m:f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𝑖</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𝑚</m:t>
                                  </m:r>
                                </m:num>
                                <m:den>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den>
                              </m:f>
                              <m:sSup>
                                <m:sSup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p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𝑄</m:t>
                                  </m:r>
                                </m:e>
                                <m:sup>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sup>
                              </m:sSup>
                            </m:e>
                          </m:d>
                        </m:e>
                      </m:func>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312795" y="4728839"/>
                <a:ext cx="2502993" cy="853054"/>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84686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solidFill>
                  <a:srgbClr val="800000"/>
                </a:solidFill>
                <a:latin typeface="Arial" panose="020B0604020202020204" pitchFamily="34" charset="0"/>
                <a:cs typeface="Arial" panose="020B0604020202020204" pitchFamily="34" charset="0"/>
              </a:rPr>
              <a:t>Experiments – coupling FQHE to a super-conductor</a:t>
            </a:r>
          </a:p>
        </p:txBody>
      </p:sp>
      <p:sp>
        <p:nvSpPr>
          <p:cNvPr id="7" name="Content Placeholder 6"/>
          <p:cNvSpPr>
            <a:spLocks noGrp="1"/>
          </p:cNvSpPr>
          <p:nvPr>
            <p:ph idx="1"/>
          </p:nvPr>
        </p:nvSpPr>
        <p:spPr>
          <a:xfrm>
            <a:off x="628650" y="2226469"/>
            <a:ext cx="7886700" cy="3699272"/>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Infinite finger</a:t>
            </a:r>
          </a:p>
        </p:txBody>
      </p:sp>
      <p:sp>
        <p:nvSpPr>
          <p:cNvPr id="6" name="TextBox 5">
            <a:extLst>
              <a:ext uri="{FF2B5EF4-FFF2-40B4-BE49-F238E27FC236}">
                <a16:creationId xmlns:a16="http://schemas.microsoft.com/office/drawing/2014/main" id="{30935DC3-8113-47BA-BA09-8E4E81343E12}"/>
              </a:ext>
            </a:extLst>
          </p:cNvPr>
          <p:cNvSpPr txBox="1"/>
          <p:nvPr/>
        </p:nvSpPr>
        <p:spPr>
          <a:xfrm>
            <a:off x="5943600" y="4792913"/>
            <a:ext cx="3057099" cy="323165"/>
          </a:xfrm>
          <a:prstGeom prst="rect">
            <a:avLst/>
          </a:prstGeom>
          <a:noFill/>
        </p:spPr>
        <p:txBody>
          <a:bodyPr wrap="square">
            <a:spAutoFit/>
          </a:bodyPr>
          <a:lstStyle/>
          <a:p>
            <a:r>
              <a:rPr lang="en-US" sz="1500" dirty="0"/>
              <a:t>Gül et al. (PRX 12, 2022)</a:t>
            </a:r>
            <a:endParaRPr lang="he-IL" sz="1500" dirty="0"/>
          </a:p>
        </p:txBody>
      </p:sp>
      <p:grpSp>
        <p:nvGrpSpPr>
          <p:cNvPr id="3" name="Group 2">
            <a:extLst>
              <a:ext uri="{FF2B5EF4-FFF2-40B4-BE49-F238E27FC236}">
                <a16:creationId xmlns:a16="http://schemas.microsoft.com/office/drawing/2014/main" id="{AA8777C7-CB13-4584-ABE4-26B2195CF3FC}"/>
              </a:ext>
            </a:extLst>
          </p:cNvPr>
          <p:cNvGrpSpPr/>
          <p:nvPr/>
        </p:nvGrpSpPr>
        <p:grpSpPr>
          <a:xfrm>
            <a:off x="4419600" y="1346291"/>
            <a:ext cx="3399707" cy="3259215"/>
            <a:chOff x="7315200" y="1589314"/>
            <a:chExt cx="4532942" cy="4345620"/>
          </a:xfrm>
        </p:grpSpPr>
        <p:sp>
          <p:nvSpPr>
            <p:cNvPr id="9" name="Rectangle 8">
              <a:extLst>
                <a:ext uri="{FF2B5EF4-FFF2-40B4-BE49-F238E27FC236}">
                  <a16:creationId xmlns:a16="http://schemas.microsoft.com/office/drawing/2014/main" id="{2D1A9C89-7FF7-4F66-B309-E12D035756D5}"/>
                </a:ext>
              </a:extLst>
            </p:cNvPr>
            <p:cNvSpPr/>
            <p:nvPr/>
          </p:nvSpPr>
          <p:spPr>
            <a:xfrm>
              <a:off x="7352276" y="1589314"/>
              <a:ext cx="256838" cy="435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Rectangle 7">
              <a:extLst>
                <a:ext uri="{FF2B5EF4-FFF2-40B4-BE49-F238E27FC236}">
                  <a16:creationId xmlns:a16="http://schemas.microsoft.com/office/drawing/2014/main" id="{C457AAF3-FF29-46D6-98C4-58E423E4E9D2}"/>
                </a:ext>
              </a:extLst>
            </p:cNvPr>
            <p:cNvSpPr/>
            <p:nvPr/>
          </p:nvSpPr>
          <p:spPr>
            <a:xfrm>
              <a:off x="7352276" y="1589314"/>
              <a:ext cx="256838" cy="435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1" name="Picture 10">
              <a:extLst>
                <a:ext uri="{FF2B5EF4-FFF2-40B4-BE49-F238E27FC236}">
                  <a16:creationId xmlns:a16="http://schemas.microsoft.com/office/drawing/2014/main" id="{F0B384A7-9831-4361-9692-B77F45F200C7}"/>
                </a:ext>
              </a:extLst>
            </p:cNvPr>
            <p:cNvPicPr>
              <a:picLocks noChangeAspect="1"/>
            </p:cNvPicPr>
            <p:nvPr/>
          </p:nvPicPr>
          <p:blipFill>
            <a:blip r:embed="rId3"/>
            <a:stretch>
              <a:fillRect/>
            </a:stretch>
          </p:blipFill>
          <p:spPr>
            <a:xfrm>
              <a:off x="7504676" y="1976438"/>
              <a:ext cx="4343466" cy="3958496"/>
            </a:xfrm>
            <a:prstGeom prst="rect">
              <a:avLst/>
            </a:prstGeom>
          </p:spPr>
        </p:pic>
        <p:sp>
          <p:nvSpPr>
            <p:cNvPr id="12" name="Freeform: Shape 11">
              <a:extLst>
                <a:ext uri="{FF2B5EF4-FFF2-40B4-BE49-F238E27FC236}">
                  <a16:creationId xmlns:a16="http://schemas.microsoft.com/office/drawing/2014/main" id="{07A66E32-BAC3-4AAD-82CB-27EEC07D4A3A}"/>
                </a:ext>
              </a:extLst>
            </p:cNvPr>
            <p:cNvSpPr/>
            <p:nvPr/>
          </p:nvSpPr>
          <p:spPr>
            <a:xfrm>
              <a:off x="8162925" y="2343150"/>
              <a:ext cx="3352800" cy="1028700"/>
            </a:xfrm>
            <a:custGeom>
              <a:avLst/>
              <a:gdLst>
                <a:gd name="connsiteX0" fmla="*/ 0 w 3352800"/>
                <a:gd name="connsiteY0" fmla="*/ 0 h 1028700"/>
                <a:gd name="connsiteX1" fmla="*/ 3352800 w 3352800"/>
                <a:gd name="connsiteY1" fmla="*/ 23813 h 1028700"/>
                <a:gd name="connsiteX2" fmla="*/ 3005138 w 3352800"/>
                <a:gd name="connsiteY2" fmla="*/ 795338 h 1028700"/>
                <a:gd name="connsiteX3" fmla="*/ 2809875 w 3352800"/>
                <a:gd name="connsiteY3" fmla="*/ 914400 h 1028700"/>
                <a:gd name="connsiteX4" fmla="*/ 2352675 w 3352800"/>
                <a:gd name="connsiteY4" fmla="*/ 1028700 h 1028700"/>
                <a:gd name="connsiteX5" fmla="*/ 0 w 3352800"/>
                <a:gd name="connsiteY5" fmla="*/ 990600 h 1028700"/>
                <a:gd name="connsiteX6" fmla="*/ 0 w 3352800"/>
                <a:gd name="connsiteY6" fmla="*/ 0 h 1028700"/>
                <a:gd name="connsiteX0" fmla="*/ 0 w 3352800"/>
                <a:gd name="connsiteY0" fmla="*/ 0 h 1028700"/>
                <a:gd name="connsiteX1" fmla="*/ 3352800 w 3352800"/>
                <a:gd name="connsiteY1" fmla="*/ 23813 h 1028700"/>
                <a:gd name="connsiteX2" fmla="*/ 3005138 w 3352800"/>
                <a:gd name="connsiteY2" fmla="*/ 795338 h 1028700"/>
                <a:gd name="connsiteX3" fmla="*/ 2890838 w 3352800"/>
                <a:gd name="connsiteY3" fmla="*/ 857250 h 1028700"/>
                <a:gd name="connsiteX4" fmla="*/ 2809875 w 3352800"/>
                <a:gd name="connsiteY4" fmla="*/ 914400 h 1028700"/>
                <a:gd name="connsiteX5" fmla="*/ 2352675 w 3352800"/>
                <a:gd name="connsiteY5" fmla="*/ 1028700 h 1028700"/>
                <a:gd name="connsiteX6" fmla="*/ 0 w 3352800"/>
                <a:gd name="connsiteY6" fmla="*/ 990600 h 1028700"/>
                <a:gd name="connsiteX7" fmla="*/ 0 w 3352800"/>
                <a:gd name="connsiteY7" fmla="*/ 0 h 1028700"/>
                <a:gd name="connsiteX0" fmla="*/ 0 w 3352800"/>
                <a:gd name="connsiteY0" fmla="*/ 0 h 1028700"/>
                <a:gd name="connsiteX1" fmla="*/ 3352800 w 3352800"/>
                <a:gd name="connsiteY1" fmla="*/ 23813 h 1028700"/>
                <a:gd name="connsiteX2" fmla="*/ 3005138 w 3352800"/>
                <a:gd name="connsiteY2" fmla="*/ 795338 h 1028700"/>
                <a:gd name="connsiteX3" fmla="*/ 2914650 w 3352800"/>
                <a:gd name="connsiteY3" fmla="*/ 883444 h 1028700"/>
                <a:gd name="connsiteX4" fmla="*/ 2809875 w 3352800"/>
                <a:gd name="connsiteY4" fmla="*/ 914400 h 1028700"/>
                <a:gd name="connsiteX5" fmla="*/ 2352675 w 3352800"/>
                <a:gd name="connsiteY5" fmla="*/ 1028700 h 1028700"/>
                <a:gd name="connsiteX6" fmla="*/ 0 w 3352800"/>
                <a:gd name="connsiteY6" fmla="*/ 990600 h 1028700"/>
                <a:gd name="connsiteX7" fmla="*/ 0 w 3352800"/>
                <a:gd name="connsiteY7" fmla="*/ 0 h 1028700"/>
                <a:gd name="connsiteX0" fmla="*/ 0 w 3352800"/>
                <a:gd name="connsiteY0" fmla="*/ 0 h 1028700"/>
                <a:gd name="connsiteX1" fmla="*/ 3352800 w 3352800"/>
                <a:gd name="connsiteY1" fmla="*/ 23813 h 1028700"/>
                <a:gd name="connsiteX2" fmla="*/ 3005138 w 3352800"/>
                <a:gd name="connsiteY2" fmla="*/ 795338 h 1028700"/>
                <a:gd name="connsiteX3" fmla="*/ 2912268 w 3352800"/>
                <a:gd name="connsiteY3" fmla="*/ 873919 h 1028700"/>
                <a:gd name="connsiteX4" fmla="*/ 2809875 w 3352800"/>
                <a:gd name="connsiteY4" fmla="*/ 914400 h 1028700"/>
                <a:gd name="connsiteX5" fmla="*/ 2352675 w 3352800"/>
                <a:gd name="connsiteY5" fmla="*/ 1028700 h 1028700"/>
                <a:gd name="connsiteX6" fmla="*/ 0 w 3352800"/>
                <a:gd name="connsiteY6" fmla="*/ 990600 h 1028700"/>
                <a:gd name="connsiteX7" fmla="*/ 0 w 3352800"/>
                <a:gd name="connsiteY7" fmla="*/ 0 h 1028700"/>
                <a:gd name="connsiteX0" fmla="*/ 0 w 3352800"/>
                <a:gd name="connsiteY0" fmla="*/ 0 h 1028700"/>
                <a:gd name="connsiteX1" fmla="*/ 3352800 w 3352800"/>
                <a:gd name="connsiteY1" fmla="*/ 23813 h 1028700"/>
                <a:gd name="connsiteX2" fmla="*/ 3005138 w 3352800"/>
                <a:gd name="connsiteY2" fmla="*/ 795338 h 1028700"/>
                <a:gd name="connsiteX3" fmla="*/ 2912268 w 3352800"/>
                <a:gd name="connsiteY3" fmla="*/ 873919 h 1028700"/>
                <a:gd name="connsiteX4" fmla="*/ 2805112 w 3352800"/>
                <a:gd name="connsiteY4" fmla="*/ 926306 h 1028700"/>
                <a:gd name="connsiteX5" fmla="*/ 2352675 w 3352800"/>
                <a:gd name="connsiteY5" fmla="*/ 1028700 h 1028700"/>
                <a:gd name="connsiteX6" fmla="*/ 0 w 3352800"/>
                <a:gd name="connsiteY6" fmla="*/ 990600 h 1028700"/>
                <a:gd name="connsiteX7" fmla="*/ 0 w 3352800"/>
                <a:gd name="connsiteY7" fmla="*/ 0 h 1028700"/>
                <a:gd name="connsiteX0" fmla="*/ 0 w 3352800"/>
                <a:gd name="connsiteY0" fmla="*/ 0 h 1028700"/>
                <a:gd name="connsiteX1" fmla="*/ 3352800 w 3352800"/>
                <a:gd name="connsiteY1" fmla="*/ 23813 h 1028700"/>
                <a:gd name="connsiteX2" fmla="*/ 3021807 w 3352800"/>
                <a:gd name="connsiteY2" fmla="*/ 802481 h 1028700"/>
                <a:gd name="connsiteX3" fmla="*/ 2912268 w 3352800"/>
                <a:gd name="connsiteY3" fmla="*/ 873919 h 1028700"/>
                <a:gd name="connsiteX4" fmla="*/ 2805112 w 3352800"/>
                <a:gd name="connsiteY4" fmla="*/ 926306 h 1028700"/>
                <a:gd name="connsiteX5" fmla="*/ 2352675 w 3352800"/>
                <a:gd name="connsiteY5" fmla="*/ 1028700 h 1028700"/>
                <a:gd name="connsiteX6" fmla="*/ 0 w 3352800"/>
                <a:gd name="connsiteY6" fmla="*/ 990600 h 1028700"/>
                <a:gd name="connsiteX7" fmla="*/ 0 w 3352800"/>
                <a:gd name="connsiteY7" fmla="*/ 0 h 1028700"/>
                <a:gd name="connsiteX0" fmla="*/ 0 w 3352800"/>
                <a:gd name="connsiteY0" fmla="*/ 0 h 1028700"/>
                <a:gd name="connsiteX1" fmla="*/ 3352800 w 3352800"/>
                <a:gd name="connsiteY1" fmla="*/ 23813 h 1028700"/>
                <a:gd name="connsiteX2" fmla="*/ 3021807 w 3352800"/>
                <a:gd name="connsiteY2" fmla="*/ 802481 h 1028700"/>
                <a:gd name="connsiteX3" fmla="*/ 2912268 w 3352800"/>
                <a:gd name="connsiteY3" fmla="*/ 881063 h 1028700"/>
                <a:gd name="connsiteX4" fmla="*/ 2805112 w 3352800"/>
                <a:gd name="connsiteY4" fmla="*/ 926306 h 1028700"/>
                <a:gd name="connsiteX5" fmla="*/ 2352675 w 3352800"/>
                <a:gd name="connsiteY5" fmla="*/ 1028700 h 1028700"/>
                <a:gd name="connsiteX6" fmla="*/ 0 w 3352800"/>
                <a:gd name="connsiteY6" fmla="*/ 990600 h 1028700"/>
                <a:gd name="connsiteX7" fmla="*/ 0 w 3352800"/>
                <a:gd name="connsiteY7"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1028700">
                  <a:moveTo>
                    <a:pt x="0" y="0"/>
                  </a:moveTo>
                  <a:lnTo>
                    <a:pt x="3352800" y="23813"/>
                  </a:lnTo>
                  <a:lnTo>
                    <a:pt x="3021807" y="802481"/>
                  </a:lnTo>
                  <a:lnTo>
                    <a:pt x="2912268" y="881063"/>
                  </a:lnTo>
                  <a:lnTo>
                    <a:pt x="2805112" y="926306"/>
                  </a:lnTo>
                  <a:lnTo>
                    <a:pt x="2352675" y="1028700"/>
                  </a:lnTo>
                  <a:lnTo>
                    <a:pt x="0" y="990600"/>
                  </a:lnTo>
                  <a:cubicBezTo>
                    <a:pt x="1588" y="666750"/>
                    <a:pt x="3175" y="342900"/>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Freeform: Shape 12">
              <a:extLst>
                <a:ext uri="{FF2B5EF4-FFF2-40B4-BE49-F238E27FC236}">
                  <a16:creationId xmlns:a16="http://schemas.microsoft.com/office/drawing/2014/main" id="{AF3E32A1-4434-4AC8-8B9E-84D150E69470}"/>
                </a:ext>
              </a:extLst>
            </p:cNvPr>
            <p:cNvSpPr/>
            <p:nvPr/>
          </p:nvSpPr>
          <p:spPr>
            <a:xfrm>
              <a:off x="7315200" y="1843088"/>
              <a:ext cx="3705225" cy="466725"/>
            </a:xfrm>
            <a:custGeom>
              <a:avLst/>
              <a:gdLst>
                <a:gd name="connsiteX0" fmla="*/ 452438 w 3705225"/>
                <a:gd name="connsiteY0" fmla="*/ 304800 h 466725"/>
                <a:gd name="connsiteX1" fmla="*/ 223838 w 3705225"/>
                <a:gd name="connsiteY1" fmla="*/ 442912 h 466725"/>
                <a:gd name="connsiteX2" fmla="*/ 0 w 3705225"/>
                <a:gd name="connsiteY2" fmla="*/ 261937 h 466725"/>
                <a:gd name="connsiteX3" fmla="*/ 200025 w 3705225"/>
                <a:gd name="connsiteY3" fmla="*/ 0 h 466725"/>
                <a:gd name="connsiteX4" fmla="*/ 3705225 w 3705225"/>
                <a:gd name="connsiteY4" fmla="*/ 109537 h 466725"/>
                <a:gd name="connsiteX5" fmla="*/ 3638550 w 3705225"/>
                <a:gd name="connsiteY5" fmla="*/ 466725 h 466725"/>
                <a:gd name="connsiteX6" fmla="*/ 1004888 w 3705225"/>
                <a:gd name="connsiteY6" fmla="*/ 461962 h 466725"/>
                <a:gd name="connsiteX7" fmla="*/ 1014413 w 3705225"/>
                <a:gd name="connsiteY7" fmla="*/ 252412 h 466725"/>
                <a:gd name="connsiteX8" fmla="*/ 452438 w 3705225"/>
                <a:gd name="connsiteY8" fmla="*/ 30480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5225" h="466725">
                  <a:moveTo>
                    <a:pt x="452438" y="304800"/>
                  </a:moveTo>
                  <a:lnTo>
                    <a:pt x="223838" y="442912"/>
                  </a:lnTo>
                  <a:lnTo>
                    <a:pt x="0" y="261937"/>
                  </a:lnTo>
                  <a:lnTo>
                    <a:pt x="200025" y="0"/>
                  </a:lnTo>
                  <a:lnTo>
                    <a:pt x="3705225" y="109537"/>
                  </a:lnTo>
                  <a:lnTo>
                    <a:pt x="3638550" y="466725"/>
                  </a:lnTo>
                  <a:lnTo>
                    <a:pt x="1004888" y="461962"/>
                  </a:lnTo>
                  <a:lnTo>
                    <a:pt x="1014413" y="252412"/>
                  </a:lnTo>
                  <a:lnTo>
                    <a:pt x="452438" y="3048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grpSp>
      <p:sp>
        <p:nvSpPr>
          <p:cNvPr id="5" name="TextBox 4">
            <a:extLst>
              <a:ext uri="{FF2B5EF4-FFF2-40B4-BE49-F238E27FC236}">
                <a16:creationId xmlns:a16="http://schemas.microsoft.com/office/drawing/2014/main" id="{B9E502B5-8C50-5B3A-B4FF-ACD9F1946B9C}"/>
              </a:ext>
            </a:extLst>
          </p:cNvPr>
          <p:cNvSpPr txBox="1"/>
          <p:nvPr/>
        </p:nvSpPr>
        <p:spPr>
          <a:xfrm>
            <a:off x="838200" y="5266782"/>
            <a:ext cx="5703036" cy="830997"/>
          </a:xfrm>
          <a:prstGeom prst="rect">
            <a:avLst/>
          </a:prstGeom>
          <a:noFill/>
        </p:spPr>
        <p:txBody>
          <a:bodyPr wrap="none" rtlCol="0">
            <a:spAutoFit/>
          </a:bodyPr>
          <a:lstStyle/>
          <a:p>
            <a:pPr marL="342900" indent="-342900">
              <a:buFont typeface="Arial" panose="020B0604020202020204" pitchFamily="34" charset="0"/>
              <a:buChar char="•"/>
            </a:pPr>
            <a:r>
              <a:rPr lang="en-US" dirty="0">
                <a:solidFill>
                  <a:srgbClr val="002060"/>
                </a:solidFill>
              </a:rPr>
              <a:t>Partial success</a:t>
            </a:r>
          </a:p>
          <a:p>
            <a:pPr marL="342900" indent="-342900">
              <a:buFont typeface="Arial" panose="020B0604020202020204" pitchFamily="34" charset="0"/>
              <a:buChar char="•"/>
            </a:pPr>
            <a:r>
              <a:rPr lang="en-US" dirty="0">
                <a:solidFill>
                  <a:srgbClr val="002060"/>
                </a:solidFill>
              </a:rPr>
              <a:t>Works better for FQHE than for IQHE!</a:t>
            </a:r>
          </a:p>
        </p:txBody>
      </p:sp>
      <p:pic>
        <p:nvPicPr>
          <p:cNvPr id="10" name="Picture 9">
            <a:extLst>
              <a:ext uri="{FF2B5EF4-FFF2-40B4-BE49-F238E27FC236}">
                <a16:creationId xmlns:a16="http://schemas.microsoft.com/office/drawing/2014/main" id="{24C43095-88CC-B6DE-2CFA-EF8673E7B94A}"/>
              </a:ext>
            </a:extLst>
          </p:cNvPr>
          <p:cNvPicPr>
            <a:picLocks noChangeAspect="1"/>
          </p:cNvPicPr>
          <p:nvPr/>
        </p:nvPicPr>
        <p:blipFill rotWithShape="1">
          <a:blip r:embed="rId4"/>
          <a:srcRect t="3737"/>
          <a:stretch/>
        </p:blipFill>
        <p:spPr>
          <a:xfrm>
            <a:off x="714045" y="1808327"/>
            <a:ext cx="3941231" cy="2154485"/>
          </a:xfrm>
          <a:prstGeom prst="rect">
            <a:avLst/>
          </a:prstGeom>
        </p:spPr>
      </p:pic>
    </p:spTree>
    <p:extLst>
      <p:ext uri="{BB962C8B-B14F-4D97-AF65-F5344CB8AC3E}">
        <p14:creationId xmlns:p14="http://schemas.microsoft.com/office/powerpoint/2010/main" val="4251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88313"/>
            <a:ext cx="6591869" cy="901401"/>
          </a:xfrm>
          <a:prstGeom prst="rect">
            <a:avLst/>
          </a:prstGeom>
          <a:noFill/>
        </p:spPr>
        <p:txBody>
          <a:bodyPr wrap="non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The degeneracy should be </a:t>
            </a: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topologically protected </a:t>
            </a: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The Hamiltonian:</a:t>
            </a:r>
          </a:p>
        </p:txBody>
      </p:sp>
      <p:grpSp>
        <p:nvGrpSpPr>
          <p:cNvPr id="4" name="Group 3"/>
          <p:cNvGrpSpPr/>
          <p:nvPr/>
        </p:nvGrpSpPr>
        <p:grpSpPr>
          <a:xfrm>
            <a:off x="2667000" y="1780505"/>
            <a:ext cx="3657600" cy="3477296"/>
            <a:chOff x="2667000" y="1780505"/>
            <a:chExt cx="3657600" cy="3477296"/>
          </a:xfrm>
        </p:grpSpPr>
        <p:graphicFrame>
          <p:nvGraphicFramePr>
            <p:cNvPr id="3" name="Object 2"/>
            <p:cNvGraphicFramePr>
              <a:graphicFrameLocks noChangeAspect="1"/>
            </p:cNvGraphicFramePr>
            <p:nvPr/>
          </p:nvGraphicFramePr>
          <p:xfrm>
            <a:off x="2667000" y="1780505"/>
            <a:ext cx="3657600" cy="3477296"/>
          </p:xfrm>
          <a:graphic>
            <a:graphicData uri="http://schemas.openxmlformats.org/presentationml/2006/ole">
              <mc:AlternateContent xmlns:mc="http://schemas.openxmlformats.org/markup-compatibility/2006">
                <mc:Choice xmlns:v="urn:schemas-microsoft-com:vml" Requires="v">
                  <p:oleObj name="Equation" r:id="rId2" imgW="901440" imgH="914400" progId="Equation.DSMT4">
                    <p:embed/>
                  </p:oleObj>
                </mc:Choice>
                <mc:Fallback>
                  <p:oleObj name="Equation" r:id="rId2" imgW="901440" imgH="914400" progId="Equation.DSMT4">
                    <p:embed/>
                    <p:pic>
                      <p:nvPicPr>
                        <p:cNvPr id="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80505"/>
                          <a:ext cx="3657600" cy="3477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4"/>
            <p:cNvCxnSpPr/>
            <p:nvPr/>
          </p:nvCxnSpPr>
          <p:spPr bwMode="auto">
            <a:xfrm>
              <a:off x="2971800" y="2819400"/>
              <a:ext cx="27432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 name="Straight Connector 6"/>
            <p:cNvCxnSpPr/>
            <p:nvPr/>
          </p:nvCxnSpPr>
          <p:spPr bwMode="auto">
            <a:xfrm>
              <a:off x="3888957" y="1905000"/>
              <a:ext cx="0" cy="312420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8" name="TextBox 7"/>
            <p:cNvSpPr txBox="1"/>
            <p:nvPr/>
          </p:nvSpPr>
          <p:spPr>
            <a:xfrm>
              <a:off x="3090230" y="1872868"/>
              <a:ext cx="569387"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D2DB9">
                      <a:lumMod val="50000"/>
                    </a:srgbClr>
                  </a:solidFill>
                  <a:effectLst/>
                  <a:uLnTx/>
                  <a:uFillTx/>
                  <a:ea typeface="+mn-ea"/>
                  <a:cs typeface="Times New Roman" pitchFamily="18" charset="0"/>
                </a:rPr>
                <a:t>0</a:t>
              </a:r>
            </a:p>
          </p:txBody>
        </p:sp>
        <p:sp>
          <p:nvSpPr>
            <p:cNvPr id="11" name="TextBox 10"/>
            <p:cNvSpPr txBox="1"/>
            <p:nvPr/>
          </p:nvSpPr>
          <p:spPr>
            <a:xfrm>
              <a:off x="4258905" y="3683913"/>
              <a:ext cx="1532295"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Non-zero, but gapped</a:t>
              </a:r>
            </a:p>
          </p:txBody>
        </p:sp>
        <p:sp>
          <p:nvSpPr>
            <p:cNvPr id="12" name="TextBox 11"/>
            <p:cNvSpPr txBox="1"/>
            <p:nvPr/>
          </p:nvSpPr>
          <p:spPr>
            <a:xfrm>
              <a:off x="4268084" y="2144617"/>
              <a:ext cx="1346844"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Non-zero</a:t>
              </a:r>
            </a:p>
          </p:txBody>
        </p:sp>
        <p:sp>
          <p:nvSpPr>
            <p:cNvPr id="13" name="TextBox 12"/>
            <p:cNvSpPr txBox="1"/>
            <p:nvPr/>
          </p:nvSpPr>
          <p:spPr>
            <a:xfrm>
              <a:off x="2949766" y="3446439"/>
              <a:ext cx="99060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Non-zero</a:t>
              </a:r>
            </a:p>
          </p:txBody>
        </p:sp>
      </p:grpSp>
      <p:sp>
        <p:nvSpPr>
          <p:cNvPr id="14" name="TextBox 13"/>
          <p:cNvSpPr txBox="1"/>
          <p:nvPr/>
        </p:nvSpPr>
        <p:spPr>
          <a:xfrm>
            <a:off x="914401" y="5562600"/>
            <a:ext cx="7620000"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Virtual transitions to excited states induce only </a:t>
            </a:r>
            <a:r>
              <a:rPr kumimoji="0" lang="en-US" sz="2200" b="0" i="0" u="none" strike="noStrike" kern="1200" cap="none" spc="0" normalizeH="0" baseline="0" noProof="0" dirty="0">
                <a:ln>
                  <a:noFill/>
                </a:ln>
                <a:solidFill>
                  <a:srgbClr val="990000"/>
                </a:solidFill>
                <a:effectLst/>
                <a:uLnTx/>
                <a:uFillTx/>
                <a:ea typeface="+mn-ea"/>
                <a:cs typeface="Times New Roman" pitchFamily="18" charset="0"/>
              </a:rPr>
              <a:t>exponentially small splitting </a:t>
            </a: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between ground states, due to the energy gap</a:t>
            </a:r>
          </a:p>
        </p:txBody>
      </p:sp>
      <p:grpSp>
        <p:nvGrpSpPr>
          <p:cNvPr id="6" name="Group 5"/>
          <p:cNvGrpSpPr/>
          <p:nvPr/>
        </p:nvGrpSpPr>
        <p:grpSpPr>
          <a:xfrm>
            <a:off x="2667000" y="1780504"/>
            <a:ext cx="3657600" cy="3477296"/>
            <a:chOff x="5943600" y="1932905"/>
            <a:chExt cx="3657600" cy="3477296"/>
          </a:xfrm>
        </p:grpSpPr>
        <p:graphicFrame>
          <p:nvGraphicFramePr>
            <p:cNvPr id="16" name="Object 15"/>
            <p:cNvGraphicFramePr>
              <a:graphicFrameLocks noChangeAspect="1"/>
            </p:cNvGraphicFramePr>
            <p:nvPr/>
          </p:nvGraphicFramePr>
          <p:xfrm>
            <a:off x="5943600" y="1932905"/>
            <a:ext cx="3657600" cy="3477296"/>
          </p:xfrm>
          <a:graphic>
            <a:graphicData uri="http://schemas.openxmlformats.org/presentationml/2006/ole">
              <mc:AlternateContent xmlns:mc="http://schemas.openxmlformats.org/markup-compatibility/2006">
                <mc:Choice xmlns:v="urn:schemas-microsoft-com:vml" Requires="v">
                  <p:oleObj name="Equation" r:id="rId4" imgW="901440" imgH="914400" progId="Equation.DSMT4">
                    <p:embed/>
                  </p:oleObj>
                </mc:Choice>
                <mc:Fallback>
                  <p:oleObj name="Equation" r:id="rId4" imgW="901440" imgH="914400" progId="Equation.DSMT4">
                    <p:embed/>
                    <p:pic>
                      <p:nvPicPr>
                        <p:cNvPr id="16" name="Object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932905"/>
                          <a:ext cx="3657600" cy="3477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bwMode="auto">
            <a:xfrm>
              <a:off x="6248400" y="2971800"/>
              <a:ext cx="27432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8" name="Straight Connector 17"/>
            <p:cNvCxnSpPr/>
            <p:nvPr/>
          </p:nvCxnSpPr>
          <p:spPr bwMode="auto">
            <a:xfrm>
              <a:off x="7165557" y="2057400"/>
              <a:ext cx="0" cy="312420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9" name="TextBox 18"/>
            <p:cNvSpPr txBox="1"/>
            <p:nvPr/>
          </p:nvSpPr>
          <p:spPr>
            <a:xfrm>
              <a:off x="6366830" y="2025268"/>
              <a:ext cx="569387"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D2DB9">
                      <a:lumMod val="50000"/>
                    </a:srgbClr>
                  </a:solidFill>
                  <a:effectLst/>
                  <a:uLnTx/>
                  <a:uFillTx/>
                  <a:ea typeface="+mn-ea"/>
                  <a:cs typeface="Times New Roman" pitchFamily="18" charset="0"/>
                </a:rPr>
                <a:t>0</a:t>
              </a:r>
            </a:p>
          </p:txBody>
        </p:sp>
        <p:sp>
          <p:nvSpPr>
            <p:cNvPr id="20" name="TextBox 19"/>
            <p:cNvSpPr txBox="1"/>
            <p:nvPr/>
          </p:nvSpPr>
          <p:spPr>
            <a:xfrm>
              <a:off x="7535505" y="3836313"/>
              <a:ext cx="1532295"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D2DB9">
                      <a:lumMod val="50000"/>
                    </a:srgbClr>
                  </a:solidFill>
                  <a:effectLst/>
                  <a:uLnTx/>
                  <a:uFillTx/>
                  <a:ea typeface="+mn-ea"/>
                  <a:cs typeface="Times New Roman" pitchFamily="18" charset="0"/>
                </a:rPr>
                <a:t>Non-zero, but gapped</a:t>
              </a:r>
            </a:p>
          </p:txBody>
        </p:sp>
        <p:sp>
          <p:nvSpPr>
            <p:cNvPr id="23" name="TextBox 22"/>
            <p:cNvSpPr txBox="1"/>
            <p:nvPr/>
          </p:nvSpPr>
          <p:spPr>
            <a:xfrm>
              <a:off x="7888813" y="1981200"/>
              <a:ext cx="569387"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D2DB9">
                      <a:lumMod val="50000"/>
                    </a:srgbClr>
                  </a:solidFill>
                  <a:effectLst/>
                  <a:uLnTx/>
                  <a:uFillTx/>
                  <a:ea typeface="+mn-ea"/>
                  <a:cs typeface="Times New Roman" pitchFamily="18" charset="0"/>
                </a:rPr>
                <a:t>0</a:t>
              </a:r>
            </a:p>
          </p:txBody>
        </p:sp>
        <p:sp>
          <p:nvSpPr>
            <p:cNvPr id="24" name="TextBox 23"/>
            <p:cNvSpPr txBox="1"/>
            <p:nvPr/>
          </p:nvSpPr>
          <p:spPr>
            <a:xfrm>
              <a:off x="6393307" y="3648670"/>
              <a:ext cx="569387"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D2DB9">
                      <a:lumMod val="50000"/>
                    </a:srgbClr>
                  </a:solidFill>
                  <a:effectLst/>
                  <a:uLnTx/>
                  <a:uFillTx/>
                  <a:ea typeface="+mn-ea"/>
                  <a:cs typeface="Times New Roman" pitchFamily="18" charset="0"/>
                </a:rPr>
                <a:t>0</a:t>
              </a:r>
            </a:p>
          </p:txBody>
        </p:sp>
      </p:grpSp>
    </p:spTree>
    <p:extLst>
      <p:ext uri="{BB962C8B-B14F-4D97-AF65-F5344CB8AC3E}">
        <p14:creationId xmlns:p14="http://schemas.microsoft.com/office/powerpoint/2010/main" val="272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Content Placeholder 12"/>
              <p:cNvSpPr txBox="1">
                <a:spLocks/>
              </p:cNvSpPr>
              <p:nvPr/>
            </p:nvSpPr>
            <p:spPr>
              <a:xfrm>
                <a:off x="705581" y="1796832"/>
                <a:ext cx="4634000" cy="352928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Arial" panose="020B0604020202020204" pitchFamily="34" charset="0"/>
                    <a:cs typeface="Arial" panose="020B0604020202020204" pitchFamily="34" charset="0"/>
                  </a:rPr>
                  <a:t>Fractional quasiparticles can:</a:t>
                </a:r>
              </a:p>
              <a:p>
                <a:pPr lvl="1">
                  <a:lnSpc>
                    <a:spcPct val="120000"/>
                  </a:lnSpc>
                </a:pPr>
                <a:r>
                  <a:rPr lang="en-US" sz="2100" dirty="0">
                    <a:latin typeface="Arial" panose="020B0604020202020204" pitchFamily="34" charset="0"/>
                    <a:cs typeface="Arial" panose="020B0604020202020204" pitchFamily="34" charset="0"/>
                  </a:rPr>
                  <a:t>Traverse finger (if finite)</a:t>
                </a:r>
              </a:p>
              <a:p>
                <a:pPr marL="0" indent="0">
                  <a:lnSpc>
                    <a:spcPct val="120000"/>
                  </a:lnSpc>
                  <a:buNone/>
                </a:pPr>
                <a:r>
                  <a:rPr lang="en-US" sz="2400" dirty="0">
                    <a:latin typeface="Arial" panose="020B0604020202020204" pitchFamily="34" charset="0"/>
                    <a:cs typeface="Arial" panose="020B0604020202020204" pitchFamily="34" charset="0"/>
                  </a:rPr>
                  <a:t>Electrons can:</a:t>
                </a:r>
              </a:p>
              <a:p>
                <a:pPr lvl="1">
                  <a:lnSpc>
                    <a:spcPct val="120000"/>
                  </a:lnSpc>
                </a:pPr>
                <a:r>
                  <a:rPr lang="en-US" sz="2100" dirty="0">
                    <a:latin typeface="Arial" panose="020B0604020202020204" pitchFamily="34" charset="0"/>
                    <a:cs typeface="Arial" panose="020B0604020202020204" pitchFamily="34" charset="0"/>
                  </a:rPr>
                  <a:t>Andreev reflect -</a:t>
                </a:r>
                <a:r>
                  <a:rPr lang="en-US" sz="2100" b="1" dirty="0">
                    <a:latin typeface="Arial" panose="020B0604020202020204" pitchFamily="34" charset="0"/>
                    <a:cs typeface="Arial" panose="020B0604020202020204" pitchFamily="34" charset="0"/>
                  </a:rPr>
                  <a:t> </a:t>
                </a:r>
                <a14:m>
                  <m:oMath xmlns:m="http://schemas.openxmlformats.org/officeDocument/2006/math">
                    <m:r>
                      <m:rPr>
                        <m:sty m:val="p"/>
                      </m:rPr>
                      <a:rPr lang="en-US" sz="2100">
                        <a:solidFill>
                          <a:srgbClr val="CC0000"/>
                        </a:solidFill>
                        <a:latin typeface="Cambria Math" panose="02040503050406030204" pitchFamily="18" charset="0"/>
                      </a:rPr>
                      <m:t>Δ</m:t>
                    </m:r>
                  </m:oMath>
                </a14:m>
                <a:endParaRPr lang="en-US" sz="2100" dirty="0">
                  <a:solidFill>
                    <a:srgbClr val="CC0000"/>
                  </a:solidFill>
                  <a:latin typeface="Arial" panose="020B0604020202020204" pitchFamily="34" charset="0"/>
                  <a:cs typeface="Arial" panose="020B0604020202020204" pitchFamily="34" charset="0"/>
                </a:endParaRPr>
              </a:p>
              <a:p>
                <a:pPr lvl="1">
                  <a:lnSpc>
                    <a:spcPct val="120000"/>
                  </a:lnSpc>
                </a:pPr>
                <a:r>
                  <a:rPr lang="en-US" sz="2100" dirty="0">
                    <a:latin typeface="Arial" panose="020B0604020202020204" pitchFamily="34" charset="0"/>
                    <a:cs typeface="Arial" panose="020B0604020202020204" pitchFamily="34" charset="0"/>
                  </a:rPr>
                  <a:t>Back-scatter - </a:t>
                </a:r>
                <a14:m>
                  <m:oMath xmlns:m="http://schemas.openxmlformats.org/officeDocument/2006/math">
                    <m:r>
                      <m:rPr>
                        <m:sty m:val="p"/>
                      </m:rPr>
                      <a:rPr lang="en-US" sz="2100">
                        <a:solidFill>
                          <a:srgbClr val="2D835E"/>
                        </a:solidFill>
                        <a:latin typeface="Cambria Math" panose="02040503050406030204" pitchFamily="18" charset="0"/>
                      </a:rPr>
                      <m:t>Γ</m:t>
                    </m:r>
                    <m:r>
                      <a:rPr lang="en-US" sz="2100" i="1">
                        <a:latin typeface="Cambria Math" panose="02040503050406030204" pitchFamily="18" charset="0"/>
                      </a:rPr>
                      <m:t> </m:t>
                    </m:r>
                  </m:oMath>
                </a14:m>
                <a:endParaRPr lang="en-US" sz="2100" dirty="0">
                  <a:latin typeface="Arial" panose="020B0604020202020204" pitchFamily="34" charset="0"/>
                  <a:cs typeface="Arial" panose="020B0604020202020204" pitchFamily="34" charset="0"/>
                </a:endParaRPr>
              </a:p>
              <a:p>
                <a:pPr lvl="1">
                  <a:lnSpc>
                    <a:spcPct val="120000"/>
                  </a:lnSpc>
                </a:pPr>
                <a:r>
                  <a:rPr lang="en-US" sz="2100" dirty="0">
                    <a:latin typeface="Arial" panose="020B0604020202020204" pitchFamily="34" charset="0"/>
                    <a:cs typeface="Arial" panose="020B0604020202020204" pitchFamily="34" charset="0"/>
                  </a:rPr>
                  <a:t>Tunnel to vortices - </a:t>
                </a:r>
                <a14:m>
                  <m:oMath xmlns:m="http://schemas.openxmlformats.org/officeDocument/2006/math">
                    <m:r>
                      <a:rPr lang="en-US" sz="2100" i="1">
                        <a:solidFill>
                          <a:srgbClr val="5540CC"/>
                        </a:solidFill>
                        <a:latin typeface="Cambria Math" panose="02040503050406030204" pitchFamily="18" charset="0"/>
                      </a:rPr>
                      <m:t>𝑤</m:t>
                    </m:r>
                  </m:oMath>
                </a14:m>
                <a:endParaRPr lang="en-US" sz="2100" dirty="0">
                  <a:solidFill>
                    <a:srgbClr val="5540CC"/>
                  </a:solidFill>
                  <a:latin typeface="Arial" panose="020B0604020202020204" pitchFamily="34" charset="0"/>
                  <a:cs typeface="Arial" panose="020B0604020202020204" pitchFamily="34" charset="0"/>
                </a:endParaRPr>
              </a:p>
            </p:txBody>
          </p:sp>
        </mc:Choice>
        <mc:Fallback xmlns="">
          <p:sp>
            <p:nvSpPr>
              <p:cNvPr id="23" name="Content Placeholder 12"/>
              <p:cNvSpPr txBox="1">
                <a:spLocks noRot="1" noChangeAspect="1" noMove="1" noResize="1" noEditPoints="1" noAdjustHandles="1" noChangeArrowheads="1" noChangeShapeType="1" noTextEdit="1"/>
              </p:cNvSpPr>
              <p:nvPr/>
            </p:nvSpPr>
            <p:spPr>
              <a:xfrm>
                <a:off x="705581" y="1796832"/>
                <a:ext cx="4634000" cy="3529287"/>
              </a:xfrm>
              <a:prstGeom prst="rect">
                <a:avLst/>
              </a:prstGeom>
              <a:blipFill>
                <a:blip r:embed="rId2"/>
                <a:stretch>
                  <a:fillRect l="-2632" t="-691"/>
                </a:stretch>
              </a:blipFill>
            </p:spPr>
            <p:txBody>
              <a:bodyPr/>
              <a:lstStyle/>
              <a:p>
                <a:r>
                  <a:rPr lang="en-US">
                    <a:noFill/>
                  </a:rPr>
                  <a:t> </a:t>
                </a:r>
              </a:p>
            </p:txBody>
          </p:sp>
        </mc:Fallback>
      </mc:AlternateContent>
      <p:sp>
        <p:nvSpPr>
          <p:cNvPr id="24" name="Title 1"/>
          <p:cNvSpPr txBox="1">
            <a:spLocks/>
          </p:cNvSpPr>
          <p:nvPr/>
        </p:nvSpPr>
        <p:spPr>
          <a:xfrm>
            <a:off x="602470" y="544034"/>
            <a:ext cx="7886700" cy="7835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sz="2200" dirty="0">
                <a:latin typeface="Arial" panose="020B0604020202020204" pitchFamily="34" charset="0"/>
                <a:cs typeface="Arial" panose="020B0604020202020204" pitchFamily="34" charset="0"/>
              </a:rPr>
              <a:t>First step – gap counter-propagating FQHE states by coupling them to a super-conductor</a:t>
            </a:r>
          </a:p>
        </p:txBody>
      </p:sp>
      <p:grpSp>
        <p:nvGrpSpPr>
          <p:cNvPr id="6" name="Group 5">
            <a:extLst>
              <a:ext uri="{FF2B5EF4-FFF2-40B4-BE49-F238E27FC236}">
                <a16:creationId xmlns:a16="http://schemas.microsoft.com/office/drawing/2014/main" id="{2EE68E7E-3D9B-D455-6C4A-1077F85AA068}"/>
              </a:ext>
            </a:extLst>
          </p:cNvPr>
          <p:cNvGrpSpPr/>
          <p:nvPr/>
        </p:nvGrpSpPr>
        <p:grpSpPr>
          <a:xfrm>
            <a:off x="6019800" y="1676400"/>
            <a:ext cx="2327729" cy="2907644"/>
            <a:chOff x="5520871" y="1201160"/>
            <a:chExt cx="3627551" cy="4455681"/>
          </a:xfrm>
        </p:grpSpPr>
        <p:grpSp>
          <p:nvGrpSpPr>
            <p:cNvPr id="16" name="Group 15">
              <a:extLst>
                <a:ext uri="{FF2B5EF4-FFF2-40B4-BE49-F238E27FC236}">
                  <a16:creationId xmlns:a16="http://schemas.microsoft.com/office/drawing/2014/main" id="{46DE234C-D119-4D07-B2DB-A06FAF6BB8CA}"/>
                </a:ext>
              </a:extLst>
            </p:cNvPr>
            <p:cNvGrpSpPr/>
            <p:nvPr/>
          </p:nvGrpSpPr>
          <p:grpSpPr>
            <a:xfrm>
              <a:off x="5642121" y="1201160"/>
              <a:ext cx="3506301" cy="4455681"/>
              <a:chOff x="505574" y="-1545231"/>
              <a:chExt cx="7906559" cy="10047371"/>
            </a:xfrm>
          </p:grpSpPr>
          <p:pic>
            <p:nvPicPr>
              <p:cNvPr id="25" name="Picture 24">
                <a:extLst>
                  <a:ext uri="{FF2B5EF4-FFF2-40B4-BE49-F238E27FC236}">
                    <a16:creationId xmlns:a16="http://schemas.microsoft.com/office/drawing/2014/main" id="{E8671F9E-5BE0-48B8-9246-0D13C072DB23}"/>
                  </a:ext>
                </a:extLst>
              </p:cNvPr>
              <p:cNvPicPr>
                <a:picLocks noChangeAspect="1"/>
              </p:cNvPicPr>
              <p:nvPr/>
            </p:nvPicPr>
            <p:blipFill rotWithShape="1">
              <a:blip r:embed="rId3">
                <a:clrChange>
                  <a:clrFrom>
                    <a:srgbClr val="E6F2ED"/>
                  </a:clrFrom>
                  <a:clrTo>
                    <a:srgbClr val="E6F2ED">
                      <a:alpha val="0"/>
                    </a:srgbClr>
                  </a:clrTo>
                </a:clrChange>
              </a:blip>
              <a:srcRect l="-616" t="741" r="3743" b="64152"/>
              <a:stretch/>
            </p:blipFill>
            <p:spPr>
              <a:xfrm>
                <a:off x="505574" y="-1545231"/>
                <a:ext cx="2095462" cy="2064176"/>
              </a:xfrm>
              <a:prstGeom prst="rect">
                <a:avLst/>
              </a:prstGeom>
            </p:spPr>
          </p:pic>
          <p:pic>
            <p:nvPicPr>
              <p:cNvPr id="26" name="Picture 25">
                <a:extLst>
                  <a:ext uri="{FF2B5EF4-FFF2-40B4-BE49-F238E27FC236}">
                    <a16:creationId xmlns:a16="http://schemas.microsoft.com/office/drawing/2014/main" id="{CA015EE5-DD81-4E62-8334-261FDB6F84E8}"/>
                  </a:ext>
                </a:extLst>
              </p:cNvPr>
              <p:cNvPicPr>
                <a:picLocks noChangeAspect="1"/>
              </p:cNvPicPr>
              <p:nvPr/>
            </p:nvPicPr>
            <p:blipFill rotWithShape="1">
              <a:blip r:embed="rId3">
                <a:clrChange>
                  <a:clrFrom>
                    <a:srgbClr val="E6F2ED"/>
                  </a:clrFrom>
                  <a:clrTo>
                    <a:srgbClr val="E6F2ED">
                      <a:alpha val="0"/>
                    </a:srgbClr>
                  </a:clrTo>
                </a:clrChange>
              </a:blip>
              <a:srcRect l="3481" t="64480" r="1404" b="1"/>
              <a:stretch/>
            </p:blipFill>
            <p:spPr>
              <a:xfrm>
                <a:off x="527813" y="6413678"/>
                <a:ext cx="2057401" cy="2088462"/>
              </a:xfrm>
              <a:prstGeom prst="rect">
                <a:avLst/>
              </a:prstGeom>
            </p:spPr>
          </p:pic>
          <p:sp>
            <p:nvSpPr>
              <p:cNvPr id="27" name="Rectangle 26">
                <a:extLst>
                  <a:ext uri="{FF2B5EF4-FFF2-40B4-BE49-F238E27FC236}">
                    <a16:creationId xmlns:a16="http://schemas.microsoft.com/office/drawing/2014/main" id="{145BAAF5-2BAC-49EC-B60F-396011606588}"/>
                  </a:ext>
                </a:extLst>
              </p:cNvPr>
              <p:cNvSpPr/>
              <p:nvPr/>
            </p:nvSpPr>
            <p:spPr>
              <a:xfrm>
                <a:off x="1534255" y="5190750"/>
                <a:ext cx="6877877" cy="1232453"/>
              </a:xfrm>
              <a:prstGeom prst="rect">
                <a:avLst/>
              </a:prstGeom>
              <a:solidFill>
                <a:srgbClr val="A3E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28" name="Picture 27">
                <a:extLst>
                  <a:ext uri="{FF2B5EF4-FFF2-40B4-BE49-F238E27FC236}">
                    <a16:creationId xmlns:a16="http://schemas.microsoft.com/office/drawing/2014/main" id="{3A0D21F8-F84B-492F-9183-103B4F60DB3D}"/>
                  </a:ext>
                </a:extLst>
              </p:cNvPr>
              <p:cNvPicPr>
                <a:picLocks noChangeAspect="1"/>
              </p:cNvPicPr>
              <p:nvPr/>
            </p:nvPicPr>
            <p:blipFill rotWithShape="1">
              <a:blip r:embed="rId4"/>
              <a:srcRect l="1" t="2544" r="29426" b="2544"/>
              <a:stretch/>
            </p:blipFill>
            <p:spPr>
              <a:xfrm>
                <a:off x="1263623" y="509420"/>
                <a:ext cx="7148510" cy="5287618"/>
              </a:xfrm>
              <a:prstGeom prst="rect">
                <a:avLst/>
              </a:prstGeom>
            </p:spPr>
          </p:pic>
          <p:pic>
            <p:nvPicPr>
              <p:cNvPr id="29" name="Picture 28">
                <a:extLst>
                  <a:ext uri="{FF2B5EF4-FFF2-40B4-BE49-F238E27FC236}">
                    <a16:creationId xmlns:a16="http://schemas.microsoft.com/office/drawing/2014/main" id="{FC6AD3BB-8F68-414F-9DF2-A13C1FF165D8}"/>
                  </a:ext>
                </a:extLst>
              </p:cNvPr>
              <p:cNvPicPr>
                <a:picLocks noChangeAspect="1"/>
              </p:cNvPicPr>
              <p:nvPr/>
            </p:nvPicPr>
            <p:blipFill rotWithShape="1">
              <a:blip r:embed="rId4"/>
              <a:srcRect l="81171" t="38582" r="1658" b="39295"/>
              <a:stretch/>
            </p:blipFill>
            <p:spPr>
              <a:xfrm>
                <a:off x="6369641" y="5190750"/>
                <a:ext cx="1739348" cy="1232453"/>
              </a:xfrm>
              <a:prstGeom prst="rect">
                <a:avLst/>
              </a:prstGeom>
            </p:spPr>
          </p:pic>
          <p:sp>
            <p:nvSpPr>
              <p:cNvPr id="30" name="Rectangle 29">
                <a:extLst>
                  <a:ext uri="{FF2B5EF4-FFF2-40B4-BE49-F238E27FC236}">
                    <a16:creationId xmlns:a16="http://schemas.microsoft.com/office/drawing/2014/main" id="{C86B1602-9FD3-4231-95C7-62E0B8FA38D0}"/>
                  </a:ext>
                </a:extLst>
              </p:cNvPr>
              <p:cNvSpPr/>
              <p:nvPr/>
            </p:nvSpPr>
            <p:spPr>
              <a:xfrm>
                <a:off x="2259811" y="2000290"/>
                <a:ext cx="6152321" cy="2395330"/>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31" name="Picture 30">
                <a:extLst>
                  <a:ext uri="{FF2B5EF4-FFF2-40B4-BE49-F238E27FC236}">
                    <a16:creationId xmlns:a16="http://schemas.microsoft.com/office/drawing/2014/main" id="{774CB043-2320-44E3-89A1-5A6DD0177CA8}"/>
                  </a:ext>
                </a:extLst>
              </p:cNvPr>
              <p:cNvPicPr>
                <a:picLocks noChangeAspect="1"/>
              </p:cNvPicPr>
              <p:nvPr/>
            </p:nvPicPr>
            <p:blipFill rotWithShape="1">
              <a:blip r:embed="rId4"/>
              <a:srcRect l="11307" t="27521" r="29231" b="28592"/>
              <a:stretch/>
            </p:blipFill>
            <p:spPr>
              <a:xfrm>
                <a:off x="1534255" y="1930715"/>
                <a:ext cx="6023113" cy="2445026"/>
              </a:xfrm>
              <a:prstGeom prst="rect">
                <a:avLst/>
              </a:prstGeom>
            </p:spPr>
          </p:pic>
          <p:cxnSp>
            <p:nvCxnSpPr>
              <p:cNvPr id="32" name="Straight Connector 31">
                <a:extLst>
                  <a:ext uri="{FF2B5EF4-FFF2-40B4-BE49-F238E27FC236}">
                    <a16:creationId xmlns:a16="http://schemas.microsoft.com/office/drawing/2014/main" id="{FD762C66-5611-415A-93C7-511599F50E36}"/>
                  </a:ext>
                </a:extLst>
              </p:cNvPr>
              <p:cNvCxnSpPr/>
              <p:nvPr/>
            </p:nvCxnSpPr>
            <p:spPr>
              <a:xfrm>
                <a:off x="1556514" y="5061542"/>
                <a:ext cx="0" cy="1361661"/>
              </a:xfrm>
              <a:prstGeom prst="line">
                <a:avLst/>
              </a:prstGeom>
              <a:ln w="76200">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7B267103-DC37-47C9-A9BD-9BE926A50060}"/>
                </a:ext>
              </a:extLst>
            </p:cNvPr>
            <p:cNvCxnSpPr/>
            <p:nvPr/>
          </p:nvCxnSpPr>
          <p:spPr>
            <a:xfrm>
              <a:off x="6708913" y="2441920"/>
              <a:ext cx="884583" cy="0"/>
            </a:xfrm>
            <a:prstGeom prst="straightConnector1">
              <a:avLst/>
            </a:prstGeom>
            <a:ln w="53975">
              <a:solidFill>
                <a:srgbClr val="595959"/>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7D24C71-17FB-4E29-BE7B-F6E27447BAB8}"/>
                </a:ext>
              </a:extLst>
            </p:cNvPr>
            <p:cNvCxnSpPr>
              <a:cxnSpLocks/>
            </p:cNvCxnSpPr>
            <p:nvPr/>
          </p:nvCxnSpPr>
          <p:spPr>
            <a:xfrm flipH="1">
              <a:off x="7356703" y="4131047"/>
              <a:ext cx="884583" cy="0"/>
            </a:xfrm>
            <a:prstGeom prst="straightConnector1">
              <a:avLst/>
            </a:prstGeom>
            <a:ln w="53975">
              <a:solidFill>
                <a:srgbClr val="595959"/>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CD2ED9C-46FC-45A8-8C90-9F74B3AD1CDD}"/>
                </a:ext>
              </a:extLst>
            </p:cNvPr>
            <p:cNvGrpSpPr/>
            <p:nvPr/>
          </p:nvGrpSpPr>
          <p:grpSpPr>
            <a:xfrm>
              <a:off x="5520871" y="1266199"/>
              <a:ext cx="566834" cy="453240"/>
              <a:chOff x="1928597" y="1950099"/>
              <a:chExt cx="755779" cy="604320"/>
            </a:xfrm>
          </p:grpSpPr>
          <p:sp>
            <p:nvSpPr>
              <p:cNvPr id="34" name="Oval 33">
                <a:extLst>
                  <a:ext uri="{FF2B5EF4-FFF2-40B4-BE49-F238E27FC236}">
                    <a16:creationId xmlns:a16="http://schemas.microsoft.com/office/drawing/2014/main" id="{DC605E8A-BD1B-4895-80EB-73F5BA7C2CC2}"/>
                  </a:ext>
                </a:extLst>
              </p:cNvPr>
              <p:cNvSpPr/>
              <p:nvPr/>
            </p:nvSpPr>
            <p:spPr>
              <a:xfrm>
                <a:off x="1964921" y="1950099"/>
                <a:ext cx="604322" cy="604320"/>
              </a:xfrm>
              <a:prstGeom prst="ellipse">
                <a:avLst/>
              </a:prstGeom>
              <a:solidFill>
                <a:schemeClr val="accent1">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32E7A8F-1FAF-40C4-BD43-E1DCC59F3005}"/>
                      </a:ext>
                    </a:extLst>
                  </p:cNvPr>
                  <p:cNvSpPr txBox="1"/>
                  <p:nvPr/>
                </p:nvSpPr>
                <p:spPr>
                  <a:xfrm>
                    <a:off x="1928597" y="1954414"/>
                    <a:ext cx="755779" cy="553997"/>
                  </a:xfrm>
                  <a:prstGeom prst="rect">
                    <a:avLst/>
                  </a:prstGeom>
                  <a:noFill/>
                </p:spPr>
                <p:txBody>
                  <a:bodyPr wrap="square" rtlCol="1">
                    <a:spAutoFit/>
                  </a:bodyPr>
                  <a:lstStyle/>
                  <a:p>
                    <a:pPr/>
                    <a14:m>
                      <m:oMathPara xmlns:m="http://schemas.openxmlformats.org/officeDocument/2006/math">
                        <m:oMathParaPr>
                          <m:jc m:val="center"/>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𝑒</m:t>
                              </m:r>
                            </m:e>
                            <m:sup>
                              <m:r>
                                <a:rPr lang="en-US" sz="2100" i="1">
                                  <a:latin typeface="Cambria Math" panose="02040503050406030204" pitchFamily="18" charset="0"/>
                                </a:rPr>
                                <m:t>∗</m:t>
                              </m:r>
                            </m:sup>
                          </m:sSup>
                        </m:oMath>
                      </m:oMathPara>
                    </a14:m>
                    <a:endParaRPr lang="he-IL" sz="2100" dirty="0"/>
                  </a:p>
                </p:txBody>
              </p:sp>
            </mc:Choice>
            <mc:Fallback xmlns="">
              <p:sp>
                <p:nvSpPr>
                  <p:cNvPr id="35" name="TextBox 34">
                    <a:extLst>
                      <a:ext uri="{FF2B5EF4-FFF2-40B4-BE49-F238E27FC236}">
                        <a16:creationId xmlns:a16="http://schemas.microsoft.com/office/drawing/2014/main" id="{332E7A8F-1FAF-40C4-BD43-E1DCC59F3005}"/>
                      </a:ext>
                    </a:extLst>
                  </p:cNvPr>
                  <p:cNvSpPr txBox="1">
                    <a:spLocks noRot="1" noChangeAspect="1" noMove="1" noResize="1" noEditPoints="1" noAdjustHandles="1" noChangeArrowheads="1" noChangeShapeType="1" noTextEdit="1"/>
                  </p:cNvSpPr>
                  <p:nvPr/>
                </p:nvSpPr>
                <p:spPr>
                  <a:xfrm>
                    <a:off x="1928597" y="1954414"/>
                    <a:ext cx="755779" cy="553997"/>
                  </a:xfrm>
                  <a:prstGeom prst="rect">
                    <a:avLst/>
                  </a:prstGeom>
                  <a:blipFill>
                    <a:blip r:embed="rId5"/>
                    <a:stretch>
                      <a:fillRect r="-3390" b="-35556"/>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34D4E75F-ECE9-4AD1-A7B7-03F6288C7231}"/>
                </a:ext>
              </a:extLst>
            </p:cNvPr>
            <p:cNvGrpSpPr/>
            <p:nvPr/>
          </p:nvGrpSpPr>
          <p:grpSpPr>
            <a:xfrm>
              <a:off x="5748388" y="1452787"/>
              <a:ext cx="566834" cy="453240"/>
              <a:chOff x="1928597" y="1950099"/>
              <a:chExt cx="755779" cy="604320"/>
            </a:xfrm>
          </p:grpSpPr>
          <p:sp>
            <p:nvSpPr>
              <p:cNvPr id="37" name="Oval 36">
                <a:extLst>
                  <a:ext uri="{FF2B5EF4-FFF2-40B4-BE49-F238E27FC236}">
                    <a16:creationId xmlns:a16="http://schemas.microsoft.com/office/drawing/2014/main" id="{C9773A3C-9359-4450-AE2E-32416E6D39B7}"/>
                  </a:ext>
                </a:extLst>
              </p:cNvPr>
              <p:cNvSpPr/>
              <p:nvPr/>
            </p:nvSpPr>
            <p:spPr>
              <a:xfrm>
                <a:off x="1964921" y="1950099"/>
                <a:ext cx="604322" cy="604320"/>
              </a:xfrm>
              <a:prstGeom prst="ellipse">
                <a:avLst/>
              </a:prstGeom>
              <a:solidFill>
                <a:schemeClr val="accent1">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97049A5-D3E3-4BE8-9CDF-D8A70C14387D}"/>
                      </a:ext>
                    </a:extLst>
                  </p:cNvPr>
                  <p:cNvSpPr txBox="1"/>
                  <p:nvPr/>
                </p:nvSpPr>
                <p:spPr>
                  <a:xfrm>
                    <a:off x="1928597" y="1954414"/>
                    <a:ext cx="755779" cy="553997"/>
                  </a:xfrm>
                  <a:prstGeom prst="rect">
                    <a:avLst/>
                  </a:prstGeom>
                  <a:noFill/>
                </p:spPr>
                <p:txBody>
                  <a:bodyPr wrap="square" rtlCol="1">
                    <a:spAutoFit/>
                  </a:bodyPr>
                  <a:lstStyle/>
                  <a:p>
                    <a:pPr/>
                    <a14:m>
                      <m:oMathPara xmlns:m="http://schemas.openxmlformats.org/officeDocument/2006/math">
                        <m:oMathParaPr>
                          <m:jc m:val="center"/>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𝑒</m:t>
                              </m:r>
                            </m:e>
                            <m:sup>
                              <m:r>
                                <a:rPr lang="en-US" sz="2100" i="1">
                                  <a:latin typeface="Cambria Math" panose="02040503050406030204" pitchFamily="18" charset="0"/>
                                </a:rPr>
                                <m:t>∗</m:t>
                              </m:r>
                            </m:sup>
                          </m:sSup>
                        </m:oMath>
                      </m:oMathPara>
                    </a14:m>
                    <a:endParaRPr lang="he-IL" sz="2100" dirty="0"/>
                  </a:p>
                </p:txBody>
              </p:sp>
            </mc:Choice>
            <mc:Fallback xmlns="">
              <p:sp>
                <p:nvSpPr>
                  <p:cNvPr id="38" name="TextBox 37">
                    <a:extLst>
                      <a:ext uri="{FF2B5EF4-FFF2-40B4-BE49-F238E27FC236}">
                        <a16:creationId xmlns:a16="http://schemas.microsoft.com/office/drawing/2014/main" id="{497049A5-D3E3-4BE8-9CDF-D8A70C14387D}"/>
                      </a:ext>
                    </a:extLst>
                  </p:cNvPr>
                  <p:cNvSpPr txBox="1">
                    <a:spLocks noRot="1" noChangeAspect="1" noMove="1" noResize="1" noEditPoints="1" noAdjustHandles="1" noChangeArrowheads="1" noChangeShapeType="1" noTextEdit="1"/>
                  </p:cNvSpPr>
                  <p:nvPr/>
                </p:nvSpPr>
                <p:spPr>
                  <a:xfrm>
                    <a:off x="1928597" y="1954414"/>
                    <a:ext cx="755779" cy="553997"/>
                  </a:xfrm>
                  <a:prstGeom prst="rect">
                    <a:avLst/>
                  </a:prstGeom>
                  <a:blipFill>
                    <a:blip r:embed="rId6"/>
                    <a:stretch>
                      <a:fillRect r="-3333" b="-35556"/>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BF595AC3-7DB3-45B2-AFF9-489C2CC33421}"/>
                </a:ext>
              </a:extLst>
            </p:cNvPr>
            <p:cNvGrpSpPr/>
            <p:nvPr/>
          </p:nvGrpSpPr>
          <p:grpSpPr>
            <a:xfrm>
              <a:off x="5980430" y="1636139"/>
              <a:ext cx="566834" cy="453240"/>
              <a:chOff x="1928597" y="1950099"/>
              <a:chExt cx="755779" cy="604320"/>
            </a:xfrm>
          </p:grpSpPr>
          <p:sp>
            <p:nvSpPr>
              <p:cNvPr id="40" name="Oval 39">
                <a:extLst>
                  <a:ext uri="{FF2B5EF4-FFF2-40B4-BE49-F238E27FC236}">
                    <a16:creationId xmlns:a16="http://schemas.microsoft.com/office/drawing/2014/main" id="{6DDF5EA1-533D-40D6-B2DC-3AD34DFA3B54}"/>
                  </a:ext>
                </a:extLst>
              </p:cNvPr>
              <p:cNvSpPr/>
              <p:nvPr/>
            </p:nvSpPr>
            <p:spPr>
              <a:xfrm>
                <a:off x="1964921" y="1950099"/>
                <a:ext cx="604322" cy="604320"/>
              </a:xfrm>
              <a:prstGeom prst="ellipse">
                <a:avLst/>
              </a:prstGeom>
              <a:solidFill>
                <a:schemeClr val="accent1">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9D1AE1F-4596-4A22-A55E-EE4EBEE60AFC}"/>
                      </a:ext>
                    </a:extLst>
                  </p:cNvPr>
                  <p:cNvSpPr txBox="1"/>
                  <p:nvPr/>
                </p:nvSpPr>
                <p:spPr>
                  <a:xfrm>
                    <a:off x="1928597" y="1954414"/>
                    <a:ext cx="755779" cy="553997"/>
                  </a:xfrm>
                  <a:prstGeom prst="rect">
                    <a:avLst/>
                  </a:prstGeom>
                  <a:noFill/>
                </p:spPr>
                <p:txBody>
                  <a:bodyPr wrap="square" rtlCol="1">
                    <a:spAutoFit/>
                  </a:bodyPr>
                  <a:lstStyle/>
                  <a:p>
                    <a:pPr/>
                    <a14:m>
                      <m:oMathPara xmlns:m="http://schemas.openxmlformats.org/officeDocument/2006/math">
                        <m:oMathParaPr>
                          <m:jc m:val="center"/>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𝑒</m:t>
                              </m:r>
                            </m:e>
                            <m:sup>
                              <m:r>
                                <a:rPr lang="en-US" sz="2100" i="1">
                                  <a:latin typeface="Cambria Math" panose="02040503050406030204" pitchFamily="18" charset="0"/>
                                </a:rPr>
                                <m:t>∗</m:t>
                              </m:r>
                            </m:sup>
                          </m:sSup>
                        </m:oMath>
                      </m:oMathPara>
                    </a14:m>
                    <a:endParaRPr lang="he-IL" sz="2100" dirty="0"/>
                  </a:p>
                </p:txBody>
              </p:sp>
            </mc:Choice>
            <mc:Fallback xmlns="">
              <p:sp>
                <p:nvSpPr>
                  <p:cNvPr id="41" name="TextBox 40">
                    <a:extLst>
                      <a:ext uri="{FF2B5EF4-FFF2-40B4-BE49-F238E27FC236}">
                        <a16:creationId xmlns:a16="http://schemas.microsoft.com/office/drawing/2014/main" id="{79D1AE1F-4596-4A22-A55E-EE4EBEE60AFC}"/>
                      </a:ext>
                    </a:extLst>
                  </p:cNvPr>
                  <p:cNvSpPr txBox="1">
                    <a:spLocks noRot="1" noChangeAspect="1" noMove="1" noResize="1" noEditPoints="1" noAdjustHandles="1" noChangeArrowheads="1" noChangeShapeType="1" noTextEdit="1"/>
                  </p:cNvSpPr>
                  <p:nvPr/>
                </p:nvSpPr>
                <p:spPr>
                  <a:xfrm>
                    <a:off x="1928597" y="1954414"/>
                    <a:ext cx="755779" cy="553997"/>
                  </a:xfrm>
                  <a:prstGeom prst="rect">
                    <a:avLst/>
                  </a:prstGeom>
                  <a:blipFill>
                    <a:blip r:embed="rId7"/>
                    <a:stretch>
                      <a:fillRect r="-3333" b="-36364"/>
                    </a:stretch>
                  </a:blipFill>
                </p:spPr>
                <p:txBody>
                  <a:bodyPr/>
                  <a:lstStyle/>
                  <a:p>
                    <a:r>
                      <a:rPr lang="en-US">
                        <a:noFill/>
                      </a:rPr>
                      <a:t> </a:t>
                    </a:r>
                  </a:p>
                </p:txBody>
              </p:sp>
            </mc:Fallback>
          </mc:AlternateContent>
        </p:grpSp>
        <p:grpSp>
          <p:nvGrpSpPr>
            <p:cNvPr id="42" name="Group 41">
              <a:extLst>
                <a:ext uri="{FF2B5EF4-FFF2-40B4-BE49-F238E27FC236}">
                  <a16:creationId xmlns:a16="http://schemas.microsoft.com/office/drawing/2014/main" id="{5C11640E-7B5F-4017-BE38-DD216AABB42D}"/>
                </a:ext>
              </a:extLst>
            </p:cNvPr>
            <p:cNvGrpSpPr/>
            <p:nvPr/>
          </p:nvGrpSpPr>
          <p:grpSpPr>
            <a:xfrm>
              <a:off x="6949562" y="2776831"/>
              <a:ext cx="665517" cy="547397"/>
              <a:chOff x="1889356" y="1932781"/>
              <a:chExt cx="755779" cy="621638"/>
            </a:xfrm>
          </p:grpSpPr>
          <p:sp>
            <p:nvSpPr>
              <p:cNvPr id="43" name="Oval 42">
                <a:extLst>
                  <a:ext uri="{FF2B5EF4-FFF2-40B4-BE49-F238E27FC236}">
                    <a16:creationId xmlns:a16="http://schemas.microsoft.com/office/drawing/2014/main" id="{B76ADCF4-6453-4162-8922-A8660F444F6B}"/>
                  </a:ext>
                </a:extLst>
              </p:cNvPr>
              <p:cNvSpPr/>
              <p:nvPr/>
            </p:nvSpPr>
            <p:spPr>
              <a:xfrm>
                <a:off x="1964921" y="1950099"/>
                <a:ext cx="604322" cy="604320"/>
              </a:xfrm>
              <a:prstGeom prst="ellipse">
                <a:avLst/>
              </a:prstGeom>
              <a:solidFill>
                <a:schemeClr val="accent1">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B26E2CE-2809-4647-B024-2037D2551403}"/>
                      </a:ext>
                    </a:extLst>
                  </p:cNvPr>
                  <p:cNvSpPr txBox="1"/>
                  <p:nvPr/>
                </p:nvSpPr>
                <p:spPr>
                  <a:xfrm>
                    <a:off x="1889356" y="1932781"/>
                    <a:ext cx="755779" cy="576706"/>
                  </a:xfrm>
                  <a:prstGeom prst="rect">
                    <a:avLst/>
                  </a:prstGeom>
                  <a:noFill/>
                </p:spPr>
                <p:txBody>
                  <a:bodyPr wrap="square" rtlCol="1">
                    <a:spAutoFit/>
                  </a:bodyPr>
                  <a:lstStyle/>
                  <a:p>
                    <a:pPr/>
                    <a14:m>
                      <m:oMathPara xmlns:m="http://schemas.openxmlformats.org/officeDocument/2006/math">
                        <m:oMathParaPr>
                          <m:jc m:val="center"/>
                        </m:oMathParaPr>
                        <m:oMath xmlns:m="http://schemas.openxmlformats.org/officeDocument/2006/math">
                          <m:r>
                            <a:rPr lang="en-US" sz="2700" i="1">
                              <a:latin typeface="Cambria Math" panose="02040503050406030204" pitchFamily="18" charset="0"/>
                            </a:rPr>
                            <m:t>𝑒</m:t>
                          </m:r>
                        </m:oMath>
                      </m:oMathPara>
                    </a14:m>
                    <a:endParaRPr lang="he-IL" sz="2700" dirty="0"/>
                  </a:p>
                </p:txBody>
              </p:sp>
            </mc:Choice>
            <mc:Fallback xmlns="">
              <p:sp>
                <p:nvSpPr>
                  <p:cNvPr id="44" name="TextBox 43">
                    <a:extLst>
                      <a:ext uri="{FF2B5EF4-FFF2-40B4-BE49-F238E27FC236}">
                        <a16:creationId xmlns:a16="http://schemas.microsoft.com/office/drawing/2014/main" id="{BB26E2CE-2809-4647-B024-2037D2551403}"/>
                      </a:ext>
                    </a:extLst>
                  </p:cNvPr>
                  <p:cNvSpPr txBox="1">
                    <a:spLocks noRot="1" noChangeAspect="1" noMove="1" noResize="1" noEditPoints="1" noAdjustHandles="1" noChangeArrowheads="1" noChangeShapeType="1" noTextEdit="1"/>
                  </p:cNvSpPr>
                  <p:nvPr/>
                </p:nvSpPr>
                <p:spPr>
                  <a:xfrm>
                    <a:off x="1889356" y="1932781"/>
                    <a:ext cx="755779" cy="576706"/>
                  </a:xfrm>
                  <a:prstGeom prst="rect">
                    <a:avLst/>
                  </a:prstGeom>
                  <a:blipFill>
                    <a:blip r:embed="rId8"/>
                    <a:stretch>
                      <a:fillRect b="-14815"/>
                    </a:stretch>
                  </a:blipFill>
                </p:spPr>
                <p:txBody>
                  <a:bodyPr/>
                  <a:lstStyle/>
                  <a:p>
                    <a:r>
                      <a:rPr lang="en-US">
                        <a:noFill/>
                      </a:rPr>
                      <a:t> </a:t>
                    </a:r>
                  </a:p>
                </p:txBody>
              </p:sp>
            </mc:Fallback>
          </mc:AlternateContent>
        </p:grpSp>
        <p:pic>
          <p:nvPicPr>
            <p:cNvPr id="47" name="Picture 46">
              <a:extLst>
                <a:ext uri="{FF2B5EF4-FFF2-40B4-BE49-F238E27FC236}">
                  <a16:creationId xmlns:a16="http://schemas.microsoft.com/office/drawing/2014/main" id="{512E5A90-A4BD-4283-B27D-4AA7991B9875}"/>
                </a:ext>
              </a:extLst>
            </p:cNvPr>
            <p:cNvPicPr>
              <a:picLocks noChangeAspect="1"/>
            </p:cNvPicPr>
            <p:nvPr/>
          </p:nvPicPr>
          <p:blipFill rotWithShape="1">
            <a:blip r:embed="rId4"/>
            <a:srcRect l="69059" t="2544" r="19050" b="2544"/>
            <a:stretch/>
          </p:blipFill>
          <p:spPr>
            <a:xfrm>
              <a:off x="8611909" y="2112329"/>
              <a:ext cx="534135" cy="2344886"/>
            </a:xfrm>
            <a:prstGeom prst="rect">
              <a:avLst/>
            </a:prstGeom>
          </p:spPr>
        </p:pic>
        <p:pic>
          <p:nvPicPr>
            <p:cNvPr id="48" name="Picture 47">
              <a:extLst>
                <a:ext uri="{FF2B5EF4-FFF2-40B4-BE49-F238E27FC236}">
                  <a16:creationId xmlns:a16="http://schemas.microsoft.com/office/drawing/2014/main" id="{B4C0DC5D-09AA-4DA6-8DC6-6432BB3C18B1}"/>
                </a:ext>
              </a:extLst>
            </p:cNvPr>
            <p:cNvPicPr>
              <a:picLocks noChangeAspect="1"/>
            </p:cNvPicPr>
            <p:nvPr/>
          </p:nvPicPr>
          <p:blipFill rotWithShape="1">
            <a:blip r:embed="rId4">
              <a:alphaModFix/>
            </a:blip>
            <a:srcRect l="81171" t="38582" r="1658" b="39295"/>
            <a:stretch/>
          </p:blipFill>
          <p:spPr>
            <a:xfrm>
              <a:off x="8241286" y="4188861"/>
              <a:ext cx="771344" cy="546553"/>
            </a:xfrm>
            <a:prstGeom prst="rect">
              <a:avLst/>
            </a:prstGeom>
          </p:spPr>
        </p:pic>
        <mc:AlternateContent xmlns:mc="http://schemas.openxmlformats.org/markup-compatibility/2006" xmlns:a14="http://schemas.microsoft.com/office/drawing/2010/main">
          <mc:Choice Requires="a14">
            <p:sp>
              <p:nvSpPr>
                <p:cNvPr id="49" name="Rectangle 48"/>
                <p:cNvSpPr/>
                <p:nvPr/>
              </p:nvSpPr>
              <p:spPr>
                <a:xfrm>
                  <a:off x="6633088" y="4228691"/>
                  <a:ext cx="1266950" cy="480131"/>
                </a:xfrm>
                <a:prstGeom prst="rect">
                  <a:avLst/>
                </a:prstGeom>
              </p:spPr>
              <p:txBody>
                <a:bodyPr wrap="none">
                  <a:spAutoFit/>
                </a:bodyPr>
                <a:lstStyle/>
                <a:p>
                  <a:pPr>
                    <a:lnSpc>
                      <a:spcPct val="120000"/>
                    </a:lnSpc>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𝜈</m:t>
                        </m:r>
                        <m:r>
                          <a:rPr lang="en-US" sz="2100" i="1">
                            <a:latin typeface="Cambria Math" panose="02040503050406030204" pitchFamily="18" charset="0"/>
                          </a:rPr>
                          <m:t>=</m:t>
                        </m:r>
                        <m:r>
                          <a:rPr lang="en-US" sz="2100" i="1">
                            <a:latin typeface="Cambria Math" panose="02040503050406030204" pitchFamily="18" charset="0"/>
                          </a:rPr>
                          <m:t>1</m:t>
                        </m:r>
                        <m:r>
                          <a:rPr lang="en-US" sz="2100" i="1">
                            <a:latin typeface="Cambria Math" panose="02040503050406030204" pitchFamily="18" charset="0"/>
                          </a:rPr>
                          <m:t>/</m:t>
                        </m:r>
                        <m:r>
                          <a:rPr lang="en-US" sz="2100" i="1">
                            <a:latin typeface="Cambria Math" panose="02040503050406030204" pitchFamily="18" charset="0"/>
                          </a:rPr>
                          <m:t>𝑚</m:t>
                        </m:r>
                      </m:oMath>
                    </m:oMathPara>
                  </a14:m>
                  <a:endParaRPr lang="en-US" sz="2100" dirty="0"/>
                </a:p>
              </p:txBody>
            </p:sp>
          </mc:Choice>
          <mc:Fallback xmlns="">
            <p:sp>
              <p:nvSpPr>
                <p:cNvPr id="49" name="Rectangle 48"/>
                <p:cNvSpPr>
                  <a:spLocks noRot="1" noChangeAspect="1" noMove="1" noResize="1" noEditPoints="1" noAdjustHandles="1" noChangeArrowheads="1" noChangeShapeType="1" noTextEdit="1"/>
                </p:cNvSpPr>
                <p:nvPr/>
              </p:nvSpPr>
              <p:spPr>
                <a:xfrm>
                  <a:off x="6633088" y="4228691"/>
                  <a:ext cx="1266950" cy="480131"/>
                </a:xfrm>
                <a:prstGeom prst="rect">
                  <a:avLst/>
                </a:prstGeom>
                <a:blipFill>
                  <a:blip r:embed="rId9"/>
                  <a:stretch>
                    <a:fillRect r="-33835" b="-23077"/>
                  </a:stretch>
                </a:blipFill>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D1E340BC-F65E-4843-80ED-4176302C7FDC}"/>
                </a:ext>
              </a:extLst>
            </p:cNvPr>
            <p:cNvGrpSpPr/>
            <p:nvPr/>
          </p:nvGrpSpPr>
          <p:grpSpPr>
            <a:xfrm>
              <a:off x="5606094" y="3102107"/>
              <a:ext cx="388292" cy="405000"/>
              <a:chOff x="6823789" y="2251140"/>
              <a:chExt cx="517723" cy="540000"/>
            </a:xfrm>
          </p:grpSpPr>
          <p:cxnSp>
            <p:nvCxnSpPr>
              <p:cNvPr id="51" name="Straight Connector 50">
                <a:extLst>
                  <a:ext uri="{FF2B5EF4-FFF2-40B4-BE49-F238E27FC236}">
                    <a16:creationId xmlns:a16="http://schemas.microsoft.com/office/drawing/2014/main" id="{23E3CE4F-7A3C-457E-AB9A-F9CBBB705A62}"/>
                  </a:ext>
                </a:extLst>
              </p:cNvPr>
              <p:cNvCxnSpPr>
                <a:cxnSpLocks/>
              </p:cNvCxnSpPr>
              <p:nvPr/>
            </p:nvCxnSpPr>
            <p:spPr>
              <a:xfrm flipH="1" flipV="1">
                <a:off x="7029948" y="2525606"/>
                <a:ext cx="311564" cy="19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C624CAD-03E4-4744-BA1F-1DE901FD5D27}"/>
                  </a:ext>
                </a:extLst>
              </p:cNvPr>
              <p:cNvCxnSpPr>
                <a:cxnSpLocks/>
              </p:cNvCxnSpPr>
              <p:nvPr/>
            </p:nvCxnSpPr>
            <p:spPr>
              <a:xfrm rot="16200000" flipH="1" flipV="1">
                <a:off x="6762275" y="2521140"/>
                <a:ext cx="54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8DC0522-A53B-4D2E-B437-622184B5A3BA}"/>
                  </a:ext>
                </a:extLst>
              </p:cNvPr>
              <p:cNvCxnSpPr>
                <a:cxnSpLocks/>
              </p:cNvCxnSpPr>
              <p:nvPr/>
            </p:nvCxnSpPr>
            <p:spPr>
              <a:xfrm rot="16200000" flipH="1" flipV="1">
                <a:off x="6746872" y="2521140"/>
                <a:ext cx="36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E7C75ED-231D-473B-AFB9-FF58C9907D84}"/>
                  </a:ext>
                </a:extLst>
              </p:cNvPr>
              <p:cNvCxnSpPr>
                <a:cxnSpLocks/>
              </p:cNvCxnSpPr>
              <p:nvPr/>
            </p:nvCxnSpPr>
            <p:spPr>
              <a:xfrm rot="16200000" flipH="1" flipV="1">
                <a:off x="6734783" y="2520146"/>
                <a:ext cx="180000" cy="19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id="{B9702167-F423-2500-1B46-36D2D8734186}"/>
              </a:ext>
            </a:extLst>
          </p:cNvPr>
          <p:cNvSpPr txBox="1"/>
          <p:nvPr/>
        </p:nvSpPr>
        <p:spPr>
          <a:xfrm>
            <a:off x="602470" y="6053728"/>
            <a:ext cx="8361638" cy="646331"/>
          </a:xfrm>
          <a:prstGeom prst="rect">
            <a:avLst/>
          </a:prstGeom>
          <a:noFill/>
        </p:spPr>
        <p:txBody>
          <a:bodyPr wrap="square">
            <a:spAutoFit/>
          </a:bodyPr>
          <a:lstStyle/>
          <a:p>
            <a:r>
              <a:rPr lang="en-US" sz="1800" dirty="0">
                <a:solidFill>
                  <a:srgbClr val="000066"/>
                </a:solidFill>
              </a:rPr>
              <a:t>Noam Schiller, Barak A. </a:t>
            </a:r>
            <a:r>
              <a:rPr lang="en-US" sz="1800" dirty="0" err="1">
                <a:solidFill>
                  <a:srgbClr val="000066"/>
                </a:solidFill>
              </a:rPr>
              <a:t>Katzir</a:t>
            </a:r>
            <a:r>
              <a:rPr lang="en-US" sz="1800" dirty="0">
                <a:solidFill>
                  <a:srgbClr val="000066"/>
                </a:solidFill>
              </a:rPr>
              <a:t>, Ady Stern, </a:t>
            </a:r>
            <a:r>
              <a:rPr lang="en-US" sz="1800" dirty="0" err="1">
                <a:solidFill>
                  <a:srgbClr val="000066"/>
                </a:solidFill>
              </a:rPr>
              <a:t>Erez</a:t>
            </a:r>
            <a:r>
              <a:rPr lang="en-US" sz="1800" dirty="0">
                <a:solidFill>
                  <a:srgbClr val="000066"/>
                </a:solidFill>
              </a:rPr>
              <a:t> Berg, </a:t>
            </a:r>
            <a:r>
              <a:rPr lang="en-US" sz="1800" dirty="0" err="1">
                <a:solidFill>
                  <a:srgbClr val="000066"/>
                </a:solidFill>
              </a:rPr>
              <a:t>Netanel</a:t>
            </a:r>
            <a:r>
              <a:rPr lang="en-US" sz="1800" dirty="0">
                <a:solidFill>
                  <a:srgbClr val="000066"/>
                </a:solidFill>
              </a:rPr>
              <a:t> H. Lindner, and Yuval </a:t>
            </a:r>
            <a:r>
              <a:rPr lang="en-US" sz="1800" dirty="0" err="1">
                <a:solidFill>
                  <a:srgbClr val="000066"/>
                </a:solidFill>
              </a:rPr>
              <a:t>Oreg</a:t>
            </a:r>
            <a:r>
              <a:rPr lang="en-US" sz="1800" dirty="0">
                <a:solidFill>
                  <a:srgbClr val="000066"/>
                </a:solidFill>
              </a:rPr>
              <a:t> (2022)</a:t>
            </a:r>
          </a:p>
        </p:txBody>
      </p:sp>
      <p:sp>
        <p:nvSpPr>
          <p:cNvPr id="7" name="Callout: Down Arrow 6">
            <a:extLst>
              <a:ext uri="{FF2B5EF4-FFF2-40B4-BE49-F238E27FC236}">
                <a16:creationId xmlns:a16="http://schemas.microsoft.com/office/drawing/2014/main" id="{97D0FD9A-1233-1203-844C-8BE90491A440}"/>
              </a:ext>
            </a:extLst>
          </p:cNvPr>
          <p:cNvSpPr/>
          <p:nvPr/>
        </p:nvSpPr>
        <p:spPr bwMode="auto">
          <a:xfrm>
            <a:off x="1066800" y="4267200"/>
            <a:ext cx="3276600" cy="914400"/>
          </a:xfrm>
          <a:prstGeom prst="downArrowCallou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8" name="TextBox 7">
            <a:extLst>
              <a:ext uri="{FF2B5EF4-FFF2-40B4-BE49-F238E27FC236}">
                <a16:creationId xmlns:a16="http://schemas.microsoft.com/office/drawing/2014/main" id="{B955096B-A49C-EBD0-AD78-641BBCF1D0E1}"/>
              </a:ext>
            </a:extLst>
          </p:cNvPr>
          <p:cNvSpPr txBox="1"/>
          <p:nvPr/>
        </p:nvSpPr>
        <p:spPr>
          <a:xfrm>
            <a:off x="995395" y="5181600"/>
            <a:ext cx="3929281" cy="400110"/>
          </a:xfrm>
          <a:prstGeom prst="rect">
            <a:avLst/>
          </a:prstGeom>
          <a:noFill/>
        </p:spPr>
        <p:txBody>
          <a:bodyPr wrap="none" rtlCol="0">
            <a:spAutoFit/>
          </a:bodyPr>
          <a:lstStyle/>
          <a:p>
            <a:r>
              <a:rPr lang="en-US" sz="2000" dirty="0">
                <a:solidFill>
                  <a:srgbClr val="002060"/>
                </a:solidFill>
              </a:rPr>
              <a:t>Harder for electrons in the FQHE</a:t>
            </a:r>
          </a:p>
        </p:txBody>
      </p:sp>
    </p:spTree>
    <p:extLst>
      <p:ext uri="{BB962C8B-B14F-4D97-AF65-F5344CB8AC3E}">
        <p14:creationId xmlns:p14="http://schemas.microsoft.com/office/powerpoint/2010/main" val="2721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Content Placeholder 12"/>
              <p:cNvSpPr txBox="1">
                <a:spLocks/>
              </p:cNvSpPr>
              <p:nvPr/>
            </p:nvSpPr>
            <p:spPr>
              <a:xfrm>
                <a:off x="762000" y="1920596"/>
                <a:ext cx="4634000" cy="352928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Arial" panose="020B0604020202020204" pitchFamily="34" charset="0"/>
                    <a:cs typeface="Arial" panose="020B0604020202020204" pitchFamily="34" charset="0"/>
                  </a:rPr>
                  <a:t>Fractional quasiparticles can:</a:t>
                </a:r>
              </a:p>
              <a:p>
                <a:pPr lvl="1">
                  <a:lnSpc>
                    <a:spcPct val="120000"/>
                  </a:lnSpc>
                </a:pPr>
                <a:r>
                  <a:rPr lang="en-US" sz="2100" dirty="0">
                    <a:latin typeface="Arial" panose="020B0604020202020204" pitchFamily="34" charset="0"/>
                    <a:cs typeface="Arial" panose="020B0604020202020204" pitchFamily="34" charset="0"/>
                  </a:rPr>
                  <a:t>Traverse finger (if finite)</a:t>
                </a:r>
              </a:p>
              <a:p>
                <a:pPr marL="0" indent="0">
                  <a:lnSpc>
                    <a:spcPct val="120000"/>
                  </a:lnSpc>
                  <a:buNone/>
                </a:pPr>
                <a:r>
                  <a:rPr lang="en-US" sz="2400" dirty="0">
                    <a:latin typeface="Arial" panose="020B0604020202020204" pitchFamily="34" charset="0"/>
                    <a:cs typeface="Arial" panose="020B0604020202020204" pitchFamily="34" charset="0"/>
                  </a:rPr>
                  <a:t>Electrons can:</a:t>
                </a:r>
              </a:p>
              <a:p>
                <a:pPr lvl="1">
                  <a:lnSpc>
                    <a:spcPct val="120000"/>
                  </a:lnSpc>
                </a:pPr>
                <a:r>
                  <a:rPr lang="en-US" sz="2100" dirty="0">
                    <a:latin typeface="Arial" panose="020B0604020202020204" pitchFamily="34" charset="0"/>
                    <a:cs typeface="Arial" panose="020B0604020202020204" pitchFamily="34" charset="0"/>
                  </a:rPr>
                  <a:t>Andreev reflect -</a:t>
                </a:r>
                <a:r>
                  <a:rPr lang="en-US" sz="2100" b="1" dirty="0">
                    <a:latin typeface="Arial" panose="020B0604020202020204" pitchFamily="34" charset="0"/>
                    <a:cs typeface="Arial" panose="020B0604020202020204" pitchFamily="34" charset="0"/>
                  </a:rPr>
                  <a:t> </a:t>
                </a:r>
                <a14:m>
                  <m:oMath xmlns:m="http://schemas.openxmlformats.org/officeDocument/2006/math">
                    <m:r>
                      <m:rPr>
                        <m:sty m:val="p"/>
                      </m:rPr>
                      <a:rPr lang="en-US" sz="2100">
                        <a:solidFill>
                          <a:srgbClr val="CC0000"/>
                        </a:solidFill>
                        <a:latin typeface="Cambria Math" panose="02040503050406030204" pitchFamily="18" charset="0"/>
                      </a:rPr>
                      <m:t>Δ</m:t>
                    </m:r>
                  </m:oMath>
                </a14:m>
                <a:endParaRPr lang="en-US" sz="2100" dirty="0">
                  <a:solidFill>
                    <a:srgbClr val="CC0000"/>
                  </a:solidFill>
                  <a:latin typeface="Arial" panose="020B0604020202020204" pitchFamily="34" charset="0"/>
                  <a:cs typeface="Arial" panose="020B0604020202020204" pitchFamily="34" charset="0"/>
                </a:endParaRPr>
              </a:p>
              <a:p>
                <a:pPr lvl="1">
                  <a:lnSpc>
                    <a:spcPct val="120000"/>
                  </a:lnSpc>
                </a:pPr>
                <a:r>
                  <a:rPr lang="en-US" sz="2100" dirty="0">
                    <a:latin typeface="Arial" panose="020B0604020202020204" pitchFamily="34" charset="0"/>
                    <a:cs typeface="Arial" panose="020B0604020202020204" pitchFamily="34" charset="0"/>
                  </a:rPr>
                  <a:t>Back-scatter - </a:t>
                </a:r>
                <a14:m>
                  <m:oMath xmlns:m="http://schemas.openxmlformats.org/officeDocument/2006/math">
                    <m:r>
                      <m:rPr>
                        <m:sty m:val="p"/>
                      </m:rPr>
                      <a:rPr lang="en-US" sz="2100">
                        <a:solidFill>
                          <a:srgbClr val="2D835E"/>
                        </a:solidFill>
                        <a:latin typeface="Cambria Math" panose="02040503050406030204" pitchFamily="18" charset="0"/>
                      </a:rPr>
                      <m:t>Γ</m:t>
                    </m:r>
                    <m:r>
                      <a:rPr lang="en-US" sz="2100" i="1">
                        <a:latin typeface="Cambria Math" panose="02040503050406030204" pitchFamily="18" charset="0"/>
                      </a:rPr>
                      <m:t> </m:t>
                    </m:r>
                  </m:oMath>
                </a14:m>
                <a:endParaRPr lang="en-US" sz="2100" dirty="0">
                  <a:latin typeface="Arial" panose="020B0604020202020204" pitchFamily="34" charset="0"/>
                  <a:cs typeface="Arial" panose="020B0604020202020204" pitchFamily="34" charset="0"/>
                </a:endParaRPr>
              </a:p>
              <a:p>
                <a:pPr lvl="1">
                  <a:lnSpc>
                    <a:spcPct val="120000"/>
                  </a:lnSpc>
                </a:pPr>
                <a:r>
                  <a:rPr lang="en-US" sz="2100" dirty="0">
                    <a:latin typeface="Arial" panose="020B0604020202020204" pitchFamily="34" charset="0"/>
                    <a:cs typeface="Arial" panose="020B0604020202020204" pitchFamily="34" charset="0"/>
                  </a:rPr>
                  <a:t>Tunnel to vortices - </a:t>
                </a:r>
                <a14:m>
                  <m:oMath xmlns:m="http://schemas.openxmlformats.org/officeDocument/2006/math">
                    <m:r>
                      <a:rPr lang="en-US" sz="2100" i="1">
                        <a:solidFill>
                          <a:srgbClr val="5540CC"/>
                        </a:solidFill>
                        <a:latin typeface="Cambria Math" panose="02040503050406030204" pitchFamily="18" charset="0"/>
                      </a:rPr>
                      <m:t>𝑤</m:t>
                    </m:r>
                  </m:oMath>
                </a14:m>
                <a:endParaRPr lang="en-US" sz="2100" dirty="0">
                  <a:solidFill>
                    <a:srgbClr val="5540CC"/>
                  </a:solidFill>
                  <a:latin typeface="Arial" panose="020B0604020202020204" pitchFamily="34" charset="0"/>
                  <a:cs typeface="Arial" panose="020B0604020202020204" pitchFamily="34" charset="0"/>
                </a:endParaRPr>
              </a:p>
            </p:txBody>
          </p:sp>
        </mc:Choice>
        <mc:Fallback xmlns="">
          <p:sp>
            <p:nvSpPr>
              <p:cNvPr id="23" name="Content Placeholder 12"/>
              <p:cNvSpPr txBox="1">
                <a:spLocks noRot="1" noChangeAspect="1" noMove="1" noResize="1" noEditPoints="1" noAdjustHandles="1" noChangeArrowheads="1" noChangeShapeType="1" noTextEdit="1"/>
              </p:cNvSpPr>
              <p:nvPr/>
            </p:nvSpPr>
            <p:spPr>
              <a:xfrm>
                <a:off x="762000" y="1920596"/>
                <a:ext cx="4634000" cy="3529287"/>
              </a:xfrm>
              <a:prstGeom prst="rect">
                <a:avLst/>
              </a:prstGeom>
              <a:blipFill>
                <a:blip r:embed="rId3"/>
                <a:stretch>
                  <a:fillRect l="-2500" t="-691"/>
                </a:stretch>
              </a:blipFill>
            </p:spPr>
            <p:txBody>
              <a:bodyPr/>
              <a:lstStyle/>
              <a:p>
                <a:r>
                  <a:rPr lang="en-US">
                    <a:noFill/>
                  </a:rPr>
                  <a:t> </a:t>
                </a:r>
              </a:p>
            </p:txBody>
          </p:sp>
        </mc:Fallback>
      </mc:AlternateContent>
      <p:sp>
        <p:nvSpPr>
          <p:cNvPr id="24" name="Title 1"/>
          <p:cNvSpPr txBox="1">
            <a:spLocks/>
          </p:cNvSpPr>
          <p:nvPr/>
        </p:nvSpPr>
        <p:spPr>
          <a:xfrm>
            <a:off x="602470" y="544034"/>
            <a:ext cx="7886700" cy="7835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pPr>
            <a:r>
              <a:rPr lang="en-US" sz="2200" dirty="0">
                <a:latin typeface="Arial" panose="020B0604020202020204" pitchFamily="34" charset="0"/>
                <a:cs typeface="Arial" panose="020B0604020202020204" pitchFamily="34" charset="0"/>
              </a:rPr>
              <a:t>First step – gap counter-propagating FQHE states by coupling them to a super-conductor</a:t>
            </a:r>
          </a:p>
        </p:txBody>
      </p:sp>
      <p:sp>
        <p:nvSpPr>
          <p:cNvPr id="5" name="TextBox 4">
            <a:extLst>
              <a:ext uri="{FF2B5EF4-FFF2-40B4-BE49-F238E27FC236}">
                <a16:creationId xmlns:a16="http://schemas.microsoft.com/office/drawing/2014/main" id="{B9702167-F423-2500-1B46-36D2D8734186}"/>
              </a:ext>
            </a:extLst>
          </p:cNvPr>
          <p:cNvSpPr txBox="1"/>
          <p:nvPr/>
        </p:nvSpPr>
        <p:spPr>
          <a:xfrm>
            <a:off x="602470" y="6053728"/>
            <a:ext cx="8361638" cy="646331"/>
          </a:xfrm>
          <a:prstGeom prst="rect">
            <a:avLst/>
          </a:prstGeom>
          <a:noFill/>
        </p:spPr>
        <p:txBody>
          <a:bodyPr wrap="square">
            <a:spAutoFit/>
          </a:bodyPr>
          <a:lstStyle/>
          <a:p>
            <a:r>
              <a:rPr lang="en-US" sz="1800" dirty="0">
                <a:solidFill>
                  <a:srgbClr val="000066"/>
                </a:solidFill>
              </a:rPr>
              <a:t>Noam Schiller, Barak A. </a:t>
            </a:r>
            <a:r>
              <a:rPr lang="en-US" sz="1800" dirty="0" err="1">
                <a:solidFill>
                  <a:srgbClr val="000066"/>
                </a:solidFill>
              </a:rPr>
              <a:t>Katzir</a:t>
            </a:r>
            <a:r>
              <a:rPr lang="en-US" sz="1800" dirty="0">
                <a:solidFill>
                  <a:srgbClr val="000066"/>
                </a:solidFill>
              </a:rPr>
              <a:t>, Ady Stern, </a:t>
            </a:r>
            <a:r>
              <a:rPr lang="en-US" sz="1800" dirty="0" err="1">
                <a:solidFill>
                  <a:srgbClr val="000066"/>
                </a:solidFill>
              </a:rPr>
              <a:t>Erez</a:t>
            </a:r>
            <a:r>
              <a:rPr lang="en-US" sz="1800" dirty="0">
                <a:solidFill>
                  <a:srgbClr val="000066"/>
                </a:solidFill>
              </a:rPr>
              <a:t> Berg, </a:t>
            </a:r>
            <a:r>
              <a:rPr lang="en-US" sz="1800" dirty="0" err="1">
                <a:solidFill>
                  <a:srgbClr val="000066"/>
                </a:solidFill>
              </a:rPr>
              <a:t>Netanel</a:t>
            </a:r>
            <a:r>
              <a:rPr lang="en-US" sz="1800" dirty="0">
                <a:solidFill>
                  <a:srgbClr val="000066"/>
                </a:solidFill>
              </a:rPr>
              <a:t> H. Lindner, and Yuval </a:t>
            </a:r>
            <a:r>
              <a:rPr lang="en-US" sz="1800" dirty="0" err="1">
                <a:solidFill>
                  <a:srgbClr val="000066"/>
                </a:solidFill>
              </a:rPr>
              <a:t>Oreg</a:t>
            </a:r>
            <a:r>
              <a:rPr lang="en-US" sz="1800" dirty="0">
                <a:solidFill>
                  <a:srgbClr val="000066"/>
                </a:solidFill>
              </a:rPr>
              <a:t> (2022)</a:t>
            </a:r>
          </a:p>
        </p:txBody>
      </p:sp>
      <p:sp>
        <p:nvSpPr>
          <p:cNvPr id="7" name="Callout: Down Arrow 6">
            <a:extLst>
              <a:ext uri="{FF2B5EF4-FFF2-40B4-BE49-F238E27FC236}">
                <a16:creationId xmlns:a16="http://schemas.microsoft.com/office/drawing/2014/main" id="{97D0FD9A-1233-1203-844C-8BE90491A440}"/>
              </a:ext>
            </a:extLst>
          </p:cNvPr>
          <p:cNvSpPr/>
          <p:nvPr/>
        </p:nvSpPr>
        <p:spPr bwMode="auto">
          <a:xfrm>
            <a:off x="1066800" y="4267200"/>
            <a:ext cx="3276600" cy="914400"/>
          </a:xfrm>
          <a:prstGeom prst="downArrowCallou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8" name="TextBox 7">
            <a:extLst>
              <a:ext uri="{FF2B5EF4-FFF2-40B4-BE49-F238E27FC236}">
                <a16:creationId xmlns:a16="http://schemas.microsoft.com/office/drawing/2014/main" id="{B955096B-A49C-EBD0-AD78-641BBCF1D0E1}"/>
              </a:ext>
            </a:extLst>
          </p:cNvPr>
          <p:cNvSpPr txBox="1"/>
          <p:nvPr/>
        </p:nvSpPr>
        <p:spPr>
          <a:xfrm>
            <a:off x="995395" y="5181600"/>
            <a:ext cx="3929281" cy="400110"/>
          </a:xfrm>
          <a:prstGeom prst="rect">
            <a:avLst/>
          </a:prstGeom>
          <a:noFill/>
        </p:spPr>
        <p:txBody>
          <a:bodyPr wrap="none" rtlCol="0">
            <a:spAutoFit/>
          </a:bodyPr>
          <a:lstStyle/>
          <a:p>
            <a:r>
              <a:rPr lang="en-US" sz="2000" dirty="0">
                <a:solidFill>
                  <a:srgbClr val="002060"/>
                </a:solidFill>
              </a:rPr>
              <a:t>Harder for electrons in the FQHE</a:t>
            </a:r>
          </a:p>
        </p:txBody>
      </p:sp>
      <p:cxnSp>
        <p:nvCxnSpPr>
          <p:cNvPr id="3" name="Straight Arrow Connector 2">
            <a:extLst>
              <a:ext uri="{FF2B5EF4-FFF2-40B4-BE49-F238E27FC236}">
                <a16:creationId xmlns:a16="http://schemas.microsoft.com/office/drawing/2014/main" id="{EA1E0EF3-5A8D-6A35-B4FF-EB1530CABB7E}"/>
              </a:ext>
            </a:extLst>
          </p:cNvPr>
          <p:cNvCxnSpPr>
            <a:cxnSpLocks/>
          </p:cNvCxnSpPr>
          <p:nvPr/>
        </p:nvCxnSpPr>
        <p:spPr bwMode="auto">
          <a:xfrm>
            <a:off x="4924676" y="2649608"/>
            <a:ext cx="3608892" cy="0"/>
          </a:xfrm>
          <a:prstGeom prst="straightConnector1">
            <a:avLst/>
          </a:prstGeom>
          <a:solidFill>
            <a:schemeClr val="accent1"/>
          </a:solidFill>
          <a:ln w="76200" cap="flat" cmpd="sng" algn="ctr">
            <a:solidFill>
              <a:schemeClr val="tx1"/>
            </a:solidFill>
            <a:prstDash val="solid"/>
            <a:round/>
            <a:headEnd type="triangle" w="med" len="med"/>
            <a:tailEnd type="none" w="med" len="med"/>
          </a:ln>
          <a:effectLst/>
        </p:spPr>
      </p:cxnSp>
      <p:cxnSp>
        <p:nvCxnSpPr>
          <p:cNvPr id="9" name="Straight Arrow Connector 8">
            <a:extLst>
              <a:ext uri="{FF2B5EF4-FFF2-40B4-BE49-F238E27FC236}">
                <a16:creationId xmlns:a16="http://schemas.microsoft.com/office/drawing/2014/main" id="{92ACEF8F-5228-C75C-6ECB-A72E29B53A0A}"/>
              </a:ext>
            </a:extLst>
          </p:cNvPr>
          <p:cNvCxnSpPr>
            <a:cxnSpLocks/>
          </p:cNvCxnSpPr>
          <p:nvPr/>
        </p:nvCxnSpPr>
        <p:spPr bwMode="auto">
          <a:xfrm>
            <a:off x="4849308" y="3505200"/>
            <a:ext cx="3608892" cy="0"/>
          </a:xfrm>
          <a:prstGeom prst="straightConnector1">
            <a:avLst/>
          </a:prstGeom>
          <a:solidFill>
            <a:schemeClr val="accent1"/>
          </a:solidFill>
          <a:ln w="76200" cap="flat" cmpd="sng" algn="ctr">
            <a:solidFill>
              <a:schemeClr val="tx1"/>
            </a:solidFill>
            <a:prstDash val="solid"/>
            <a:round/>
            <a:headEnd type="none" w="med" len="med"/>
            <a:tailEnd type="triangle" w="med" len="med"/>
          </a:ln>
          <a:effectLst/>
        </p:spPr>
      </p:cxnSp>
      <p:sp>
        <p:nvSpPr>
          <p:cNvPr id="10" name="Arc 9">
            <a:extLst>
              <a:ext uri="{FF2B5EF4-FFF2-40B4-BE49-F238E27FC236}">
                <a16:creationId xmlns:a16="http://schemas.microsoft.com/office/drawing/2014/main" id="{1171FD4C-6D4A-EA0A-7515-672BAACE3582}"/>
              </a:ext>
            </a:extLst>
          </p:cNvPr>
          <p:cNvSpPr/>
          <p:nvPr/>
        </p:nvSpPr>
        <p:spPr bwMode="auto">
          <a:xfrm flipH="1" flipV="1">
            <a:off x="7848600" y="2667000"/>
            <a:ext cx="304800" cy="838200"/>
          </a:xfrm>
          <a:prstGeom prst="arc">
            <a:avLst/>
          </a:prstGeom>
          <a:noFill/>
          <a:ln w="38100" cap="flat" cmpd="sng" algn="ctr">
            <a:solidFill>
              <a:srgbClr val="990000"/>
            </a:solidFill>
            <a:prstDash val="sysDot"/>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1" name="Arc 10">
            <a:extLst>
              <a:ext uri="{FF2B5EF4-FFF2-40B4-BE49-F238E27FC236}">
                <a16:creationId xmlns:a16="http://schemas.microsoft.com/office/drawing/2014/main" id="{968EE065-F772-1303-3A90-FF538039DEE5}"/>
              </a:ext>
            </a:extLst>
          </p:cNvPr>
          <p:cNvSpPr/>
          <p:nvPr/>
        </p:nvSpPr>
        <p:spPr bwMode="auto">
          <a:xfrm flipH="1">
            <a:off x="7848600" y="2667000"/>
            <a:ext cx="304800" cy="838200"/>
          </a:xfrm>
          <a:prstGeom prst="arc">
            <a:avLst/>
          </a:prstGeom>
          <a:noFill/>
          <a:ln w="38100" cap="flat" cmpd="sng" algn="ctr">
            <a:solidFill>
              <a:srgbClr val="990000"/>
            </a:solidFill>
            <a:prstDash val="sysDot"/>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2" name="Arc 11">
            <a:extLst>
              <a:ext uri="{FF2B5EF4-FFF2-40B4-BE49-F238E27FC236}">
                <a16:creationId xmlns:a16="http://schemas.microsoft.com/office/drawing/2014/main" id="{01DFF4EA-3967-B606-F965-4CAA03AA833B}"/>
              </a:ext>
            </a:extLst>
          </p:cNvPr>
          <p:cNvSpPr/>
          <p:nvPr/>
        </p:nvSpPr>
        <p:spPr bwMode="auto">
          <a:xfrm flipH="1" flipV="1">
            <a:off x="6803604" y="2667000"/>
            <a:ext cx="304800" cy="838200"/>
          </a:xfrm>
          <a:prstGeom prst="arc">
            <a:avLst/>
          </a:prstGeom>
          <a:noFill/>
          <a:ln w="38100" cap="flat" cmpd="sng" algn="ctr">
            <a:solidFill>
              <a:srgbClr val="990000"/>
            </a:solidFill>
            <a:prstDash val="sysDot"/>
            <a:round/>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3" name="Arc 12">
            <a:extLst>
              <a:ext uri="{FF2B5EF4-FFF2-40B4-BE49-F238E27FC236}">
                <a16:creationId xmlns:a16="http://schemas.microsoft.com/office/drawing/2014/main" id="{0362D9B5-A49B-30CC-1365-9C76E68FA197}"/>
              </a:ext>
            </a:extLst>
          </p:cNvPr>
          <p:cNvSpPr/>
          <p:nvPr/>
        </p:nvSpPr>
        <p:spPr bwMode="auto">
          <a:xfrm flipH="1">
            <a:off x="6803604" y="2684392"/>
            <a:ext cx="304800" cy="838200"/>
          </a:xfrm>
          <a:prstGeom prst="arc">
            <a:avLst/>
          </a:prstGeom>
          <a:noFill/>
          <a:ln w="38100" cap="flat" cmpd="sng" algn="ctr">
            <a:solidFill>
              <a:srgbClr val="990000"/>
            </a:solidFill>
            <a:prstDash val="sysDot"/>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4" name="Arc 13">
            <a:extLst>
              <a:ext uri="{FF2B5EF4-FFF2-40B4-BE49-F238E27FC236}">
                <a16:creationId xmlns:a16="http://schemas.microsoft.com/office/drawing/2014/main" id="{D122CA01-773A-DE95-B50E-7D7A83E2D636}"/>
              </a:ext>
            </a:extLst>
          </p:cNvPr>
          <p:cNvSpPr/>
          <p:nvPr/>
        </p:nvSpPr>
        <p:spPr bwMode="auto">
          <a:xfrm flipH="1" flipV="1">
            <a:off x="5638800" y="2667000"/>
            <a:ext cx="304800" cy="838200"/>
          </a:xfrm>
          <a:prstGeom prst="arc">
            <a:avLst/>
          </a:prstGeom>
          <a:noFill/>
          <a:ln w="38100" cap="flat" cmpd="sng" algn="ctr">
            <a:solidFill>
              <a:srgbClr val="990000"/>
            </a:solidFill>
            <a:prstDash val="sysDot"/>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5" name="Arc 14">
            <a:extLst>
              <a:ext uri="{FF2B5EF4-FFF2-40B4-BE49-F238E27FC236}">
                <a16:creationId xmlns:a16="http://schemas.microsoft.com/office/drawing/2014/main" id="{4451B4EE-B17F-FAB6-4C92-EB90F9D68334}"/>
              </a:ext>
            </a:extLst>
          </p:cNvPr>
          <p:cNvSpPr/>
          <p:nvPr/>
        </p:nvSpPr>
        <p:spPr bwMode="auto">
          <a:xfrm flipH="1">
            <a:off x="6172200" y="2667000"/>
            <a:ext cx="304800" cy="838200"/>
          </a:xfrm>
          <a:prstGeom prst="arc">
            <a:avLst/>
          </a:prstGeom>
          <a:noFill/>
          <a:ln w="38100" cap="flat" cmpd="sng" algn="ctr">
            <a:solidFill>
              <a:srgbClr val="990000"/>
            </a:solidFill>
            <a:prstDash val="sysDot"/>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9" name="Arc 18">
            <a:extLst>
              <a:ext uri="{FF2B5EF4-FFF2-40B4-BE49-F238E27FC236}">
                <a16:creationId xmlns:a16="http://schemas.microsoft.com/office/drawing/2014/main" id="{102D986F-835E-9017-6F11-B80C81A79EBD}"/>
              </a:ext>
            </a:extLst>
          </p:cNvPr>
          <p:cNvSpPr/>
          <p:nvPr/>
        </p:nvSpPr>
        <p:spPr bwMode="auto">
          <a:xfrm flipH="1" flipV="1">
            <a:off x="4800600" y="2649608"/>
            <a:ext cx="304800" cy="838200"/>
          </a:xfrm>
          <a:prstGeom prst="arc">
            <a:avLst/>
          </a:prstGeom>
          <a:noFill/>
          <a:ln w="38100" cap="flat" cmpd="sng" algn="ctr">
            <a:solidFill>
              <a:srgbClr val="990000"/>
            </a:solidFill>
            <a:prstDash val="sysDot"/>
            <a:round/>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20" name="Arc 19">
            <a:extLst>
              <a:ext uri="{FF2B5EF4-FFF2-40B4-BE49-F238E27FC236}">
                <a16:creationId xmlns:a16="http://schemas.microsoft.com/office/drawing/2014/main" id="{A7ECCCAB-1303-9A28-30C6-809FAAC19ED2}"/>
              </a:ext>
            </a:extLst>
          </p:cNvPr>
          <p:cNvSpPr/>
          <p:nvPr/>
        </p:nvSpPr>
        <p:spPr bwMode="auto">
          <a:xfrm flipH="1">
            <a:off x="4800600" y="2667000"/>
            <a:ext cx="304800" cy="838200"/>
          </a:xfrm>
          <a:prstGeom prst="arc">
            <a:avLst/>
          </a:prstGeom>
          <a:noFill/>
          <a:ln w="38100" cap="flat" cmpd="sng" algn="ctr">
            <a:solidFill>
              <a:srgbClr val="990000"/>
            </a:solidFill>
            <a:prstDash val="sysDot"/>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cxnSp>
        <p:nvCxnSpPr>
          <p:cNvPr id="21" name="Straight Arrow Connector 20">
            <a:extLst>
              <a:ext uri="{FF2B5EF4-FFF2-40B4-BE49-F238E27FC236}">
                <a16:creationId xmlns:a16="http://schemas.microsoft.com/office/drawing/2014/main" id="{BEE88105-2E6F-27AA-6454-3B80A3C42513}"/>
              </a:ext>
            </a:extLst>
          </p:cNvPr>
          <p:cNvCxnSpPr>
            <a:cxnSpLocks/>
          </p:cNvCxnSpPr>
          <p:nvPr/>
        </p:nvCxnSpPr>
        <p:spPr bwMode="auto">
          <a:xfrm rot="16200000">
            <a:off x="7795506" y="1946330"/>
            <a:ext cx="1476124" cy="0"/>
          </a:xfrm>
          <a:prstGeom prst="straightConnector1">
            <a:avLst/>
          </a:prstGeom>
          <a:solidFill>
            <a:schemeClr val="accent1"/>
          </a:solidFill>
          <a:ln w="76200" cap="flat" cmpd="sng" algn="ctr">
            <a:solidFill>
              <a:schemeClr val="tx1"/>
            </a:solidFill>
            <a:prstDash val="solid"/>
            <a:round/>
            <a:headEnd type="triangle" w="med" len="med"/>
            <a:tailEnd type="none" w="med" len="med"/>
          </a:ln>
          <a:effectLst/>
        </p:spPr>
      </p:cxnSp>
      <p:cxnSp>
        <p:nvCxnSpPr>
          <p:cNvPr id="55" name="Straight Arrow Connector 54">
            <a:extLst>
              <a:ext uri="{FF2B5EF4-FFF2-40B4-BE49-F238E27FC236}">
                <a16:creationId xmlns:a16="http://schemas.microsoft.com/office/drawing/2014/main" id="{9C19A481-0071-7C3D-E724-11755687DFAB}"/>
              </a:ext>
            </a:extLst>
          </p:cNvPr>
          <p:cNvCxnSpPr>
            <a:cxnSpLocks/>
          </p:cNvCxnSpPr>
          <p:nvPr/>
        </p:nvCxnSpPr>
        <p:spPr bwMode="auto">
          <a:xfrm rot="16200000">
            <a:off x="7751108" y="4225870"/>
            <a:ext cx="1476124" cy="0"/>
          </a:xfrm>
          <a:prstGeom prst="straightConnector1">
            <a:avLst/>
          </a:prstGeom>
          <a:solidFill>
            <a:schemeClr val="accent1"/>
          </a:solidFill>
          <a:ln w="76200" cap="flat" cmpd="sng" algn="ctr">
            <a:solidFill>
              <a:schemeClr val="tx1"/>
            </a:solidFill>
            <a:prstDash val="solid"/>
            <a:round/>
            <a:headEnd type="triangle" w="med" len="med"/>
            <a:tailEnd type="none" w="med" len="med"/>
          </a:ln>
          <a:effectLst/>
        </p:spPr>
      </p:cxnSp>
    </p:spTree>
    <p:extLst>
      <p:ext uri="{BB962C8B-B14F-4D97-AF65-F5344CB8AC3E}">
        <p14:creationId xmlns:p14="http://schemas.microsoft.com/office/powerpoint/2010/main" val="10188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81000" y="2235200"/>
            <a:ext cx="8305800" cy="527132"/>
          </a:xfrm>
          <a:prstGeom prst="rect">
            <a:avLst/>
          </a:prstGeom>
          <a:solidFill>
            <a:srgbClr val="990000"/>
          </a:soli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ea typeface="+mn-ea"/>
                <a:cs typeface="Times New Roman" pitchFamily="18" charset="0"/>
              </a:rPr>
              <a:t>Breaking a non-abelian state of matter</a:t>
            </a:r>
          </a:p>
        </p:txBody>
      </p:sp>
      <p:sp>
        <p:nvSpPr>
          <p:cNvPr id="2" name="Rectangle 1"/>
          <p:cNvSpPr/>
          <p:nvPr/>
        </p:nvSpPr>
        <p:spPr>
          <a:xfrm>
            <a:off x="1447800" y="3480881"/>
            <a:ext cx="6705600" cy="1361911"/>
          </a:xfrm>
          <a:prstGeom prst="rect">
            <a:avLst/>
          </a:prstGeom>
        </p:spPr>
        <p:txBody>
          <a:bodyPr wrap="square">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Anyons</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live in two dimensions”</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So, what gets broken in the one dimensional limit?</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And – what survives?</a:t>
            </a:r>
          </a:p>
        </p:txBody>
      </p:sp>
      <p:sp>
        <p:nvSpPr>
          <p:cNvPr id="3" name="TextBox 2"/>
          <p:cNvSpPr txBox="1"/>
          <p:nvPr/>
        </p:nvSpPr>
        <p:spPr>
          <a:xfrm>
            <a:off x="1143000" y="6019800"/>
            <a:ext cx="6837128"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With Yuval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Oreg</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Eran</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Sela</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Eran</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Sagi</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Bert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Halperin</a:t>
            </a: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p:spTree>
    <p:extLst>
      <p:ext uri="{BB962C8B-B14F-4D97-AF65-F5344CB8AC3E}">
        <p14:creationId xmlns:p14="http://schemas.microsoft.com/office/powerpoint/2010/main" val="1980847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5800" y="3921710"/>
            <a:ext cx="7239000" cy="2631490"/>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Can the distance between the localized zero modes, which may be made arbitrarily large, allow for protected fractional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Majorana</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modes in 1D system?</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For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Majorana</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modes the answer is yes.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For fractional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Majorana</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modes the answer must be No. </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(Turner et al. </a:t>
            </a:r>
            <a:r>
              <a:rPr kumimoji="0" lang="en-US" sz="1800" b="0" i="0" u="none" strike="noStrike" kern="1200" cap="none" spc="0" normalizeH="0" baseline="0" noProof="0" dirty="0" err="1">
                <a:ln>
                  <a:noFill/>
                </a:ln>
                <a:solidFill>
                  <a:srgbClr val="002060"/>
                </a:solidFill>
                <a:effectLst/>
                <a:uLnTx/>
                <a:uFillTx/>
                <a:ea typeface="+mn-ea"/>
                <a:cs typeface="Times New Roman" pitchFamily="18" charset="0"/>
              </a:rPr>
              <a:t>Fidkowski</a:t>
            </a:r>
            <a:r>
              <a:rPr kumimoji="0" lang="en-US" sz="1800" b="0" i="0" u="none" strike="noStrike" kern="1200" cap="none" spc="0" normalizeH="0" baseline="0" noProof="0" dirty="0">
                <a:ln>
                  <a:noFill/>
                </a:ln>
                <a:solidFill>
                  <a:srgbClr val="002060"/>
                </a:solidFill>
                <a:effectLst/>
                <a:uLnTx/>
                <a:uFillTx/>
                <a:ea typeface="+mn-ea"/>
                <a:cs typeface="Times New Roman" pitchFamily="18" charset="0"/>
              </a:rPr>
              <a:t> et al.)</a:t>
            </a:r>
          </a:p>
        </p:txBody>
      </p:sp>
      <p:grpSp>
        <p:nvGrpSpPr>
          <p:cNvPr id="8" name="Group 7"/>
          <p:cNvGrpSpPr/>
          <p:nvPr/>
        </p:nvGrpSpPr>
        <p:grpSpPr>
          <a:xfrm>
            <a:off x="3440562" y="523675"/>
            <a:ext cx="2369555" cy="2289314"/>
            <a:chOff x="3325368" y="523675"/>
            <a:chExt cx="2369555" cy="2289314"/>
          </a:xfrm>
        </p:grpSpPr>
        <p:grpSp>
          <p:nvGrpSpPr>
            <p:cNvPr id="29" name="Group 28"/>
            <p:cNvGrpSpPr/>
            <p:nvPr/>
          </p:nvGrpSpPr>
          <p:grpSpPr>
            <a:xfrm>
              <a:off x="3325368" y="523675"/>
              <a:ext cx="2369555" cy="2289314"/>
              <a:chOff x="5451613" y="1898142"/>
              <a:chExt cx="2369555" cy="2289314"/>
            </a:xfrm>
          </p:grpSpPr>
          <p:sp>
            <p:nvSpPr>
              <p:cNvPr id="30" name="Oval 29"/>
              <p:cNvSpPr/>
              <p:nvPr/>
            </p:nvSpPr>
            <p:spPr bwMode="auto">
              <a:xfrm>
                <a:off x="5504688" y="1898142"/>
                <a:ext cx="2286000" cy="2209800"/>
              </a:xfrm>
              <a:prstGeom prst="ellipse">
                <a:avLst/>
              </a:prstGeom>
              <a:solidFill>
                <a:schemeClr val="accent1"/>
              </a:solidFill>
              <a:ln w="127000" cap="flat" cmpd="sng" algn="ctr">
                <a:solidFill>
                  <a:srgbClr val="C00000"/>
                </a:solidFill>
                <a:prstDash val="lgDash"/>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Unicode MS" pitchFamily="34" charset="-128"/>
                  <a:ea typeface="+mn-ea"/>
                  <a:cs typeface="Times New Roman" pitchFamily="18" charset="0"/>
                </a:endParaRPr>
              </a:p>
            </p:txBody>
          </p:sp>
          <p:sp>
            <p:nvSpPr>
              <p:cNvPr id="31" name="Oval 30"/>
              <p:cNvSpPr/>
              <p:nvPr/>
            </p:nvSpPr>
            <p:spPr bwMode="auto">
              <a:xfrm>
                <a:off x="5885688" y="202311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2" name="Oval 31"/>
              <p:cNvSpPr/>
              <p:nvPr/>
            </p:nvSpPr>
            <p:spPr bwMode="auto">
              <a:xfrm>
                <a:off x="6217920" y="1898142"/>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4" name="Oval 33"/>
              <p:cNvSpPr/>
              <p:nvPr/>
            </p:nvSpPr>
            <p:spPr bwMode="auto">
              <a:xfrm>
                <a:off x="7208520" y="2013966"/>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5" name="Oval 34"/>
              <p:cNvSpPr/>
              <p:nvPr/>
            </p:nvSpPr>
            <p:spPr bwMode="auto">
              <a:xfrm>
                <a:off x="7467600" y="2230374"/>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6" name="Oval 35"/>
              <p:cNvSpPr/>
              <p:nvPr/>
            </p:nvSpPr>
            <p:spPr bwMode="auto">
              <a:xfrm>
                <a:off x="7668768" y="3176673"/>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7" name="Oval 36"/>
              <p:cNvSpPr/>
              <p:nvPr/>
            </p:nvSpPr>
            <p:spPr bwMode="auto">
              <a:xfrm>
                <a:off x="7516368" y="3550158"/>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8" name="Oval 37"/>
              <p:cNvSpPr/>
              <p:nvPr/>
            </p:nvSpPr>
            <p:spPr bwMode="auto">
              <a:xfrm>
                <a:off x="6698660" y="4035056"/>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46" name="Oval 45"/>
              <p:cNvSpPr/>
              <p:nvPr/>
            </p:nvSpPr>
            <p:spPr bwMode="auto">
              <a:xfrm>
                <a:off x="6294120" y="4031742"/>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47" name="Oval 46"/>
              <p:cNvSpPr/>
              <p:nvPr/>
            </p:nvSpPr>
            <p:spPr bwMode="auto">
              <a:xfrm>
                <a:off x="5533940" y="338841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2" name="Oval 51"/>
              <p:cNvSpPr/>
              <p:nvPr/>
            </p:nvSpPr>
            <p:spPr bwMode="auto">
              <a:xfrm>
                <a:off x="5451613" y="2971800"/>
                <a:ext cx="152400" cy="1524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p:sp>
          <p:nvSpPr>
            <p:cNvPr id="2" name="Oval 1"/>
            <p:cNvSpPr/>
            <p:nvPr/>
          </p:nvSpPr>
          <p:spPr bwMode="auto">
            <a:xfrm>
              <a:off x="3969755" y="1038254"/>
              <a:ext cx="1112520" cy="1165135"/>
            </a:xfrm>
            <a:prstGeom prst="ellipse">
              <a:avLst/>
            </a:prstGeom>
            <a:solidFill>
              <a:schemeClr val="bg1"/>
            </a:solidFill>
            <a:ln w="101600" cap="flat" cmpd="sng" algn="ctr">
              <a:solidFill>
                <a:srgbClr val="C00000"/>
              </a:solidFill>
              <a:prstDash val="lgDash"/>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 name="Oval 2"/>
            <p:cNvSpPr/>
            <p:nvPr/>
          </p:nvSpPr>
          <p:spPr bwMode="auto">
            <a:xfrm>
              <a:off x="4682987" y="1001678"/>
              <a:ext cx="159340" cy="17453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3" name="Oval 52"/>
            <p:cNvSpPr/>
            <p:nvPr/>
          </p:nvSpPr>
          <p:spPr bwMode="auto">
            <a:xfrm>
              <a:off x="4350755" y="962054"/>
              <a:ext cx="159340" cy="17453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4" name="Oval 53"/>
            <p:cNvSpPr/>
            <p:nvPr/>
          </p:nvSpPr>
          <p:spPr bwMode="auto">
            <a:xfrm>
              <a:off x="5029615" y="1647854"/>
              <a:ext cx="159340" cy="17453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5" name="Oval 54"/>
            <p:cNvSpPr/>
            <p:nvPr/>
          </p:nvSpPr>
          <p:spPr bwMode="auto">
            <a:xfrm>
              <a:off x="4835387" y="1922174"/>
              <a:ext cx="159340" cy="17453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6" name="Oval 55"/>
            <p:cNvSpPr/>
            <p:nvPr/>
          </p:nvSpPr>
          <p:spPr bwMode="auto">
            <a:xfrm>
              <a:off x="3902699" y="1751486"/>
              <a:ext cx="159340" cy="17453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7" name="Oval 56"/>
            <p:cNvSpPr/>
            <p:nvPr/>
          </p:nvSpPr>
          <p:spPr bwMode="auto">
            <a:xfrm>
              <a:off x="4131299" y="1992278"/>
              <a:ext cx="159340" cy="17453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p:grpSp>
        <p:nvGrpSpPr>
          <p:cNvPr id="13" name="Group 12"/>
          <p:cNvGrpSpPr/>
          <p:nvPr/>
        </p:nvGrpSpPr>
        <p:grpSpPr>
          <a:xfrm>
            <a:off x="1219200" y="1143000"/>
            <a:ext cx="6831215" cy="994977"/>
            <a:chOff x="1219200" y="1143000"/>
            <a:chExt cx="6831215" cy="994977"/>
          </a:xfrm>
        </p:grpSpPr>
        <p:grpSp>
          <p:nvGrpSpPr>
            <p:cNvPr id="6" name="Group 5"/>
            <p:cNvGrpSpPr/>
            <p:nvPr/>
          </p:nvGrpSpPr>
          <p:grpSpPr>
            <a:xfrm>
              <a:off x="1219200" y="1207333"/>
              <a:ext cx="6831215" cy="926267"/>
              <a:chOff x="1219200" y="1207333"/>
              <a:chExt cx="6831215" cy="926267"/>
            </a:xfrm>
          </p:grpSpPr>
          <p:sp>
            <p:nvSpPr>
              <p:cNvPr id="59" name="Rectangle 58"/>
              <p:cNvSpPr/>
              <p:nvPr/>
            </p:nvSpPr>
            <p:spPr bwMode="auto">
              <a:xfrm>
                <a:off x="2057400" y="1967679"/>
                <a:ext cx="4953000" cy="165921"/>
              </a:xfrm>
              <a:prstGeom prst="rect">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8" name="Rectangle 57"/>
              <p:cNvSpPr/>
              <p:nvPr/>
            </p:nvSpPr>
            <p:spPr bwMode="auto">
              <a:xfrm>
                <a:off x="5897880" y="1212864"/>
                <a:ext cx="2133600" cy="165921"/>
              </a:xfrm>
              <a:prstGeom prst="rect">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9" name="Rectangle 8"/>
              <p:cNvSpPr/>
              <p:nvPr/>
            </p:nvSpPr>
            <p:spPr bwMode="auto">
              <a:xfrm>
                <a:off x="1219200" y="1207333"/>
                <a:ext cx="2133600" cy="165921"/>
              </a:xfrm>
              <a:prstGeom prst="rect">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51" name="Rectangle 50"/>
              <p:cNvSpPr/>
              <p:nvPr/>
            </p:nvSpPr>
            <p:spPr bwMode="auto">
              <a:xfrm>
                <a:off x="1219200" y="1322254"/>
                <a:ext cx="6831215" cy="692156"/>
              </a:xfrm>
              <a:prstGeom prst="rect">
                <a:avLst/>
              </a:prstGeom>
              <a:solidFill>
                <a:schemeClr val="accent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p:sp>
          <p:nvSpPr>
            <p:cNvPr id="12" name="Oval 11"/>
            <p:cNvSpPr/>
            <p:nvPr/>
          </p:nvSpPr>
          <p:spPr bwMode="auto">
            <a:xfrm>
              <a:off x="3316224" y="1170757"/>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60" name="Oval 59"/>
            <p:cNvSpPr/>
            <p:nvPr/>
          </p:nvSpPr>
          <p:spPr bwMode="auto">
            <a:xfrm>
              <a:off x="5867400" y="1143000"/>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61" name="Oval 60"/>
            <p:cNvSpPr/>
            <p:nvPr/>
          </p:nvSpPr>
          <p:spPr bwMode="auto">
            <a:xfrm>
              <a:off x="6934200" y="1967679"/>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62" name="Oval 61"/>
            <p:cNvSpPr/>
            <p:nvPr/>
          </p:nvSpPr>
          <p:spPr bwMode="auto">
            <a:xfrm>
              <a:off x="1981200" y="1972056"/>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p:spTree>
    <p:extLst>
      <p:ext uri="{BB962C8B-B14F-4D97-AF65-F5344CB8AC3E}">
        <p14:creationId xmlns:p14="http://schemas.microsoft.com/office/powerpoint/2010/main" val="8479063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381000" y="152400"/>
                <a:ext cx="5433539" cy="1284967"/>
              </a:xfrm>
              <a:prstGeom prst="rect">
                <a:avLst/>
              </a:prstGeom>
              <a:noFill/>
            </p:spPr>
            <p:txBody>
              <a:bodyPr wrap="none" rtlCol="0">
                <a:spAutoFit/>
              </a:bodyPr>
              <a:lstStyle/>
              <a:p>
                <a:pPr marL="0" marR="0" lvl="0" indent="0" algn="l" defTabSz="914400" rtl="0" eaLnBrk="1" fontAlgn="base" latinLnBrk="0" hangingPunct="1">
                  <a:lnSpc>
                    <a:spcPts val="31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C00000"/>
                    </a:solidFill>
                    <a:effectLst/>
                    <a:uLnTx/>
                    <a:uFillTx/>
                    <a:ea typeface="+mn-ea"/>
                    <a:cs typeface="Times New Roman" pitchFamily="18" charset="0"/>
                  </a:rPr>
                  <a:t>Build the system step by step</a:t>
                </a:r>
              </a:p>
              <a:p>
                <a:pPr marL="0" marR="0" lvl="0" indent="0" algn="l" defTabSz="914400" rtl="0" eaLnBrk="1" fontAlgn="base" latinLnBrk="0" hangingPunct="1">
                  <a:lnSpc>
                    <a:spcPts val="31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31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1. Four edges, four charges – </a:t>
                </a:r>
                <a14:m>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sub>
                    </m:s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 </m:t>
                    </m:r>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3</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 </m:t>
                    </m:r>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4</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 </m:t>
                    </m:r>
                  </m:oMath>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1000" y="152400"/>
                <a:ext cx="5433539" cy="1284967"/>
              </a:xfrm>
              <a:prstGeom prst="rect">
                <a:avLst/>
              </a:prstGeom>
              <a:blipFill rotWithShape="0">
                <a:blip r:embed="rId2"/>
                <a:stretch>
                  <a:fillRect l="-1459" t="-1422" b="-6161"/>
                </a:stretch>
              </a:blipFill>
            </p:spPr>
            <p:txBody>
              <a:bodyPr/>
              <a:lstStyle/>
              <a:p>
                <a:r>
                  <a:rPr lang="en-US">
                    <a:noFill/>
                  </a:rPr>
                  <a:t> </a:t>
                </a:r>
              </a:p>
            </p:txBody>
          </p:sp>
        </mc:Fallback>
      </mc:AlternateContent>
      <p:sp>
        <p:nvSpPr>
          <p:cNvPr id="5" name="Oval 4"/>
          <p:cNvSpPr/>
          <p:nvPr/>
        </p:nvSpPr>
        <p:spPr bwMode="auto">
          <a:xfrm>
            <a:off x="685800" y="1981200"/>
            <a:ext cx="3276600" cy="990600"/>
          </a:xfrm>
          <a:prstGeom prst="ellipse">
            <a:avLst/>
          </a:prstGeom>
          <a:solidFill>
            <a:srgbClr val="C0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 name="Oval 5"/>
          <p:cNvSpPr/>
          <p:nvPr/>
        </p:nvSpPr>
        <p:spPr bwMode="auto">
          <a:xfrm>
            <a:off x="1905000" y="2362200"/>
            <a:ext cx="914400" cy="228600"/>
          </a:xfrm>
          <a:prstGeom prst="ellipse">
            <a:avLst/>
          </a:prstGeom>
          <a:solidFill>
            <a:srgbClr val="C0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7" name="Oval 6"/>
          <p:cNvSpPr/>
          <p:nvPr/>
        </p:nvSpPr>
        <p:spPr bwMode="auto">
          <a:xfrm>
            <a:off x="685800" y="1676400"/>
            <a:ext cx="32766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8" name="Oval 7"/>
          <p:cNvSpPr/>
          <p:nvPr/>
        </p:nvSpPr>
        <p:spPr bwMode="auto">
          <a:xfrm>
            <a:off x="1905000" y="2057400"/>
            <a:ext cx="914400" cy="22860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9" name="TextBox 8"/>
          <p:cNvSpPr txBox="1"/>
          <p:nvPr/>
        </p:nvSpPr>
        <p:spPr>
          <a:xfrm>
            <a:off x="304800" y="1734322"/>
            <a:ext cx="341760" cy="1049518"/>
          </a:xfrm>
          <a:prstGeom prst="rect">
            <a:avLst/>
          </a:prstGeom>
          <a:noFill/>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1</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2</a:t>
            </a:r>
          </a:p>
        </p:txBody>
      </p:sp>
      <p:sp>
        <p:nvSpPr>
          <p:cNvPr id="10" name="TextBox 9"/>
          <p:cNvSpPr txBox="1"/>
          <p:nvPr/>
        </p:nvSpPr>
        <p:spPr>
          <a:xfrm>
            <a:off x="1639440" y="1752600"/>
            <a:ext cx="341760" cy="541687"/>
          </a:xfrm>
          <a:prstGeom prst="rect">
            <a:avLst/>
          </a:prstGeom>
          <a:noFill/>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3</a:t>
            </a:r>
          </a:p>
        </p:txBody>
      </p:sp>
      <mc:AlternateContent xmlns:mc="http://schemas.openxmlformats.org/markup-compatibility/2006" xmlns:a14="http://schemas.microsoft.com/office/drawing/2010/main">
        <mc:Choice Requires="a14">
          <p:sp>
            <p:nvSpPr>
              <p:cNvPr id="11" name="TextBox 10"/>
              <p:cNvSpPr txBox="1"/>
              <p:nvPr/>
            </p:nvSpPr>
            <p:spPr>
              <a:xfrm>
                <a:off x="4648200" y="1676400"/>
                <a:ext cx="2290114" cy="1015663"/>
              </a:xfrm>
              <a:prstGeom prst="rect">
                <a:avLst/>
              </a:prstGeom>
              <a:noFill/>
            </p:spPr>
            <p:txBody>
              <a:bodyPr wrap="none" lIns="0" tIns="0" rIns="0" bIns="0"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sub>
                      </m:s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sSub>
                        <m:sSub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3</m:t>
                          </m:r>
                        </m:sub>
                      </m:s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𝑖𝑛𝑡𝑒𝑔𝑒𝑟</m:t>
                      </m:r>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m:t>
                      </m:r>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4</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m:t>
                      </m:r>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𝑖𝑛𝑡𝑒𝑔𝑒𝑟</m:t>
                      </m:r>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648200" y="1676400"/>
                <a:ext cx="2290114" cy="101566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81001" y="3352800"/>
                <a:ext cx="8382000" cy="2734082"/>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2. Gap the edges by coupling to a super-conductor. The coupling makes </a:t>
                </a:r>
                <a14:m>
                  <m:oMath xmlns:m="http://schemas.openxmlformats.org/officeDocument/2006/math">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1</m:t>
                        </m:r>
                      </m:sub>
                    </m:s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sub>
                    </m:s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and </a:t>
                </a:r>
                <a14:m>
                  <m:oMath xmlns:m="http://schemas.openxmlformats.org/officeDocument/2006/math">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1</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m:t>
                    </m:r>
                    <m:sSub>
                      <m:sSub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sub>
                    </m:sSub>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 </m:t>
                    </m:r>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defined only modulo 2.</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a:p>
                <a:pPr marL="0" marR="0" lvl="0" indent="0" algn="l" defTabSz="914400" rtl="0" eaLnBrk="1" fontAlgn="base" latinLnBrk="0" hangingPunct="1">
                  <a:lnSpc>
                    <a:spcPts val="37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800000"/>
                    </a:solidFill>
                    <a:effectLst/>
                    <a:uLnTx/>
                    <a:uFillTx/>
                    <a:ea typeface="+mn-ea"/>
                    <a:cs typeface="Times New Roman" pitchFamily="18" charset="0"/>
                  </a:rPr>
                  <a:t>The three degenerate states are characterized by the fractional charge of </a:t>
                </a:r>
                <a14:m>
                  <m:oMath xmlns:m="http://schemas.openxmlformats.org/officeDocument/2006/math">
                    <m:sSub>
                      <m:sSubPr>
                        <m:ctrlPr>
                          <a:rPr kumimoji="0" lang="en-US" sz="2200" b="0" i="1" u="none" strike="noStrike" kern="1200" cap="none" spc="0" normalizeH="0" baseline="0" noProof="0">
                            <a:ln>
                              <a:noFill/>
                            </a:ln>
                            <a:solidFill>
                              <a:srgbClr val="80000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800000"/>
                            </a:solidFill>
                            <a:effectLst/>
                            <a:uLnTx/>
                            <a:uFillTx/>
                            <a:latin typeface="Cambria Math" panose="02040503050406030204" pitchFamily="18" charset="0"/>
                            <a:ea typeface="+mn-ea"/>
                          </a:rPr>
                          <m:t>𝑞</m:t>
                        </m:r>
                      </m:e>
                      <m:sub>
                        <m:r>
                          <a:rPr kumimoji="0" lang="en-US" sz="2200" b="0" i="1" u="none" strike="noStrike" kern="1200" cap="none" spc="0" normalizeH="0" baseline="0" noProof="0">
                            <a:ln>
                              <a:noFill/>
                            </a:ln>
                            <a:solidFill>
                              <a:srgbClr val="800000"/>
                            </a:solidFill>
                            <a:effectLst/>
                            <a:uLnTx/>
                            <a:uFillTx/>
                            <a:latin typeface="Cambria Math" panose="02040503050406030204" pitchFamily="18" charset="0"/>
                            <a:ea typeface="+mn-ea"/>
                          </a:rPr>
                          <m:t>1</m:t>
                        </m:r>
                      </m:sub>
                    </m:sSub>
                    <m:r>
                      <a:rPr kumimoji="0" lang="en-US" sz="2200" b="0" i="1" u="none" strike="noStrike" kern="1200" cap="none" spc="0" normalizeH="0" baseline="0" noProof="0">
                        <a:ln>
                          <a:noFill/>
                        </a:ln>
                        <a:solidFill>
                          <a:srgbClr val="800000"/>
                        </a:solidFill>
                        <a:effectLst/>
                        <a:uLnTx/>
                        <a:uFillTx/>
                        <a:latin typeface="Cambria Math" panose="02040503050406030204" pitchFamily="18" charset="0"/>
                        <a:ea typeface="+mn-ea"/>
                      </a:rPr>
                      <m:t>+</m:t>
                    </m:r>
                    <m:sSub>
                      <m:sSubPr>
                        <m:ctrlPr>
                          <a:rPr kumimoji="0" lang="en-US" sz="2200" b="0" i="1" u="none" strike="noStrike" kern="1200" cap="none" spc="0" normalizeH="0" baseline="0" noProof="0">
                            <a:ln>
                              <a:noFill/>
                            </a:ln>
                            <a:solidFill>
                              <a:srgbClr val="800000"/>
                            </a:solidFill>
                            <a:effectLst/>
                            <a:uLnTx/>
                            <a:uFillTx/>
                            <a:latin typeface="Cambria Math" panose="02040503050406030204" pitchFamily="18" charset="0"/>
                            <a:ea typeface="+mn-ea"/>
                          </a:rPr>
                        </m:ctrlPr>
                      </m:sSubPr>
                      <m:e>
                        <m:r>
                          <a:rPr kumimoji="0" lang="en-US" sz="2200" b="0" i="1" u="none" strike="noStrike" kern="1200" cap="none" spc="0" normalizeH="0" baseline="0" noProof="0">
                            <a:ln>
                              <a:noFill/>
                            </a:ln>
                            <a:solidFill>
                              <a:srgbClr val="800000"/>
                            </a:solidFill>
                            <a:effectLst/>
                            <a:uLnTx/>
                            <a:uFillTx/>
                            <a:latin typeface="Cambria Math" panose="02040503050406030204" pitchFamily="18" charset="0"/>
                            <a:ea typeface="+mn-ea"/>
                          </a:rPr>
                          <m:t>𝑞</m:t>
                        </m:r>
                      </m:e>
                      <m:sub>
                        <m:r>
                          <a:rPr kumimoji="0" lang="en-US" sz="2200" b="0" i="1" u="none" strike="noStrike" kern="1200" cap="none" spc="0" normalizeH="0" baseline="0" noProof="0" smtClean="0">
                            <a:ln>
                              <a:noFill/>
                            </a:ln>
                            <a:solidFill>
                              <a:srgbClr val="800000"/>
                            </a:solidFill>
                            <a:effectLst/>
                            <a:uLnTx/>
                            <a:uFillTx/>
                            <a:latin typeface="Cambria Math" panose="02040503050406030204" pitchFamily="18" charset="0"/>
                            <a:ea typeface="+mn-ea"/>
                          </a:rPr>
                          <m:t>2</m:t>
                        </m:r>
                      </m:sub>
                    </m:sSub>
                    <m:r>
                      <a:rPr kumimoji="0" lang="en-US" sz="2200" b="0" i="1" u="none" strike="noStrike" kern="1200" cap="none" spc="0" normalizeH="0" baseline="0" noProof="0" smtClean="0">
                        <a:ln>
                          <a:noFill/>
                        </a:ln>
                        <a:solidFill>
                          <a:srgbClr val="800000"/>
                        </a:solidFill>
                        <a:effectLst/>
                        <a:uLnTx/>
                        <a:uFillTx/>
                        <a:latin typeface="Cambria Math" panose="02040503050406030204" pitchFamily="18" charset="0"/>
                        <a:ea typeface="+mn-ea"/>
                      </a:rPr>
                      <m:t>.</m:t>
                    </m:r>
                  </m:oMath>
                </a14:m>
                <a:r>
                  <a:rPr kumimoji="0" lang="en-US" sz="2200" b="0" i="0" u="none" strike="noStrike" kern="1200" cap="none" spc="0" normalizeH="0" baseline="0" noProof="0" dirty="0">
                    <a:ln>
                      <a:noFill/>
                    </a:ln>
                    <a:solidFill>
                      <a:srgbClr val="800000"/>
                    </a:solidFill>
                    <a:effectLst/>
                    <a:uLnTx/>
                    <a:uFillTx/>
                    <a:ea typeface="+mn-ea"/>
                    <a:cs typeface="Times New Roman" pitchFamily="18" charset="0"/>
                  </a:rPr>
                  <a:t> Possible values are </a:t>
                </a:r>
                <a14:m>
                  <m:oMath xmlns:m="http://schemas.openxmlformats.org/officeDocument/2006/math">
                    <m:r>
                      <a:rPr kumimoji="0" lang="en-US" sz="2400" b="0" i="0" u="none" strike="noStrike" kern="1200" cap="none" spc="0" normalizeH="0" baseline="0" noProof="0" smtClean="0">
                        <a:ln>
                          <a:noFill/>
                        </a:ln>
                        <a:solidFill>
                          <a:srgbClr val="800000"/>
                        </a:solidFill>
                        <a:effectLst/>
                        <a:uLnTx/>
                        <a:uFillTx/>
                        <a:latin typeface="Cambria Math" panose="02040503050406030204" pitchFamily="18" charset="0"/>
                        <a:ea typeface="+mn-ea"/>
                      </a:rPr>
                      <m:t> </m:t>
                    </m:r>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0</m:t>
                    </m:r>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  </m:t>
                    </m:r>
                    <m:f>
                      <m:fPr>
                        <m:ctrlP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ctrlPr>
                      </m:fPr>
                      <m:num>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2</m:t>
                        </m:r>
                      </m:num>
                      <m:den>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3</m:t>
                        </m:r>
                      </m:den>
                    </m:f>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 ,  </m:t>
                    </m:r>
                    <m:f>
                      <m:fPr>
                        <m:ctrlP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ctrlPr>
                      </m:fPr>
                      <m:num>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4</m:t>
                        </m:r>
                      </m:num>
                      <m:den>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3</m:t>
                        </m:r>
                      </m:den>
                    </m:f>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 </m:t>
                    </m:r>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a:p>
                <a:pPr marL="0" marR="0" lvl="0" indent="0" algn="l" defTabSz="914400" rtl="0" eaLnBrk="1" fontAlgn="base" latinLnBrk="0" hangingPunct="1">
                  <a:lnSpc>
                    <a:spcPts val="33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81001" y="3352800"/>
                <a:ext cx="8382000" cy="2734082"/>
              </a:xfrm>
              <a:prstGeom prst="rect">
                <a:avLst/>
              </a:prstGeom>
              <a:blipFill rotWithShape="0">
                <a:blip r:embed="rId4"/>
                <a:stretch>
                  <a:fillRect l="-945"/>
                </a:stretch>
              </a:blipFill>
            </p:spPr>
            <p:txBody>
              <a:bodyPr/>
              <a:lstStyle/>
              <a:p>
                <a:r>
                  <a:rPr lang="en-US">
                    <a:noFill/>
                  </a:rPr>
                  <a:t> </a:t>
                </a:r>
              </a:p>
            </p:txBody>
          </p:sp>
        </mc:Fallback>
      </mc:AlternateContent>
      <p:sp>
        <p:nvSpPr>
          <p:cNvPr id="13" name="Right Arrow 12"/>
          <p:cNvSpPr/>
          <p:nvPr/>
        </p:nvSpPr>
        <p:spPr bwMode="auto">
          <a:xfrm>
            <a:off x="487251" y="4749433"/>
            <a:ext cx="381000" cy="337999"/>
          </a:xfrm>
          <a:prstGeom prst="rightArrow">
            <a:avLst>
              <a:gd name="adj1" fmla="val 43988"/>
              <a:gd name="adj2" fmla="val 50000"/>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15" name="Rectangle 14"/>
          <p:cNvSpPr/>
          <p:nvPr/>
        </p:nvSpPr>
        <p:spPr bwMode="auto">
          <a:xfrm>
            <a:off x="370840" y="4586874"/>
            <a:ext cx="8229600" cy="1066799"/>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2" name="Rectangle 1"/>
          <p:cNvSpPr/>
          <p:nvPr/>
        </p:nvSpPr>
        <p:spPr bwMode="auto">
          <a:xfrm>
            <a:off x="152400" y="3276600"/>
            <a:ext cx="8839200" cy="28956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Tree>
    <p:extLst>
      <p:ext uri="{BB962C8B-B14F-4D97-AF65-F5344CB8AC3E}">
        <p14:creationId xmlns:p14="http://schemas.microsoft.com/office/powerpoint/2010/main" val="81996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6511719" cy="489878"/>
          </a:xfrm>
          <a:prstGeom prst="rect">
            <a:avLst/>
          </a:prstGeom>
          <a:noFill/>
        </p:spPr>
        <p:txBody>
          <a:bodyPr wrap="none" rtlCol="0">
            <a:spAutoFit/>
          </a:bodyPr>
          <a:lstStyle/>
          <a:p>
            <a:pPr marL="0" marR="0" lvl="0" indent="0" algn="l" defTabSz="914400" rtl="0" eaLnBrk="1" fontAlgn="base" latinLnBrk="0" hangingPunct="1">
              <a:lnSpc>
                <a:spcPts val="31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3. The quasi-1D limit, where tunneling takes place:</a:t>
            </a:r>
          </a:p>
        </p:txBody>
      </p:sp>
      <p:sp>
        <p:nvSpPr>
          <p:cNvPr id="5" name="Oval 4"/>
          <p:cNvSpPr/>
          <p:nvPr/>
        </p:nvSpPr>
        <p:spPr bwMode="auto">
          <a:xfrm>
            <a:off x="685800" y="1447800"/>
            <a:ext cx="3276600" cy="990600"/>
          </a:xfrm>
          <a:prstGeom prst="ellipse">
            <a:avLst/>
          </a:prstGeom>
          <a:solidFill>
            <a:srgbClr val="C0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6" name="Oval 5"/>
          <p:cNvSpPr/>
          <p:nvPr/>
        </p:nvSpPr>
        <p:spPr bwMode="auto">
          <a:xfrm>
            <a:off x="1905000" y="1828800"/>
            <a:ext cx="914400" cy="228600"/>
          </a:xfrm>
          <a:prstGeom prst="ellipse">
            <a:avLst/>
          </a:prstGeom>
          <a:solidFill>
            <a:srgbClr val="C0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7" name="Oval 6"/>
          <p:cNvSpPr/>
          <p:nvPr/>
        </p:nvSpPr>
        <p:spPr bwMode="auto">
          <a:xfrm>
            <a:off x="685800" y="1143000"/>
            <a:ext cx="32766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8" name="Oval 7"/>
          <p:cNvSpPr/>
          <p:nvPr/>
        </p:nvSpPr>
        <p:spPr bwMode="auto">
          <a:xfrm>
            <a:off x="1905000" y="1524000"/>
            <a:ext cx="914400" cy="228600"/>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9" name="TextBox 8"/>
          <p:cNvSpPr txBox="1"/>
          <p:nvPr/>
        </p:nvSpPr>
        <p:spPr>
          <a:xfrm>
            <a:off x="304800" y="1200922"/>
            <a:ext cx="341760" cy="1049518"/>
          </a:xfrm>
          <a:prstGeom prst="rect">
            <a:avLst/>
          </a:prstGeom>
          <a:noFill/>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1</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2</a:t>
            </a:r>
          </a:p>
        </p:txBody>
      </p:sp>
      <p:sp>
        <p:nvSpPr>
          <p:cNvPr id="10" name="TextBox 9"/>
          <p:cNvSpPr txBox="1"/>
          <p:nvPr/>
        </p:nvSpPr>
        <p:spPr>
          <a:xfrm>
            <a:off x="1639440" y="1219200"/>
            <a:ext cx="341760" cy="541687"/>
          </a:xfrm>
          <a:prstGeom prst="rect">
            <a:avLst/>
          </a:prstGeom>
          <a:noFill/>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3</a:t>
            </a:r>
          </a:p>
        </p:txBody>
      </p:sp>
      <mc:AlternateContent xmlns:mc="http://schemas.openxmlformats.org/markup-compatibility/2006" xmlns:a14="http://schemas.microsoft.com/office/drawing/2010/main">
        <mc:Choice Requires="a14">
          <p:sp>
            <p:nvSpPr>
              <p:cNvPr id="2" name="Rectangle 1"/>
              <p:cNvSpPr/>
              <p:nvPr/>
            </p:nvSpPr>
            <p:spPr>
              <a:xfrm>
                <a:off x="381000" y="2895600"/>
                <a:ext cx="8153400" cy="579198"/>
              </a:xfrm>
              <a:prstGeom prst="rect">
                <a:avLst/>
              </a:prstGeom>
            </p:spPr>
            <p:txBody>
              <a:bodyPr wrap="square">
                <a:spAutoFit/>
              </a:bodyPr>
              <a:lstStyle/>
              <a:p>
                <a:pPr marL="0" marR="0" lvl="0" indent="0" algn="l" defTabSz="914400" rtl="0" eaLnBrk="1" fontAlgn="base" latinLnBrk="0" hangingPunct="1">
                  <a:lnSpc>
                    <a:spcPts val="37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800000"/>
                    </a:solidFill>
                    <a:effectLst/>
                    <a:uLnTx/>
                    <a:uFillTx/>
                    <a:ea typeface="+mn-ea"/>
                    <a:cs typeface="Times New Roman" pitchFamily="18" charset="0"/>
                  </a:rPr>
                  <a:t>We use the basis of charges  </a:t>
                </a:r>
                <a14:m>
                  <m:oMath xmlns:m="http://schemas.openxmlformats.org/officeDocument/2006/math">
                    <m:r>
                      <a:rPr kumimoji="0" lang="en-US" sz="2400" b="0" i="0" u="none" strike="noStrike" kern="1200" cap="none" spc="0" normalizeH="0" baseline="0" noProof="0">
                        <a:ln>
                          <a:noFill/>
                        </a:ln>
                        <a:solidFill>
                          <a:srgbClr val="800000"/>
                        </a:solidFill>
                        <a:effectLst/>
                        <a:uLnTx/>
                        <a:uFillTx/>
                        <a:latin typeface="Cambria Math" panose="02040503050406030204" pitchFamily="18" charset="0"/>
                        <a:ea typeface="+mn-ea"/>
                      </a:rPr>
                      <m:t> </m:t>
                    </m:r>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𝑄</m:t>
                    </m:r>
                    <m:r>
                      <a:rPr kumimoji="0" lang="en-US" sz="2400" b="0" i="1" u="none" strike="noStrike" kern="1200" cap="none" spc="0" normalizeH="0" baseline="0" noProof="0" smtClean="0">
                        <a:ln>
                          <a:noFill/>
                        </a:ln>
                        <a:solidFill>
                          <a:srgbClr val="800000"/>
                        </a:solidFill>
                        <a:effectLst/>
                        <a:uLnTx/>
                        <a:uFillTx/>
                        <a:latin typeface="Cambria Math" panose="02040503050406030204" pitchFamily="18" charset="0"/>
                        <a:ea typeface="+mn-ea"/>
                      </a:rPr>
                      <m:t>=</m:t>
                    </m:r>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0</m:t>
                    </m:r>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  </m:t>
                    </m:r>
                    <m:f>
                      <m:fPr>
                        <m:ctrlP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ctrlPr>
                      </m:fPr>
                      <m:num>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2</m:t>
                        </m:r>
                      </m:num>
                      <m:den>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3</m:t>
                        </m:r>
                      </m:den>
                    </m:f>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 ,  </m:t>
                    </m:r>
                    <m:f>
                      <m:fPr>
                        <m:ctrlP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ctrlPr>
                      </m:fPr>
                      <m:num>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4</m:t>
                        </m:r>
                      </m:num>
                      <m:den>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3</m:t>
                        </m:r>
                      </m:den>
                    </m:f>
                    <m:r>
                      <a:rPr kumimoji="0" lang="en-US" sz="2400" b="0" i="1" u="none" strike="noStrike" kern="1200" cap="none" spc="0" normalizeH="0" baseline="0" noProof="0">
                        <a:ln>
                          <a:noFill/>
                        </a:ln>
                        <a:solidFill>
                          <a:srgbClr val="800000"/>
                        </a:solidFill>
                        <a:effectLst/>
                        <a:uLnTx/>
                        <a:uFillTx/>
                        <a:latin typeface="Cambria Math" panose="02040503050406030204" pitchFamily="18" charset="0"/>
                        <a:ea typeface="+mn-ea"/>
                      </a:rPr>
                      <m:t> </m:t>
                    </m:r>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381000" y="2895600"/>
                <a:ext cx="8153400" cy="579198"/>
              </a:xfrm>
              <a:prstGeom prst="rect">
                <a:avLst/>
              </a:prstGeom>
              <a:blipFill rotWithShape="0">
                <a:blip r:embed="rId2"/>
                <a:stretch>
                  <a:fillRect l="-972"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471710" y="1600200"/>
                <a:ext cx="1821781" cy="895245"/>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H= </a:t>
                </a:r>
                <a14:m>
                  <m:oMath xmlns:m="http://schemas.openxmlformats.org/officeDocument/2006/math">
                    <m:d>
                      <m:d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dPr>
                      <m:e>
                        <m:m>
                          <m:mPr>
                            <m:mcs>
                              <m:mc>
                                <m:mcPr>
                                  <m:count m:val="3"/>
                                  <m:mcJc m:val="center"/>
                                </m:mcPr>
                              </m:mc>
                            </m:mcs>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mPr>
                          <m:mr>
                            <m:e>
                              <m:r>
                                <m:rPr>
                                  <m:brk m:alnAt="7"/>
                                </m:r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mr>
                          <m:m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mr>
                          <m:m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mr>
                        </m:m>
                      </m:e>
                    </m:d>
                  </m:oMath>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471710" y="1600200"/>
                <a:ext cx="1821781" cy="895245"/>
              </a:xfrm>
              <a:prstGeom prst="rect">
                <a:avLst/>
              </a:prstGeom>
              <a:blipFill rotWithShape="0">
                <a:blip r:embed="rId3"/>
                <a:stretch>
                  <a:fillRect l="-9396"/>
                </a:stretch>
              </a:blipFill>
            </p:spPr>
            <p:txBody>
              <a:bodyPr/>
              <a:lstStyle/>
              <a:p>
                <a:r>
                  <a:rPr lang="en-US">
                    <a:noFill/>
                  </a:rPr>
                  <a:t> </a:t>
                </a:r>
              </a:p>
            </p:txBody>
          </p:sp>
        </mc:Fallback>
      </mc:AlternateContent>
      <p:sp>
        <p:nvSpPr>
          <p:cNvPr id="18" name="TextBox 17"/>
          <p:cNvSpPr txBox="1"/>
          <p:nvPr/>
        </p:nvSpPr>
        <p:spPr>
          <a:xfrm>
            <a:off x="381000" y="3492086"/>
            <a:ext cx="8058720" cy="1361911"/>
          </a:xfrm>
          <a:prstGeom prst="rect">
            <a:avLst/>
          </a:prstGeom>
          <a:noFill/>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In the quasi-1D limit, transitions between the charge states </a:t>
            </a:r>
            <a:r>
              <a:rPr kumimoji="0" lang="en-US" sz="2200" b="0" i="1" u="none" strike="noStrike" kern="1200" cap="none" spc="0" normalizeH="0" baseline="0" noProof="0" dirty="0">
                <a:ln>
                  <a:noFill/>
                </a:ln>
                <a:solidFill>
                  <a:srgbClr val="002060"/>
                </a:solidFill>
                <a:effectLst/>
                <a:uLnTx/>
                <a:uFillTx/>
                <a:ea typeface="+mn-ea"/>
                <a:cs typeface="Times New Roman" pitchFamily="18" charset="0"/>
              </a:rPr>
              <a:t>Q</a:t>
            </a:r>
            <a:r>
              <a:rPr kumimoji="0" lang="en-US" sz="2200" b="0" i="1" u="none" strike="noStrike" kern="1200" cap="none" spc="0" normalizeH="0" baseline="-25000" noProof="0" dirty="0">
                <a:ln>
                  <a:noFill/>
                </a:ln>
                <a:solidFill>
                  <a:srgbClr val="002060"/>
                </a:solidFill>
                <a:effectLst/>
                <a:uLnTx/>
                <a:uFillTx/>
                <a:ea typeface="+mn-ea"/>
                <a:cs typeface="Times New Roman" pitchFamily="18" charset="0"/>
              </a:rPr>
              <a:t>i</a:t>
            </a:r>
            <a:r>
              <a:rPr kumimoji="0" lang="en-US" sz="2200" b="0" i="1"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and </a:t>
            </a:r>
            <a:r>
              <a:rPr kumimoji="0" lang="en-US" sz="2200" b="0" i="1" u="none" strike="noStrike" kern="1200" cap="none" spc="0" normalizeH="0" baseline="0" noProof="0" dirty="0" err="1">
                <a:ln>
                  <a:noFill/>
                </a:ln>
                <a:solidFill>
                  <a:srgbClr val="002060"/>
                </a:solidFill>
                <a:effectLst/>
                <a:uLnTx/>
                <a:uFillTx/>
                <a:ea typeface="+mn-ea"/>
                <a:cs typeface="Times New Roman" pitchFamily="18" charset="0"/>
              </a:rPr>
              <a:t>Q</a:t>
            </a:r>
            <a:r>
              <a:rPr kumimoji="0" lang="en-US" sz="2200" b="0" i="1" u="none" strike="noStrike" kern="1200" cap="none" spc="0" normalizeH="0" baseline="-25000" noProof="0" dirty="0" err="1">
                <a:ln>
                  <a:noFill/>
                </a:ln>
                <a:solidFill>
                  <a:srgbClr val="002060"/>
                </a:solidFill>
                <a:effectLst/>
                <a:uLnTx/>
                <a:uFillTx/>
                <a:ea typeface="+mn-ea"/>
                <a:cs typeface="Times New Roman" pitchFamily="18" charset="0"/>
              </a:rPr>
              <a:t>f</a:t>
            </a:r>
            <a:r>
              <a:rPr kumimoji="0" lang="en-US" sz="2200" b="0" i="1"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are possible</a:t>
            </a:r>
          </a:p>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C00000"/>
                </a:solidFill>
                <a:effectLst/>
                <a:uLnTx/>
                <a:uFillTx/>
                <a:ea typeface="+mn-ea"/>
                <a:cs typeface="Times New Roman" pitchFamily="18" charset="0"/>
              </a:rPr>
              <a:t>Josephson Junction</a:t>
            </a:r>
          </a:p>
        </p:txBody>
      </p:sp>
      <p:sp>
        <p:nvSpPr>
          <p:cNvPr id="19" name="Right Arrow 18"/>
          <p:cNvSpPr/>
          <p:nvPr/>
        </p:nvSpPr>
        <p:spPr bwMode="auto">
          <a:xfrm>
            <a:off x="685800" y="4482686"/>
            <a:ext cx="953640" cy="304800"/>
          </a:xfrm>
          <a:prstGeom prst="rightArrow">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4414310" y="5029200"/>
                <a:ext cx="2367490" cy="150579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dPr>
                        <m:e>
                          <m:m>
                            <m:mPr>
                              <m:mcs>
                                <m:mc>
                                  <m:mcPr>
                                    <m:count m:val="3"/>
                                    <m:mcJc m:val="center"/>
                                  </m:mcPr>
                                </m:mc>
                              </m:mcs>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ctrlPr>
                            </m:mPr>
                            <m:mr>
                              <m:e>
                                <m:r>
                                  <m:rPr>
                                    <m:brk m:alnAt="7"/>
                                  </m:r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e>
                                <m:sSup>
                                  <m:sSupPr>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ctrlPr>
                                  </m:sSupPr>
                                  <m:e>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𝑉</m:t>
                                    </m:r>
                                  </m:e>
                                  <m:sup>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m:t>
                                    </m:r>
                                  </m:sup>
                                </m:sSup>
                              </m:e>
                            </m:mr>
                            <m:mr>
                              <m:e>
                                <m:sSup>
                                  <m:sSupPr>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ctrlPr>
                                  </m:sSupPr>
                                  <m:e>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𝑉</m:t>
                                    </m:r>
                                  </m:e>
                                  <m:sup>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m:t>
                                    </m:r>
                                  </m:sup>
                                </m:sSup>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mr>
                            <m:mr>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e>
                                <m:sSup>
                                  <m:sSupPr>
                                    <m:ctrl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pPr>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sup>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sup>
                                </m:sSup>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mr>
                          </m:m>
                        </m:e>
                      </m:d>
                    </m:oMath>
                  </m:oMathPara>
                </a14:m>
                <a:endParaRPr kumimoji="0" lang="en-US" sz="36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414310" y="5029200"/>
                <a:ext cx="2367490" cy="1505797"/>
              </a:xfrm>
              <a:prstGeom prst="rect">
                <a:avLst/>
              </a:prstGeom>
              <a:blipFill rotWithShape="0">
                <a:blip r:embed="rId4"/>
                <a:stretch>
                  <a:fillRect r="-22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5800" y="5315797"/>
                <a:ext cx="2595903" cy="44358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where   </a:t>
                </a: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𝑡</m:t>
                    </m:r>
                    <m:sSup>
                      <m:sSup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p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𝑒</m:t>
                        </m:r>
                      </m:e>
                      <m:sup>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𝑖</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𝜑</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3</m:t>
                        </m:r>
                      </m:sup>
                    </m:sSup>
                  </m:oMath>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85800" y="5315797"/>
                <a:ext cx="2595903" cy="443583"/>
              </a:xfrm>
              <a:prstGeom prst="rect">
                <a:avLst/>
              </a:prstGeom>
              <a:blipFill rotWithShape="0">
                <a:blip r:embed="rId5"/>
                <a:stretch>
                  <a:fillRect l="-3059" t="-6849" b="-27397"/>
                </a:stretch>
              </a:blipFill>
            </p:spPr>
            <p:txBody>
              <a:bodyPr/>
              <a:lstStyle/>
              <a:p>
                <a:r>
                  <a:rPr lang="en-US">
                    <a:noFill/>
                  </a:rPr>
                  <a:t> </a:t>
                </a:r>
              </a:p>
            </p:txBody>
          </p:sp>
        </mc:Fallback>
      </mc:AlternateContent>
    </p:spTree>
    <p:extLst>
      <p:ext uri="{BB962C8B-B14F-4D97-AF65-F5344CB8AC3E}">
        <p14:creationId xmlns:p14="http://schemas.microsoft.com/office/powerpoint/2010/main" val="4215216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679545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 Hamiltonian for the narrow (quasi-1D) system is </a:t>
            </a:r>
          </a:p>
        </p:txBody>
      </p:sp>
      <mc:AlternateContent xmlns:mc="http://schemas.openxmlformats.org/markup-compatibility/2006" xmlns:a14="http://schemas.microsoft.com/office/drawing/2010/main">
        <mc:Choice Requires="a14">
          <p:sp>
            <p:nvSpPr>
              <p:cNvPr id="5" name="TextBox 4"/>
              <p:cNvSpPr txBox="1"/>
              <p:nvPr/>
            </p:nvSpPr>
            <p:spPr>
              <a:xfrm>
                <a:off x="4414310" y="2075603"/>
                <a:ext cx="2367490" cy="150579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dPr>
                        <m:e>
                          <m:m>
                            <m:mPr>
                              <m:mcs>
                                <m:mc>
                                  <m:mcPr>
                                    <m:count m:val="3"/>
                                    <m:mcJc m:val="center"/>
                                  </m:mcPr>
                                </m:mc>
                              </m:mcs>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ctrlPr>
                            </m:mPr>
                            <m:mr>
                              <m:e>
                                <m:r>
                                  <m:rPr>
                                    <m:brk m:alnAt="7"/>
                                  </m:r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e>
                                <m:sSup>
                                  <m:sSupPr>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ctrlPr>
                                  </m:sSupPr>
                                  <m:e>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𝑉</m:t>
                                    </m:r>
                                  </m:e>
                                  <m:sup>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m:t>
                                    </m:r>
                                  </m:sup>
                                </m:sSup>
                              </m:e>
                            </m:mr>
                            <m:mr>
                              <m:e>
                                <m:sSup>
                                  <m:sSupPr>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ctrlPr>
                                  </m:sSupPr>
                                  <m:e>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𝑉</m:t>
                                    </m:r>
                                  </m:e>
                                  <m:sup>
                                    <m: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n-ea"/>
                                      </a:rPr>
                                      <m:t>∗</m:t>
                                    </m:r>
                                  </m:sup>
                                </m:sSup>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mr>
                            <m:mr>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e>
                                <m:sSup>
                                  <m:sSupPr>
                                    <m:ctrl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pPr>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e>
                                  <m:sup>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sup>
                                </m:sSup>
                              </m:e>
                              <m:e>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e>
                            </m:mr>
                          </m:m>
                        </m:e>
                      </m:d>
                    </m:oMath>
                  </m:oMathPara>
                </a14:m>
                <a:endParaRPr kumimoji="0" lang="en-US" sz="36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414310" y="2075603"/>
                <a:ext cx="2367490" cy="1505797"/>
              </a:xfrm>
              <a:prstGeom prst="rect">
                <a:avLst/>
              </a:prstGeom>
              <a:blipFill rotWithShape="0">
                <a:blip r:embed="rId2"/>
                <a:stretch>
                  <a:fillRect r="-22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85800" y="2362200"/>
                <a:ext cx="2595903" cy="44358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where   </a:t>
                </a: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𝑉</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𝑡</m:t>
                    </m:r>
                    <m:sSup>
                      <m:sSup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pPr>
                      <m:e>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𝑒</m:t>
                        </m:r>
                      </m:e>
                      <m:sup>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𝑖</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𝜑</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3</m:t>
                        </m:r>
                      </m:sup>
                    </m:sSup>
                  </m:oMath>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5800" y="2362200"/>
                <a:ext cx="2595903" cy="443583"/>
              </a:xfrm>
              <a:prstGeom prst="rect">
                <a:avLst/>
              </a:prstGeom>
              <a:blipFill rotWithShape="0">
                <a:blip r:embed="rId3"/>
                <a:stretch>
                  <a:fillRect l="-3059" t="-6944" b="-27778"/>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5538375" y="3962400"/>
            <a:ext cx="2462625" cy="241920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533400" y="4343400"/>
                <a:ext cx="4114800" cy="1785104"/>
              </a:xfrm>
              <a:prstGeom prst="rect">
                <a:avLst/>
              </a:prstGeom>
              <a:noFill/>
              <a:ln>
                <a:solidFill>
                  <a:srgbClr val="C00000"/>
                </a:solidFill>
              </a:ln>
            </p:spPr>
            <p:txBody>
              <a:bodyPr wrap="square" rtlCol="0">
                <a:spAutoFit/>
              </a:bodyPr>
              <a:lstStyle/>
              <a:p>
                <a:pPr marL="0" marR="0" lvl="0" indent="0" algn="l" defTabSz="914400" rtl="0" eaLnBrk="1" fontAlgn="base" latinLnBrk="0" hangingPunct="1">
                  <a:lnSpc>
                    <a:spcPts val="33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 spectrum:</a:t>
                </a: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6</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periodic</a:t>
                </a:r>
              </a:p>
              <a:p>
                <a:pPr marL="342900" marR="0" lvl="0" indent="-342900" algn="l" defTabSz="914400" rtl="0" eaLnBrk="1" fontAlgn="base" latinLnBrk="0" hangingPunct="1">
                  <a:lnSpc>
                    <a:spcPts val="33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Degeneracy points</a:t>
                </a:r>
                <a:r>
                  <a:rPr kumimoji="0" lang="he-IL" sz="2200" b="0" i="0" u="none" strike="noStrike" kern="1200" cap="none" spc="0" normalizeH="0" baseline="0" noProof="0" dirty="0">
                    <a:ln>
                      <a:noFill/>
                    </a:ln>
                    <a:solidFill>
                      <a:srgbClr val="002060"/>
                    </a:solidFill>
                    <a:effectLst/>
                    <a:uLnTx/>
                    <a:uFillTx/>
                    <a:ea typeface="+mn-ea"/>
                    <a:cs typeface="Times New Roman" pitchFamily="18" charset="0"/>
                  </a:rPr>
                  <a:t> </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remain at </a:t>
                </a:r>
                <a:r>
                  <a:rPr kumimoji="0" lang="el-G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rPr>
                  <a:t>φ</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rPr>
                  <a:t>=n</a:t>
                </a: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oMath>
                </a14:m>
                <a:r>
                  <a:rPr kumimoji="0" lang="en-US" sz="2200" b="0" i="0" u="none" strike="noStrike" kern="1200" cap="none" spc="0" normalizeH="0" baseline="0" noProof="0" dirty="0">
                    <a:ln>
                      <a:noFill/>
                    </a:ln>
                    <a:solidFill>
                      <a:srgbClr val="002060"/>
                    </a:solidFill>
                    <a:effectLst/>
                    <a:uLnTx/>
                    <a:uFillTx/>
                    <a:ea typeface="Arial Unicode MS" panose="020B0604020202020204" pitchFamily="34" charset="-128"/>
                    <a:cs typeface="Arial Unicode MS" panose="020B0604020202020204" pitchFamily="34" charset="-128"/>
                  </a:rPr>
                  <a:t> . </a:t>
                </a:r>
              </a:p>
            </p:txBody>
          </p:sp>
        </mc:Choice>
        <mc:Fallback xmlns="">
          <p:sp>
            <p:nvSpPr>
              <p:cNvPr id="8" name="TextBox 7"/>
              <p:cNvSpPr txBox="1">
                <a:spLocks noRot="1" noChangeAspect="1" noMove="1" noResize="1" noEditPoints="1" noAdjustHandles="1" noChangeArrowheads="1" noChangeShapeType="1" noTextEdit="1"/>
              </p:cNvSpPr>
              <p:nvPr/>
            </p:nvSpPr>
            <p:spPr>
              <a:xfrm>
                <a:off x="533400" y="4343400"/>
                <a:ext cx="4114800" cy="1785104"/>
              </a:xfrm>
              <a:prstGeom prst="rect">
                <a:avLst/>
              </a:prstGeom>
              <a:blipFill rotWithShape="0">
                <a:blip r:embed="rId5"/>
                <a:stretch>
                  <a:fillRect l="-1773" r="-2954" b="-3741"/>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2247949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914400" y="152400"/>
                <a:ext cx="7460929" cy="6491521"/>
              </a:xfrm>
              <a:prstGeom prst="rect">
                <a:avLst/>
              </a:prstGeom>
              <a:noFill/>
            </p:spPr>
            <p:txBody>
              <a:bodyPr wrap="square" rtlCol="0">
                <a:spAutoFit/>
              </a:bodyPr>
              <a:lstStyle/>
              <a:p>
                <a:pPr marL="0" marR="0" lvl="0" indent="0" algn="l" defTabSz="914400" rtl="0" eaLnBrk="1" fontAlgn="base" latinLnBrk="0" hangingPunct="1">
                  <a:lnSpc>
                    <a:spcPts val="336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4. Mix two types of couplings:</a:t>
                </a:r>
              </a:p>
              <a:p>
                <a:pPr marL="0" marR="0" lvl="0" indent="0" algn="l" defTabSz="914400" rtl="0" eaLnBrk="1" fontAlgn="base" latinLnBrk="0" hangingPunct="1">
                  <a:lnSpc>
                    <a:spcPts val="336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The degeneracy of the ground state is </a:t>
                </a:r>
              </a:p>
              <a:p>
                <a:pPr marL="0" marR="0" lvl="0" indent="0" algn="l" defTabSz="914400" rtl="0" eaLnBrk="1" fontAlgn="base" latinLnBrk="0" hangingPunct="1">
                  <a:lnSpc>
                    <a:spcPts val="43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sSupPr>
                        <m:e>
                          <m:r>
                            <a:rPr kumimoji="0" lang="en-US" sz="2800" b="0" i="1" u="none" strike="noStrike" kern="1200" cap="none" spc="0" normalizeH="0" baseline="0" noProof="0" smtClean="0">
                              <a:ln>
                                <a:noFill/>
                              </a:ln>
                              <a:solidFill>
                                <a:srgbClr val="002060"/>
                              </a:solidFill>
                              <a:effectLst/>
                              <a:uLnTx/>
                              <a:uFillTx/>
                              <a:latin typeface="Cambria Math" panose="02040503050406030204" pitchFamily="18" charset="0"/>
                              <a:ea typeface="+mn-ea"/>
                            </a:rPr>
                            <m:t>6</m:t>
                          </m:r>
                        </m:e>
                        <m:sup>
                          <m:r>
                            <a:rPr kumimoji="0" lang="en-US" sz="28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r>
                            <m:rPr>
                              <m:sty m:val="p"/>
                            </m:rPr>
                            <a:rPr kumimoji="0" lang="en-US" sz="2800" b="0" i="0" u="none" strike="noStrike" kern="1200" cap="none" spc="0" normalizeH="0" baseline="0" noProof="0" smtClean="0">
                              <a:ln>
                                <a:noFill/>
                              </a:ln>
                              <a:solidFill>
                                <a:srgbClr val="002060"/>
                              </a:solidFill>
                              <a:effectLst/>
                              <a:uLnTx/>
                              <a:uFillTx/>
                              <a:latin typeface="Cambria Math" panose="02040503050406030204" pitchFamily="18" charset="0"/>
                              <a:ea typeface="+mn-ea"/>
                            </a:rPr>
                            <m:t>of</m:t>
                          </m:r>
                          <m:r>
                            <a:rPr kumimoji="0" lang="en-US" sz="2800" b="0" i="0" u="none" strike="noStrike" kern="1200" cap="none" spc="0" normalizeH="0" baseline="0" noProof="0" smtClean="0">
                              <a:ln>
                                <a:noFill/>
                              </a:ln>
                              <a:solidFill>
                                <a:srgbClr val="002060"/>
                              </a:solidFill>
                              <a:effectLst/>
                              <a:uLnTx/>
                              <a:uFillTx/>
                              <a:latin typeface="Cambria Math" panose="02040503050406030204" pitchFamily="18" charset="0"/>
                              <a:ea typeface="+mn-ea"/>
                            </a:rPr>
                            <m:t> </m:t>
                          </m:r>
                          <m:r>
                            <m:rPr>
                              <m:sty m:val="p"/>
                            </m:rPr>
                            <a:rPr kumimoji="0" lang="en-US" sz="2800" b="0" i="0" u="none" strike="noStrike" kern="1200" cap="none" spc="0" normalizeH="0" baseline="0" noProof="0" smtClean="0">
                              <a:ln>
                                <a:noFill/>
                              </a:ln>
                              <a:solidFill>
                                <a:srgbClr val="002060"/>
                              </a:solidFill>
                              <a:effectLst/>
                              <a:uLnTx/>
                              <a:uFillTx/>
                              <a:latin typeface="Cambria Math" panose="02040503050406030204" pitchFamily="18" charset="0"/>
                              <a:ea typeface="+mn-ea"/>
                            </a:rPr>
                            <m:t>super</m:t>
                          </m:r>
                          <m:r>
                            <a:rPr kumimoji="0" lang="en-US" sz="2800" b="0" i="0" u="none" strike="noStrike" kern="1200" cap="none" spc="0" normalizeH="0" baseline="0" noProof="0" smtClean="0">
                              <a:ln>
                                <a:noFill/>
                              </a:ln>
                              <a:solidFill>
                                <a:srgbClr val="002060"/>
                              </a:solidFill>
                              <a:effectLst/>
                              <a:uLnTx/>
                              <a:uFillTx/>
                              <a:latin typeface="Cambria Math" panose="02040503050406030204" pitchFamily="18" charset="0"/>
                              <a:ea typeface="+mn-ea"/>
                            </a:rPr>
                            <m:t>−</m:t>
                          </m:r>
                          <m:r>
                            <m:rPr>
                              <m:sty m:val="p"/>
                            </m:rPr>
                            <a:rPr kumimoji="0" lang="en-US" sz="2800" b="0" i="0" u="none" strike="noStrike" kern="1200" cap="none" spc="0" normalizeH="0" baseline="0" noProof="0" smtClean="0">
                              <a:ln>
                                <a:noFill/>
                              </a:ln>
                              <a:solidFill>
                                <a:srgbClr val="002060"/>
                              </a:solidFill>
                              <a:effectLst/>
                              <a:uLnTx/>
                              <a:uFillTx/>
                              <a:latin typeface="Cambria Math" panose="02040503050406030204" pitchFamily="18" charset="0"/>
                              <a:ea typeface="+mn-ea"/>
                            </a:rPr>
                            <m:t>conducting</m:t>
                          </m:r>
                          <m:r>
                            <a:rPr kumimoji="0" lang="en-US" sz="2800" b="0" i="0" u="none" strike="noStrike" kern="1200" cap="none" spc="0" normalizeH="0" baseline="0" noProof="0" smtClean="0">
                              <a:ln>
                                <a:noFill/>
                              </a:ln>
                              <a:solidFill>
                                <a:srgbClr val="002060"/>
                              </a:solidFill>
                              <a:effectLst/>
                              <a:uLnTx/>
                              <a:uFillTx/>
                              <a:latin typeface="Cambria Math" panose="02040503050406030204" pitchFamily="18" charset="0"/>
                              <a:ea typeface="+mn-ea"/>
                            </a:rPr>
                            <m:t> </m:t>
                          </m:r>
                          <m:r>
                            <m:rPr>
                              <m:sty m:val="p"/>
                            </m:rPr>
                            <a:rPr kumimoji="0" lang="en-US" sz="2800" b="0" i="0" u="none" strike="noStrike" kern="1200" cap="none" spc="0" normalizeH="0" baseline="0" noProof="0" smtClean="0">
                              <a:ln>
                                <a:noFill/>
                              </a:ln>
                              <a:solidFill>
                                <a:srgbClr val="002060"/>
                              </a:solidFill>
                              <a:effectLst/>
                              <a:uLnTx/>
                              <a:uFillTx/>
                              <a:latin typeface="Cambria Math" panose="02040503050406030204" pitchFamily="18" charset="0"/>
                              <a:ea typeface="+mn-ea"/>
                            </a:rPr>
                            <m:t>regions</m:t>
                          </m:r>
                        </m:sup>
                      </m:sSup>
                    </m:oMath>
                  </m:oMathPara>
                </a14:m>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336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With the ground states characterized by the charges on each super-conductor (modulo 2, in units of 1/3)</a:t>
                </a:r>
              </a:p>
              <a:p>
                <a:pPr marL="0" marR="0" lvl="0" indent="0" algn="l" defTabSz="914400" rtl="0" eaLnBrk="1" fontAlgn="base" latinLnBrk="0" hangingPunct="1">
                  <a:lnSpc>
                    <a:spcPts val="4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4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4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ea typeface="+mn-ea"/>
                  <a:cs typeface="Times New Roman" pitchFamily="18" charset="0"/>
                </a:endParaRPr>
              </a:p>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Tunneling across the quasi-1D strip changes the charge by 2/3. So, the six states    </a:t>
                </a: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num>
                      <m:den>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3</m:t>
                        </m:r>
                      </m:den>
                    </m:f>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2</m:t>
                        </m:r>
                      </m:num>
                      <m:den>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3</m:t>
                        </m:r>
                      </m:den>
                    </m:f>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4</m:t>
                        </m:r>
                      </m:num>
                      <m:den>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3</m:t>
                        </m:r>
                      </m:den>
                    </m:f>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5</m:t>
                        </m:r>
                      </m:num>
                      <m:den>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3</m:t>
                        </m:r>
                      </m:den>
                    </m:f>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split to two, </a:t>
                </a:r>
              </a:p>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superpositions</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of    </a:t>
                </a:r>
                <a14:m>
                  <m:oMath xmlns:m="http://schemas.openxmlformats.org/officeDocument/2006/math">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0</m:t>
                    </m:r>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2</m:t>
                        </m:r>
                      </m:num>
                      <m:den>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3</m:t>
                        </m:r>
                      </m:den>
                    </m:f>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4</m:t>
                        </m:r>
                      </m:num>
                      <m:den>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3</m:t>
                        </m:r>
                      </m:den>
                    </m:f>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and  </a:t>
                </a:r>
                <a14:m>
                  <m:oMath xmlns:m="http://schemas.openxmlformats.org/officeDocument/2006/math">
                    <m:r>
                      <a:rPr kumimoji="0" lang="en-US" sz="2200" b="0" i="1" u="none" strike="noStrike" kern="1200" cap="none" spc="0" normalizeH="0" baseline="0" noProof="0" dirty="0" smtClean="0">
                        <a:ln>
                          <a:noFill/>
                        </a:ln>
                        <a:solidFill>
                          <a:srgbClr val="002060"/>
                        </a:solidFill>
                        <a:effectLst/>
                        <a:uLnTx/>
                        <a:uFillTx/>
                        <a:latin typeface="Cambria Math" panose="02040503050406030204" pitchFamily="18" charset="0"/>
                        <a:ea typeface="+mn-ea"/>
                      </a:rPr>
                      <m:t>1</m:t>
                    </m:r>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5</m:t>
                        </m:r>
                      </m:num>
                      <m:den>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3</m:t>
                        </m:r>
                      </m:den>
                    </m:f>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     </m:t>
                    </m:r>
                    <m:f>
                      <m:fPr>
                        <m:ctrlP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ctrlPr>
                      </m:fPr>
                      <m:num>
                        <m:r>
                          <a:rPr kumimoji="0" lang="en-US" sz="2200" b="0" i="1" u="none" strike="noStrike" kern="1200" cap="none" spc="0" normalizeH="0" baseline="0" noProof="0" smtClean="0">
                            <a:ln>
                              <a:noFill/>
                            </a:ln>
                            <a:solidFill>
                              <a:srgbClr val="002060"/>
                            </a:solidFill>
                            <a:effectLst/>
                            <a:uLnTx/>
                            <a:uFillTx/>
                            <a:latin typeface="Cambria Math" panose="02040503050406030204" pitchFamily="18" charset="0"/>
                            <a:ea typeface="+mn-ea"/>
                          </a:rPr>
                          <m:t>1</m:t>
                        </m:r>
                      </m:num>
                      <m:den>
                        <m:r>
                          <a:rPr kumimoji="0" lang="en-US" sz="2200" b="0" i="1" u="none" strike="noStrike" kern="1200" cap="none" spc="0" normalizeH="0" baseline="0" noProof="0">
                            <a:ln>
                              <a:noFill/>
                            </a:ln>
                            <a:solidFill>
                              <a:srgbClr val="002060"/>
                            </a:solidFill>
                            <a:effectLst/>
                            <a:uLnTx/>
                            <a:uFillTx/>
                            <a:latin typeface="Cambria Math" panose="02040503050406030204" pitchFamily="18" charset="0"/>
                            <a:ea typeface="+mn-ea"/>
                          </a:rPr>
                          <m:t>3</m:t>
                        </m:r>
                      </m:den>
                    </m:f>
                  </m:oMath>
                </a14:m>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a:t>
                </a:r>
              </a:p>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Reduces to a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Majorana</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degeneracy</a:t>
                </a:r>
              </a:p>
            </p:txBody>
          </p:sp>
        </mc:Choice>
        <mc:Fallback xmlns="">
          <p:sp>
            <p:nvSpPr>
              <p:cNvPr id="2" name="TextBox 1"/>
              <p:cNvSpPr txBox="1">
                <a:spLocks noRot="1" noChangeAspect="1" noMove="1" noResize="1" noEditPoints="1" noAdjustHandles="1" noChangeArrowheads="1" noChangeShapeType="1" noTextEdit="1"/>
              </p:cNvSpPr>
              <p:nvPr/>
            </p:nvSpPr>
            <p:spPr>
              <a:xfrm>
                <a:off x="914400" y="152400"/>
                <a:ext cx="7460929" cy="6491521"/>
              </a:xfrm>
              <a:prstGeom prst="rect">
                <a:avLst/>
              </a:prstGeom>
              <a:blipFill rotWithShape="0">
                <a:blip r:embed="rId2"/>
                <a:stretch>
                  <a:fillRect l="-1062"/>
                </a:stretch>
              </a:blipFill>
            </p:spPr>
            <p:txBody>
              <a:bodyPr/>
              <a:lstStyle/>
              <a:p>
                <a:r>
                  <a:rPr lang="en-US">
                    <a:noFill/>
                  </a:rPr>
                  <a:t> </a:t>
                </a:r>
              </a:p>
            </p:txBody>
          </p:sp>
        </mc:Fallback>
      </mc:AlternateContent>
      <p:grpSp>
        <p:nvGrpSpPr>
          <p:cNvPr id="14" name="Group 13"/>
          <p:cNvGrpSpPr/>
          <p:nvPr/>
        </p:nvGrpSpPr>
        <p:grpSpPr>
          <a:xfrm>
            <a:off x="1219200" y="2667000"/>
            <a:ext cx="6831215" cy="994977"/>
            <a:chOff x="1219200" y="1143000"/>
            <a:chExt cx="6831215" cy="994977"/>
          </a:xfrm>
        </p:grpSpPr>
        <p:grpSp>
          <p:nvGrpSpPr>
            <p:cNvPr id="26" name="Group 25"/>
            <p:cNvGrpSpPr/>
            <p:nvPr/>
          </p:nvGrpSpPr>
          <p:grpSpPr>
            <a:xfrm>
              <a:off x="1219200" y="1207333"/>
              <a:ext cx="6831215" cy="926267"/>
              <a:chOff x="1219200" y="1207333"/>
              <a:chExt cx="6831215" cy="926267"/>
            </a:xfrm>
          </p:grpSpPr>
          <p:sp>
            <p:nvSpPr>
              <p:cNvPr id="31" name="Rectangle 30"/>
              <p:cNvSpPr/>
              <p:nvPr/>
            </p:nvSpPr>
            <p:spPr bwMode="auto">
              <a:xfrm>
                <a:off x="2057400" y="1967679"/>
                <a:ext cx="4953000" cy="165921"/>
              </a:xfrm>
              <a:prstGeom prst="rect">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2" name="Rectangle 31"/>
              <p:cNvSpPr/>
              <p:nvPr/>
            </p:nvSpPr>
            <p:spPr bwMode="auto">
              <a:xfrm>
                <a:off x="5897880" y="1212864"/>
                <a:ext cx="2133600" cy="165921"/>
              </a:xfrm>
              <a:prstGeom prst="rect">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3" name="Rectangle 32"/>
              <p:cNvSpPr/>
              <p:nvPr/>
            </p:nvSpPr>
            <p:spPr bwMode="auto">
              <a:xfrm>
                <a:off x="1219200" y="1207333"/>
                <a:ext cx="2133600" cy="165921"/>
              </a:xfrm>
              <a:prstGeom prst="rect">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4" name="Rectangle 33"/>
              <p:cNvSpPr/>
              <p:nvPr/>
            </p:nvSpPr>
            <p:spPr bwMode="auto">
              <a:xfrm>
                <a:off x="1219200" y="1322254"/>
                <a:ext cx="6831215" cy="692156"/>
              </a:xfrm>
              <a:prstGeom prst="rect">
                <a:avLst/>
              </a:prstGeom>
              <a:solidFill>
                <a:schemeClr val="accent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p:sp>
          <p:nvSpPr>
            <p:cNvPr id="27" name="Oval 26"/>
            <p:cNvSpPr/>
            <p:nvPr/>
          </p:nvSpPr>
          <p:spPr bwMode="auto">
            <a:xfrm>
              <a:off x="3316224" y="1170757"/>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8" name="Oval 27"/>
            <p:cNvSpPr/>
            <p:nvPr/>
          </p:nvSpPr>
          <p:spPr bwMode="auto">
            <a:xfrm>
              <a:off x="5867400" y="1143000"/>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29" name="Oval 28"/>
            <p:cNvSpPr/>
            <p:nvPr/>
          </p:nvSpPr>
          <p:spPr bwMode="auto">
            <a:xfrm>
              <a:off x="6934200" y="1967679"/>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sp>
          <p:nvSpPr>
            <p:cNvPr id="30" name="Oval 29"/>
            <p:cNvSpPr/>
            <p:nvPr/>
          </p:nvSpPr>
          <p:spPr bwMode="auto">
            <a:xfrm>
              <a:off x="1981200" y="1972056"/>
              <a:ext cx="152400" cy="165921"/>
            </a:xfrm>
            <a:prstGeom prst="ellipse">
              <a:avLst/>
            </a:prstGeom>
            <a:solidFill>
              <a:schemeClr val="tx1"/>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latin typeface="Arial Unicode MS" pitchFamily="34" charset="-128"/>
                <a:ea typeface="+mn-ea"/>
                <a:cs typeface="Times New Roman" pitchFamily="18" charset="0"/>
              </a:endParaRPr>
            </a:p>
          </p:txBody>
        </p:sp>
      </p:grpSp>
    </p:spTree>
    <p:extLst>
      <p:ext uri="{BB962C8B-B14F-4D97-AF65-F5344CB8AC3E}">
        <p14:creationId xmlns:p14="http://schemas.microsoft.com/office/powerpoint/2010/main" val="2505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971800"/>
            <a:ext cx="693420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So, only </a:t>
            </a:r>
            <a:r>
              <a:rPr kumimoji="0" lang="en-US" sz="2200" b="0" i="0" u="none" strike="noStrike" kern="1200" cap="none" spc="0" normalizeH="0" baseline="0" noProof="0" dirty="0" err="1">
                <a:ln>
                  <a:noFill/>
                </a:ln>
                <a:solidFill>
                  <a:srgbClr val="002060"/>
                </a:solidFill>
                <a:effectLst/>
                <a:uLnTx/>
                <a:uFillTx/>
                <a:ea typeface="+mn-ea"/>
                <a:cs typeface="Times New Roman" pitchFamily="18" charset="0"/>
              </a:rPr>
              <a:t>Majorana</a:t>
            </a: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 fermions survive the transition to one dimension.  </a:t>
            </a:r>
          </a:p>
        </p:txBody>
      </p:sp>
    </p:spTree>
    <p:extLst>
      <p:ext uri="{BB962C8B-B14F-4D97-AF65-F5344CB8AC3E}">
        <p14:creationId xmlns:p14="http://schemas.microsoft.com/office/powerpoint/2010/main" val="1653492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A7F42A0-A721-328D-A894-6535B68C2F46}"/>
                  </a:ext>
                </a:extLst>
              </p:cNvPr>
              <p:cNvSpPr txBox="1"/>
              <p:nvPr/>
            </p:nvSpPr>
            <p:spPr>
              <a:xfrm>
                <a:off x="797505" y="3013501"/>
                <a:ext cx="7548990" cy="830997"/>
              </a:xfrm>
              <a:prstGeom prst="rect">
                <a:avLst/>
              </a:prstGeom>
              <a:solidFill>
                <a:srgbClr val="000066"/>
              </a:solidFill>
            </p:spPr>
            <p:txBody>
              <a:bodyPr wrap="none" rtlCol="0">
                <a:spAutoFit/>
              </a:bodyPr>
              <a:lstStyle/>
              <a:p>
                <a:r>
                  <a:rPr lang="en-US" dirty="0">
                    <a:solidFill>
                      <a:schemeClr val="bg1"/>
                    </a:solidFill>
                  </a:rPr>
                  <a:t>Example number 3 – </a:t>
                </a:r>
              </a:p>
              <a:p>
                <a:r>
                  <a:rPr lang="en-US" dirty="0">
                    <a:solidFill>
                      <a:schemeClr val="bg1"/>
                    </a:solidFill>
                  </a:rPr>
                  <a:t>                A non-abelian quantum Hall state at </a:t>
                </a:r>
                <a14:m>
                  <m:oMath xmlns:m="http://schemas.openxmlformats.org/officeDocument/2006/math">
                    <m:r>
                      <a:rPr lang="en-US" b="0" i="1" smtClean="0">
                        <a:solidFill>
                          <a:schemeClr val="bg1"/>
                        </a:solidFill>
                        <a:latin typeface="Cambria Math" panose="02040503050406030204" pitchFamily="18" charset="0"/>
                      </a:rPr>
                      <m:t>𝜈</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5</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2</m:t>
                    </m:r>
                  </m:oMath>
                </a14:m>
                <a:endParaRPr lang="en-US" dirty="0">
                  <a:solidFill>
                    <a:schemeClr val="bg1"/>
                  </a:solidFill>
                </a:endParaRPr>
              </a:p>
            </p:txBody>
          </p:sp>
        </mc:Choice>
        <mc:Fallback xmlns="">
          <p:sp>
            <p:nvSpPr>
              <p:cNvPr id="2" name="TextBox 1">
                <a:extLst>
                  <a:ext uri="{FF2B5EF4-FFF2-40B4-BE49-F238E27FC236}">
                    <a16:creationId xmlns:a16="http://schemas.microsoft.com/office/drawing/2014/main" id="{3A7F42A0-A721-328D-A894-6535B68C2F46}"/>
                  </a:ext>
                </a:extLst>
              </p:cNvPr>
              <p:cNvSpPr txBox="1">
                <a:spLocks noRot="1" noChangeAspect="1" noMove="1" noResize="1" noEditPoints="1" noAdjustHandles="1" noChangeArrowheads="1" noChangeShapeType="1" noTextEdit="1"/>
              </p:cNvSpPr>
              <p:nvPr/>
            </p:nvSpPr>
            <p:spPr>
              <a:xfrm>
                <a:off x="797505" y="3013501"/>
                <a:ext cx="7548990" cy="830997"/>
              </a:xfrm>
              <a:prstGeom prst="rect">
                <a:avLst/>
              </a:prstGeom>
              <a:blipFill>
                <a:blip r:embed="rId2"/>
                <a:stretch>
                  <a:fillRect l="-1292" t="-5109" b="-16058"/>
                </a:stretch>
              </a:blipFill>
            </p:spPr>
            <p:txBody>
              <a:bodyPr/>
              <a:lstStyle/>
              <a:p>
                <a:r>
                  <a:rPr lang="en-US">
                    <a:noFill/>
                  </a:rPr>
                  <a:t> </a:t>
                </a:r>
              </a:p>
            </p:txBody>
          </p:sp>
        </mc:Fallback>
      </mc:AlternateContent>
    </p:spTree>
    <p:extLst>
      <p:ext uri="{BB962C8B-B14F-4D97-AF65-F5344CB8AC3E}">
        <p14:creationId xmlns:p14="http://schemas.microsoft.com/office/powerpoint/2010/main" val="1270474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116311" y="381000"/>
            <a:ext cx="8951489" cy="430887"/>
          </a:xfrm>
          <a:prstGeom prst="rect">
            <a:avLst/>
          </a:prstGeom>
          <a:solidFill>
            <a:srgbClr val="FFCC66"/>
          </a:solid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CC"/>
                </a:solidFill>
                <a:effectLst/>
                <a:uLnTx/>
                <a:uFillTx/>
                <a:ea typeface="+mn-ea"/>
                <a:cs typeface="Times New Roman" pitchFamily="18" charset="0"/>
              </a:rPr>
              <a:t>Introducing dynamics into the state by interchanging “quasi-particles” </a:t>
            </a:r>
          </a:p>
        </p:txBody>
      </p:sp>
      <p:graphicFrame>
        <p:nvGraphicFramePr>
          <p:cNvPr id="300035" name="Object 3"/>
          <p:cNvGraphicFramePr>
            <a:graphicFrameLocks noChangeAspect="1"/>
          </p:cNvGraphicFramePr>
          <p:nvPr/>
        </p:nvGraphicFramePr>
        <p:xfrm>
          <a:off x="2881313" y="1951038"/>
          <a:ext cx="4565650" cy="547687"/>
        </p:xfrm>
        <a:graphic>
          <a:graphicData uri="http://schemas.openxmlformats.org/presentationml/2006/ole">
            <mc:AlternateContent xmlns:mc="http://schemas.openxmlformats.org/markup-compatibility/2006">
              <mc:Choice xmlns:v="urn:schemas-microsoft-com:vml" Requires="v">
                <p:oleObj name="Equation" r:id="rId2" imgW="1904760" imgH="228600" progId="Equation.DSMT4">
                  <p:embed/>
                </p:oleObj>
              </mc:Choice>
              <mc:Fallback>
                <p:oleObj name="Equation" r:id="rId2" imgW="1904760" imgH="228600" progId="Equation.DSMT4">
                  <p:embed/>
                  <p:pic>
                    <p:nvPicPr>
                      <p:cNvPr id="300035" name="Object 3"/>
                      <p:cNvPicPr>
                        <a:picLocks noChangeAspect="1" noChangeArrowheads="1"/>
                      </p:cNvPicPr>
                      <p:nvPr/>
                    </p:nvPicPr>
                    <p:blipFill>
                      <a:blip r:embed="rId3"/>
                      <a:srcRect/>
                      <a:stretch>
                        <a:fillRect/>
                      </a:stretch>
                    </p:blipFill>
                    <p:spPr bwMode="auto">
                      <a:xfrm>
                        <a:off x="2881313" y="1951038"/>
                        <a:ext cx="4565650" cy="547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0036" name="Group 4"/>
          <p:cNvGrpSpPr>
            <a:grpSpLocks/>
          </p:cNvGrpSpPr>
          <p:nvPr/>
        </p:nvGrpSpPr>
        <p:grpSpPr bwMode="auto">
          <a:xfrm>
            <a:off x="2895600" y="2895600"/>
            <a:ext cx="4953000" cy="838200"/>
            <a:chOff x="1536" y="2496"/>
            <a:chExt cx="3120" cy="528"/>
          </a:xfrm>
        </p:grpSpPr>
        <p:sp>
          <p:nvSpPr>
            <p:cNvPr id="300037" name="AutoShape 5"/>
            <p:cNvSpPr>
              <a:spLocks noChangeArrowheads="1"/>
            </p:cNvSpPr>
            <p:nvPr/>
          </p:nvSpPr>
          <p:spPr bwMode="auto">
            <a:xfrm>
              <a:off x="1536" y="2496"/>
              <a:ext cx="3120" cy="528"/>
            </a:xfrm>
            <a:prstGeom prst="parallelogram">
              <a:avLst>
                <a:gd name="adj" fmla="val 163129"/>
              </a:avLst>
            </a:prstGeom>
            <a:solidFill>
              <a:schemeClr val="folHlink"/>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0038" name="Oval 6"/>
            <p:cNvSpPr>
              <a:spLocks noChangeArrowheads="1"/>
            </p:cNvSpPr>
            <p:nvPr/>
          </p:nvSpPr>
          <p:spPr bwMode="auto">
            <a:xfrm flipH="1">
              <a:off x="2112" y="2880"/>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0039" name="Oval 7"/>
            <p:cNvSpPr>
              <a:spLocks noChangeArrowheads="1"/>
            </p:cNvSpPr>
            <p:nvPr/>
          </p:nvSpPr>
          <p:spPr bwMode="auto">
            <a:xfrm flipH="1">
              <a:off x="2592" y="2640"/>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0040" name="Oval 8"/>
            <p:cNvSpPr>
              <a:spLocks noChangeArrowheads="1"/>
            </p:cNvSpPr>
            <p:nvPr/>
          </p:nvSpPr>
          <p:spPr bwMode="auto">
            <a:xfrm flipH="1">
              <a:off x="3552" y="2736"/>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0041" name="Oval 9"/>
            <p:cNvSpPr>
              <a:spLocks noChangeArrowheads="1"/>
            </p:cNvSpPr>
            <p:nvPr/>
          </p:nvSpPr>
          <p:spPr bwMode="auto">
            <a:xfrm flipH="1">
              <a:off x="3552" y="2928"/>
              <a:ext cx="96" cy="48"/>
            </a:xfrm>
            <a:prstGeom prst="ellipse">
              <a:avLst/>
            </a:prstGeom>
            <a:solidFill>
              <a:srgbClr val="CC3300"/>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0042" name="Freeform 10"/>
            <p:cNvSpPr>
              <a:spLocks/>
            </p:cNvSpPr>
            <p:nvPr/>
          </p:nvSpPr>
          <p:spPr bwMode="auto">
            <a:xfrm>
              <a:off x="2708" y="2556"/>
              <a:ext cx="864" cy="160"/>
            </a:xfrm>
            <a:custGeom>
              <a:avLst/>
              <a:gdLst/>
              <a:ahLst/>
              <a:cxnLst>
                <a:cxn ang="0">
                  <a:pos x="0" y="64"/>
                </a:cxn>
                <a:cxn ang="0">
                  <a:pos x="624" y="16"/>
                </a:cxn>
                <a:cxn ang="0">
                  <a:pos x="864" y="160"/>
                </a:cxn>
              </a:cxnLst>
              <a:rect l="0" t="0" r="r" b="b"/>
              <a:pathLst>
                <a:path w="864" h="160">
                  <a:moveTo>
                    <a:pt x="0" y="64"/>
                  </a:moveTo>
                  <a:cubicBezTo>
                    <a:pt x="240" y="32"/>
                    <a:pt x="480" y="0"/>
                    <a:pt x="624" y="16"/>
                  </a:cubicBezTo>
                  <a:cubicBezTo>
                    <a:pt x="768" y="32"/>
                    <a:pt x="816" y="96"/>
                    <a:pt x="864" y="160"/>
                  </a:cubicBezTo>
                </a:path>
              </a:pathLst>
            </a:custGeom>
            <a:noFill/>
            <a:ln w="57150" cmpd="sng">
              <a:solidFill>
                <a:schemeClr val="tx1"/>
              </a:solidFill>
              <a:round/>
              <a:headEnd type="none" w="med" len="me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0043" name="Freeform 11"/>
            <p:cNvSpPr>
              <a:spLocks/>
            </p:cNvSpPr>
            <p:nvPr/>
          </p:nvSpPr>
          <p:spPr bwMode="auto">
            <a:xfrm rot="10800000">
              <a:off x="2667" y="2685"/>
              <a:ext cx="864" cy="160"/>
            </a:xfrm>
            <a:custGeom>
              <a:avLst/>
              <a:gdLst/>
              <a:ahLst/>
              <a:cxnLst>
                <a:cxn ang="0">
                  <a:pos x="0" y="64"/>
                </a:cxn>
                <a:cxn ang="0">
                  <a:pos x="624" y="16"/>
                </a:cxn>
                <a:cxn ang="0">
                  <a:pos x="864" y="160"/>
                </a:cxn>
              </a:cxnLst>
              <a:rect l="0" t="0" r="r" b="b"/>
              <a:pathLst>
                <a:path w="864" h="160">
                  <a:moveTo>
                    <a:pt x="0" y="64"/>
                  </a:moveTo>
                  <a:cubicBezTo>
                    <a:pt x="240" y="32"/>
                    <a:pt x="480" y="0"/>
                    <a:pt x="624" y="16"/>
                  </a:cubicBezTo>
                  <a:cubicBezTo>
                    <a:pt x="768" y="32"/>
                    <a:pt x="816" y="96"/>
                    <a:pt x="864" y="160"/>
                  </a:cubicBezTo>
                </a:path>
              </a:pathLst>
            </a:custGeom>
            <a:noFill/>
            <a:ln w="57150" cmpd="sng">
              <a:solidFill>
                <a:schemeClr val="tx1"/>
              </a:solidFill>
              <a:round/>
              <a:headEnd type="none" w="med" len="me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
        <p:nvSpPr>
          <p:cNvPr id="300044" name="Text Box 12"/>
          <p:cNvSpPr txBox="1">
            <a:spLocks noChangeArrowheads="1"/>
          </p:cNvSpPr>
          <p:nvPr/>
        </p:nvSpPr>
        <p:spPr bwMode="auto">
          <a:xfrm>
            <a:off x="288925" y="1973263"/>
            <a:ext cx="2081213" cy="427037"/>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3333CC"/>
                </a:solidFill>
                <a:effectLst/>
                <a:uLnTx/>
                <a:uFillTx/>
                <a:ea typeface="+mn-ea"/>
                <a:cs typeface="Times New Roman" pitchFamily="18" charset="0"/>
              </a:rPr>
              <a:t>A ground state:</a:t>
            </a:r>
          </a:p>
        </p:txBody>
      </p:sp>
      <p:sp>
        <p:nvSpPr>
          <p:cNvPr id="300046" name="Text Box 14"/>
          <p:cNvSpPr txBox="1">
            <a:spLocks noChangeArrowheads="1"/>
          </p:cNvSpPr>
          <p:nvPr/>
        </p:nvSpPr>
        <p:spPr bwMode="auto">
          <a:xfrm>
            <a:off x="288925" y="2955925"/>
            <a:ext cx="1614488" cy="427038"/>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3333CC"/>
                </a:solidFill>
                <a:effectLst/>
                <a:uLnTx/>
                <a:uFillTx/>
                <a:ea typeface="+mn-ea"/>
                <a:cs typeface="Times New Roman" pitchFamily="18" charset="0"/>
              </a:rPr>
              <a:t>Energy gap</a:t>
            </a:r>
          </a:p>
        </p:txBody>
      </p:sp>
      <p:sp>
        <p:nvSpPr>
          <p:cNvPr id="300048" name="AutoShape 16"/>
          <p:cNvSpPr>
            <a:spLocks noChangeArrowheads="1"/>
          </p:cNvSpPr>
          <p:nvPr/>
        </p:nvSpPr>
        <p:spPr bwMode="auto">
          <a:xfrm>
            <a:off x="6553200" y="1377950"/>
            <a:ext cx="2133600" cy="533400"/>
          </a:xfrm>
          <a:prstGeom prst="wedgeRoundRectCallout">
            <a:avLst>
              <a:gd name="adj1" fmla="val -43750"/>
              <a:gd name="adj2" fmla="val 70000"/>
              <a:gd name="adj3" fmla="val 16667"/>
            </a:avLst>
          </a:prstGeom>
          <a:solidFill>
            <a:schemeClr val="accent1">
              <a:alpha val="23000"/>
            </a:schemeClr>
          </a:solidFill>
          <a:ln w="12700">
            <a:solidFill>
              <a:schemeClr val="tx1"/>
            </a:solid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A50021"/>
                </a:solidFill>
                <a:effectLst/>
                <a:uLnTx/>
                <a:uFillTx/>
                <a:ea typeface="+mn-ea"/>
                <a:cs typeface="Times New Roman" pitchFamily="18" charset="0"/>
              </a:rPr>
              <a:t>quasi-particles</a:t>
            </a:r>
          </a:p>
        </p:txBody>
      </p:sp>
      <p:sp>
        <p:nvSpPr>
          <p:cNvPr id="300049" name="AutoShape 17"/>
          <p:cNvSpPr>
            <a:spLocks noChangeArrowheads="1"/>
          </p:cNvSpPr>
          <p:nvPr/>
        </p:nvSpPr>
        <p:spPr bwMode="auto">
          <a:xfrm>
            <a:off x="3581400" y="1377950"/>
            <a:ext cx="2133600" cy="457200"/>
          </a:xfrm>
          <a:prstGeom prst="wedgeRoundRectCallout">
            <a:avLst>
              <a:gd name="adj1" fmla="val -2755"/>
              <a:gd name="adj2" fmla="val 124653"/>
              <a:gd name="adj3" fmla="val 16667"/>
            </a:avLst>
          </a:prstGeom>
          <a:solidFill>
            <a:schemeClr val="accent1">
              <a:alpha val="23000"/>
            </a:schemeClr>
          </a:solidFill>
          <a:ln w="12700">
            <a:solidFill>
              <a:schemeClr val="tx1"/>
            </a:solid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A50021"/>
                </a:solidFill>
                <a:effectLst/>
                <a:uLnTx/>
                <a:uFillTx/>
                <a:ea typeface="+mn-ea"/>
                <a:cs typeface="Times New Roman" pitchFamily="18" charset="0"/>
              </a:rPr>
              <a:t>Electrons</a:t>
            </a:r>
          </a:p>
        </p:txBody>
      </p:sp>
      <p:sp>
        <p:nvSpPr>
          <p:cNvPr id="17" name="Text Box 2"/>
          <p:cNvSpPr txBox="1">
            <a:spLocks noChangeArrowheads="1"/>
          </p:cNvSpPr>
          <p:nvPr/>
        </p:nvSpPr>
        <p:spPr bwMode="auto">
          <a:xfrm>
            <a:off x="303213" y="4210050"/>
            <a:ext cx="184150" cy="42703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18" name="Text Box 3"/>
          <p:cNvSpPr txBox="1">
            <a:spLocks noChangeArrowheads="1"/>
          </p:cNvSpPr>
          <p:nvPr/>
        </p:nvSpPr>
        <p:spPr bwMode="auto">
          <a:xfrm>
            <a:off x="303213" y="4121150"/>
            <a:ext cx="2424112" cy="42703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charset="0"/>
                <a:ea typeface="+mn-ea"/>
                <a:cs typeface="Arial" charset="0"/>
              </a:rPr>
              <a:t>       ground states</a:t>
            </a:r>
          </a:p>
        </p:txBody>
      </p:sp>
      <p:graphicFrame>
        <p:nvGraphicFramePr>
          <p:cNvPr id="19" name="Object 4"/>
          <p:cNvGraphicFramePr>
            <a:graphicFrameLocks noChangeAspect="1"/>
          </p:cNvGraphicFramePr>
          <p:nvPr/>
        </p:nvGraphicFramePr>
        <p:xfrm>
          <a:off x="381000" y="4037013"/>
          <a:ext cx="471488" cy="469900"/>
        </p:xfrm>
        <a:graphic>
          <a:graphicData uri="http://schemas.openxmlformats.org/presentationml/2006/ole">
            <mc:AlternateContent xmlns:mc="http://schemas.openxmlformats.org/markup-compatibility/2006">
              <mc:Choice xmlns:v="urn:schemas-microsoft-com:vml" Requires="v">
                <p:oleObj name="Equation" r:id="rId4" imgW="203040" imgH="203040" progId="Equation.3">
                  <p:embed/>
                </p:oleObj>
              </mc:Choice>
              <mc:Fallback>
                <p:oleObj name="Equation" r:id="rId4" imgW="203040" imgH="203040" progId="Equation.3">
                  <p:embed/>
                  <p:pic>
                    <p:nvPicPr>
                      <p:cNvPr id="19" name="Object 4"/>
                      <p:cNvPicPr>
                        <a:picLocks noChangeAspect="1" noChangeArrowheads="1"/>
                      </p:cNvPicPr>
                      <p:nvPr/>
                    </p:nvPicPr>
                    <p:blipFill>
                      <a:blip r:embed="rId5"/>
                      <a:srcRect/>
                      <a:stretch>
                        <a:fillRect/>
                      </a:stretch>
                    </p:blipFill>
                    <p:spPr bwMode="auto">
                      <a:xfrm>
                        <a:off x="381000" y="4037013"/>
                        <a:ext cx="471488"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5"/>
          <p:cNvGraphicFramePr>
            <a:graphicFrameLocks noChangeAspect="1"/>
          </p:cNvGraphicFramePr>
          <p:nvPr/>
        </p:nvGraphicFramePr>
        <p:xfrm>
          <a:off x="3530600" y="4133850"/>
          <a:ext cx="1893888" cy="1962150"/>
        </p:xfrm>
        <a:graphic>
          <a:graphicData uri="http://schemas.openxmlformats.org/presentationml/2006/ole">
            <mc:AlternateContent xmlns:mc="http://schemas.openxmlformats.org/markup-compatibility/2006">
              <mc:Choice xmlns:v="urn:schemas-microsoft-com:vml" Requires="v">
                <p:oleObj name="Equation" r:id="rId6" imgW="1104840" imgH="1143000" progId="Equation.3">
                  <p:embed/>
                </p:oleObj>
              </mc:Choice>
              <mc:Fallback>
                <p:oleObj name="Equation" r:id="rId6" imgW="1104840" imgH="1143000" progId="Equation.3">
                  <p:embed/>
                  <p:pic>
                    <p:nvPicPr>
                      <p:cNvPr id="20" name="Object 5"/>
                      <p:cNvPicPr>
                        <a:picLocks noChangeAspect="1" noChangeArrowheads="1"/>
                      </p:cNvPicPr>
                      <p:nvPr/>
                    </p:nvPicPr>
                    <p:blipFill>
                      <a:blip r:embed="rId7"/>
                      <a:srcRect/>
                      <a:stretch>
                        <a:fillRect/>
                      </a:stretch>
                    </p:blipFill>
                    <p:spPr bwMode="auto">
                      <a:xfrm>
                        <a:off x="3530600" y="4133850"/>
                        <a:ext cx="1893888" cy="196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 Box 6"/>
          <p:cNvSpPr txBox="1">
            <a:spLocks noChangeArrowheads="1"/>
          </p:cNvSpPr>
          <p:nvPr/>
        </p:nvSpPr>
        <p:spPr bwMode="auto">
          <a:xfrm rot="5400000">
            <a:off x="3690144" y="5142706"/>
            <a:ext cx="603250" cy="42703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p>
        </p:txBody>
      </p:sp>
      <p:graphicFrame>
        <p:nvGraphicFramePr>
          <p:cNvPr id="22" name="Object 7"/>
          <p:cNvGraphicFramePr>
            <a:graphicFrameLocks noChangeAspect="1"/>
          </p:cNvGraphicFramePr>
          <p:nvPr/>
        </p:nvGraphicFramePr>
        <p:xfrm>
          <a:off x="5805488" y="4179888"/>
          <a:ext cx="723900" cy="352425"/>
        </p:xfrm>
        <a:graphic>
          <a:graphicData uri="http://schemas.openxmlformats.org/presentationml/2006/ole">
            <mc:AlternateContent xmlns:mc="http://schemas.openxmlformats.org/markup-compatibility/2006">
              <mc:Choice xmlns:v="urn:schemas-microsoft-com:vml" Requires="v">
                <p:oleObj name="Equation" r:id="rId8" imgW="495000" imgH="241200" progId="Equation.3">
                  <p:embed/>
                </p:oleObj>
              </mc:Choice>
              <mc:Fallback>
                <p:oleObj name="Equation" r:id="rId8" imgW="495000" imgH="241200" progId="Equation.3">
                  <p:embed/>
                  <p:pic>
                    <p:nvPicPr>
                      <p:cNvPr id="22"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5488" y="4179888"/>
                        <a:ext cx="7239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 Box 8"/>
          <p:cNvSpPr txBox="1">
            <a:spLocks noChangeArrowheads="1"/>
          </p:cNvSpPr>
          <p:nvPr/>
        </p:nvSpPr>
        <p:spPr bwMode="auto">
          <a:xfrm>
            <a:off x="6415088" y="4127500"/>
            <a:ext cx="1987550" cy="76200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charset="0"/>
                <a:ea typeface="+mn-ea"/>
                <a:cs typeface="Arial" charset="0"/>
              </a:rPr>
              <a:t>position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charset="0"/>
                <a:ea typeface="+mn-ea"/>
                <a:cs typeface="Arial" charset="0"/>
              </a:rPr>
              <a:t>quasi-particles</a:t>
            </a:r>
          </a:p>
        </p:txBody>
      </p:sp>
      <p:sp>
        <p:nvSpPr>
          <p:cNvPr id="3" name="TextBox 2"/>
          <p:cNvSpPr txBox="1"/>
          <p:nvPr/>
        </p:nvSpPr>
        <p:spPr>
          <a:xfrm>
            <a:off x="152400" y="6248400"/>
            <a:ext cx="8930650"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Interchange implements a unitary transformation within this subspace </a:t>
            </a:r>
          </a:p>
        </p:txBody>
      </p:sp>
    </p:spTree>
    <p:extLst>
      <p:ext uri="{BB962C8B-B14F-4D97-AF65-F5344CB8AC3E}">
        <p14:creationId xmlns:p14="http://schemas.microsoft.com/office/powerpoint/2010/main" val="26254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0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4">
            <a:extLst>
              <a:ext uri="{FF2B5EF4-FFF2-40B4-BE49-F238E27FC236}">
                <a16:creationId xmlns:a16="http://schemas.microsoft.com/office/drawing/2014/main" id="{2F7CA1D8-1603-D015-DB9E-354A806AA54A}"/>
              </a:ext>
            </a:extLst>
          </p:cNvPr>
          <p:cNvSpPr txBox="1">
            <a:spLocks noChangeArrowheads="1"/>
          </p:cNvSpPr>
          <p:nvPr/>
        </p:nvSpPr>
        <p:spPr bwMode="auto">
          <a:xfrm>
            <a:off x="96838" y="139700"/>
            <a:ext cx="8977312" cy="442913"/>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3333CC"/>
                </a:solidFill>
                <a:effectLst/>
                <a:uLnTx/>
                <a:uFillTx/>
                <a:ea typeface="+mn-ea"/>
                <a:cs typeface="Times New Roman" panose="02020603050405020304" pitchFamily="18" charset="0"/>
              </a:rPr>
              <a:t>From electrons at </a:t>
            </a:r>
            <a:r>
              <a:rPr kumimoji="0" lang="en-US" altLang="en-US" sz="2300" b="0" i="0" u="none" strike="noStrike" kern="1200" cap="none" spc="0" normalizeH="0" baseline="0" noProof="0">
                <a:ln>
                  <a:noFill/>
                </a:ln>
                <a:solidFill>
                  <a:srgbClr val="3333CC"/>
                </a:solidFill>
                <a:effectLst/>
                <a:uLnTx/>
                <a:uFillTx/>
                <a:latin typeface="Symbol" panose="05050102010706020507" pitchFamily="18" charset="2"/>
                <a:ea typeface="+mn-ea"/>
                <a:cs typeface="Times New Roman" panose="02020603050405020304" pitchFamily="18" charset="0"/>
              </a:rPr>
              <a:t>n</a:t>
            </a:r>
            <a:r>
              <a:rPr kumimoji="0" lang="en-US" altLang="en-US" sz="2300" b="0" i="0" u="none" strike="noStrike" kern="1200" cap="none" spc="0" normalizeH="0" baseline="0" noProof="0">
                <a:ln>
                  <a:noFill/>
                </a:ln>
                <a:solidFill>
                  <a:srgbClr val="3333CC"/>
                </a:solidFill>
                <a:effectLst/>
                <a:uLnTx/>
                <a:uFillTx/>
                <a:ea typeface="+mn-ea"/>
                <a:cs typeface="Times New Roman" panose="02020603050405020304" pitchFamily="18" charset="0"/>
              </a:rPr>
              <a:t>=5/2 to non-abelian quasi-particles in four steps: </a:t>
            </a:r>
          </a:p>
        </p:txBody>
      </p:sp>
      <p:sp>
        <p:nvSpPr>
          <p:cNvPr id="71685" name="Text Box 5">
            <a:extLst>
              <a:ext uri="{FF2B5EF4-FFF2-40B4-BE49-F238E27FC236}">
                <a16:creationId xmlns:a16="http://schemas.microsoft.com/office/drawing/2014/main" id="{E3206748-5749-90DC-DDA3-2537F1FD7011}"/>
              </a:ext>
            </a:extLst>
          </p:cNvPr>
          <p:cNvSpPr txBox="1">
            <a:spLocks noChangeArrowheads="1"/>
          </p:cNvSpPr>
          <p:nvPr/>
        </p:nvSpPr>
        <p:spPr bwMode="auto">
          <a:xfrm>
            <a:off x="1981200" y="1600200"/>
            <a:ext cx="44592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ea typeface="Arial Unicode MS" pitchFamily="34" charset="-128"/>
                <a:cs typeface="Times New Roman" panose="02020603050405020304" pitchFamily="18" charset="0"/>
              </a:rPr>
              <a:t>A half filled Landau level on top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ea typeface="Arial Unicode MS" pitchFamily="34" charset="-128"/>
                <a:cs typeface="Times New Roman" panose="02020603050405020304" pitchFamily="18" charset="0"/>
              </a:rPr>
              <a:t>two filled Landau levels    </a:t>
            </a:r>
          </a:p>
        </p:txBody>
      </p:sp>
      <p:sp>
        <p:nvSpPr>
          <p:cNvPr id="71686" name="Line 6">
            <a:extLst>
              <a:ext uri="{FF2B5EF4-FFF2-40B4-BE49-F238E27FC236}">
                <a16:creationId xmlns:a16="http://schemas.microsoft.com/office/drawing/2014/main" id="{ED432C81-1631-316D-8352-4764A6B428D5}"/>
              </a:ext>
            </a:extLst>
          </p:cNvPr>
          <p:cNvSpPr>
            <a:spLocks noChangeShapeType="1"/>
          </p:cNvSpPr>
          <p:nvPr/>
        </p:nvSpPr>
        <p:spPr bwMode="auto">
          <a:xfrm>
            <a:off x="563563" y="1981200"/>
            <a:ext cx="990600" cy="0"/>
          </a:xfrm>
          <a:prstGeom prst="line">
            <a:avLst/>
          </a:prstGeom>
          <a:noFill/>
          <a:ln w="28575">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71687" name="Line 7">
            <a:extLst>
              <a:ext uri="{FF2B5EF4-FFF2-40B4-BE49-F238E27FC236}">
                <a16:creationId xmlns:a16="http://schemas.microsoft.com/office/drawing/2014/main" id="{C7A4A4FC-CFD5-4E84-ED1D-F1937E651ECB}"/>
              </a:ext>
            </a:extLst>
          </p:cNvPr>
          <p:cNvSpPr>
            <a:spLocks noChangeShapeType="1"/>
          </p:cNvSpPr>
          <p:nvPr/>
        </p:nvSpPr>
        <p:spPr bwMode="auto">
          <a:xfrm>
            <a:off x="563563" y="2209800"/>
            <a:ext cx="990600" cy="0"/>
          </a:xfrm>
          <a:prstGeom prst="line">
            <a:avLst/>
          </a:prstGeom>
          <a:noFill/>
          <a:ln w="28575">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71688" name="Line 8">
            <a:extLst>
              <a:ext uri="{FF2B5EF4-FFF2-40B4-BE49-F238E27FC236}">
                <a16:creationId xmlns:a16="http://schemas.microsoft.com/office/drawing/2014/main" id="{FE15C9EE-FE6F-FE4E-295C-B5D49926DAC3}"/>
              </a:ext>
            </a:extLst>
          </p:cNvPr>
          <p:cNvSpPr>
            <a:spLocks noChangeShapeType="1"/>
          </p:cNvSpPr>
          <p:nvPr/>
        </p:nvSpPr>
        <p:spPr bwMode="auto">
          <a:xfrm>
            <a:off x="588963" y="1749425"/>
            <a:ext cx="990600" cy="0"/>
          </a:xfrm>
          <a:prstGeom prst="line">
            <a:avLst/>
          </a:prstGeom>
          <a:noFill/>
          <a:ln w="76200">
            <a:solidFill>
              <a:schemeClr val="accent2">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71689" name="Text Box 9">
            <a:extLst>
              <a:ext uri="{FF2B5EF4-FFF2-40B4-BE49-F238E27FC236}">
                <a16:creationId xmlns:a16="http://schemas.microsoft.com/office/drawing/2014/main" id="{83D9B2C6-A3C6-6342-24BB-DCCE78AEB942}"/>
              </a:ext>
            </a:extLst>
          </p:cNvPr>
          <p:cNvSpPr txBox="1">
            <a:spLocks noChangeArrowheads="1"/>
          </p:cNvSpPr>
          <p:nvPr/>
        </p:nvSpPr>
        <p:spPr bwMode="auto">
          <a:xfrm>
            <a:off x="304800" y="2514600"/>
            <a:ext cx="4694238"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990000"/>
                </a:solidFill>
                <a:effectLst/>
                <a:uLnTx/>
                <a:uFillTx/>
                <a:ea typeface="+mn-ea"/>
                <a:cs typeface="Times New Roman" panose="02020603050405020304" pitchFamily="18" charset="0"/>
              </a:rPr>
              <a:t>Step II:</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the Chern-Simons transformation to </a:t>
            </a:r>
          </a:p>
        </p:txBody>
      </p:sp>
      <p:sp>
        <p:nvSpPr>
          <p:cNvPr id="71690" name="Text Box 10">
            <a:extLst>
              <a:ext uri="{FF2B5EF4-FFF2-40B4-BE49-F238E27FC236}">
                <a16:creationId xmlns:a16="http://schemas.microsoft.com/office/drawing/2014/main" id="{9BAC0302-D31B-29F7-D088-B00D66738D6C}"/>
              </a:ext>
            </a:extLst>
          </p:cNvPr>
          <p:cNvSpPr txBox="1">
            <a:spLocks noChangeArrowheads="1"/>
          </p:cNvSpPr>
          <p:nvPr/>
        </p:nvSpPr>
        <p:spPr bwMode="auto">
          <a:xfrm>
            <a:off x="304800" y="1143000"/>
            <a:ext cx="99218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990000"/>
                </a:solidFill>
                <a:effectLst/>
                <a:uLnTx/>
                <a:uFillTx/>
                <a:ea typeface="+mn-ea"/>
                <a:cs typeface="Times New Roman" panose="02020603050405020304" pitchFamily="18" charset="0"/>
              </a:rPr>
              <a:t>Step I:</a:t>
            </a:r>
          </a:p>
        </p:txBody>
      </p:sp>
      <p:sp>
        <p:nvSpPr>
          <p:cNvPr id="71691" name="Text Box 11">
            <a:extLst>
              <a:ext uri="{FF2B5EF4-FFF2-40B4-BE49-F238E27FC236}">
                <a16:creationId xmlns:a16="http://schemas.microsoft.com/office/drawing/2014/main" id="{A5AFEDA5-4ED2-49D4-FF96-D57CA70BAAB6}"/>
              </a:ext>
            </a:extLst>
          </p:cNvPr>
          <p:cNvSpPr txBox="1">
            <a:spLocks noChangeArrowheads="1"/>
          </p:cNvSpPr>
          <p:nvPr/>
        </p:nvSpPr>
        <p:spPr bwMode="auto">
          <a:xfrm>
            <a:off x="6324600" y="838200"/>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ea typeface="Arial Unicode MS" pitchFamily="34" charset="-128"/>
                <a:cs typeface="Times New Roman" panose="02020603050405020304" pitchFamily="18" charset="0"/>
              </a:rPr>
              <a:t>Read and Green (2000)</a:t>
            </a:r>
          </a:p>
        </p:txBody>
      </p:sp>
      <p:graphicFrame>
        <p:nvGraphicFramePr>
          <p:cNvPr id="71692" name="Object 12">
            <a:extLst>
              <a:ext uri="{FF2B5EF4-FFF2-40B4-BE49-F238E27FC236}">
                <a16:creationId xmlns:a16="http://schemas.microsoft.com/office/drawing/2014/main" id="{BF9C0105-D229-A5BA-FF8D-20000D6CC8E9}"/>
              </a:ext>
            </a:extLst>
          </p:cNvPr>
          <p:cNvGraphicFramePr>
            <a:graphicFrameLocks noChangeAspect="1"/>
          </p:cNvGraphicFramePr>
          <p:nvPr/>
        </p:nvGraphicFramePr>
        <p:xfrm>
          <a:off x="7385050" y="1720850"/>
          <a:ext cx="1301750" cy="823913"/>
        </p:xfrm>
        <a:graphic>
          <a:graphicData uri="http://schemas.openxmlformats.org/presentationml/2006/ole">
            <mc:AlternateContent xmlns:mc="http://schemas.openxmlformats.org/markup-compatibility/2006">
              <mc:Choice xmlns:v="urn:schemas-microsoft-com:vml" Requires="v">
                <p:oleObj name="משוואה" r:id="rId2" imgW="622080" imgH="393480" progId="Equation.3">
                  <p:embed/>
                </p:oleObj>
              </mc:Choice>
              <mc:Fallback>
                <p:oleObj name="משוואה" r:id="rId2" imgW="622080" imgH="393480" progId="Equation.3">
                  <p:embed/>
                  <p:pic>
                    <p:nvPicPr>
                      <p:cNvPr id="71692" name="Object 12">
                        <a:extLst>
                          <a:ext uri="{FF2B5EF4-FFF2-40B4-BE49-F238E27FC236}">
                            <a16:creationId xmlns:a16="http://schemas.microsoft.com/office/drawing/2014/main" id="{BF9C0105-D229-A5BA-FF8D-20000D6CC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1720850"/>
                        <a:ext cx="1301750" cy="8239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93" name="Text Box 13">
            <a:extLst>
              <a:ext uri="{FF2B5EF4-FFF2-40B4-BE49-F238E27FC236}">
                <a16:creationId xmlns:a16="http://schemas.microsoft.com/office/drawing/2014/main" id="{C6A50110-DD46-3129-3DE9-26E9B57763C5}"/>
              </a:ext>
            </a:extLst>
          </p:cNvPr>
          <p:cNvSpPr txBox="1">
            <a:spLocks noChangeArrowheads="1"/>
          </p:cNvSpPr>
          <p:nvPr/>
        </p:nvSpPr>
        <p:spPr bwMode="auto">
          <a:xfrm>
            <a:off x="1143000" y="3581400"/>
            <a:ext cx="6746875" cy="762000"/>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ea typeface="+mn-ea"/>
                <a:cs typeface="Times New Roman" panose="02020603050405020304" pitchFamily="18" charset="0"/>
              </a:rPr>
              <a:t>Spin polarized composite fermions at zero (average)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ea typeface="+mn-ea"/>
                <a:cs typeface="Times New Roman" panose="02020603050405020304" pitchFamily="18" charset="0"/>
              </a:rPr>
              <a:t>magnetic field</a:t>
            </a:r>
          </a:p>
        </p:txBody>
      </p:sp>
      <p:grpSp>
        <p:nvGrpSpPr>
          <p:cNvPr id="71702" name="Group 22">
            <a:extLst>
              <a:ext uri="{FF2B5EF4-FFF2-40B4-BE49-F238E27FC236}">
                <a16:creationId xmlns:a16="http://schemas.microsoft.com/office/drawing/2014/main" id="{EFA4E7D7-F787-9CB5-3B54-B16962C78F72}"/>
              </a:ext>
            </a:extLst>
          </p:cNvPr>
          <p:cNvGrpSpPr>
            <a:grpSpLocks/>
          </p:cNvGrpSpPr>
          <p:nvPr/>
        </p:nvGrpSpPr>
        <p:grpSpPr bwMode="auto">
          <a:xfrm>
            <a:off x="381000" y="4897438"/>
            <a:ext cx="7788275" cy="1579562"/>
            <a:chOff x="240" y="3124"/>
            <a:chExt cx="4906" cy="995"/>
          </a:xfrm>
        </p:grpSpPr>
        <p:grpSp>
          <p:nvGrpSpPr>
            <p:cNvPr id="71701" name="Group 21">
              <a:extLst>
                <a:ext uri="{FF2B5EF4-FFF2-40B4-BE49-F238E27FC236}">
                  <a16:creationId xmlns:a16="http://schemas.microsoft.com/office/drawing/2014/main" id="{B9BE0D92-C6E2-B147-C51C-83C952532016}"/>
                </a:ext>
              </a:extLst>
            </p:cNvPr>
            <p:cNvGrpSpPr>
              <a:grpSpLocks/>
            </p:cNvGrpSpPr>
            <p:nvPr/>
          </p:nvGrpSpPr>
          <p:grpSpPr bwMode="auto">
            <a:xfrm>
              <a:off x="240" y="3124"/>
              <a:ext cx="4906" cy="995"/>
              <a:chOff x="240" y="3124"/>
              <a:chExt cx="4906" cy="995"/>
            </a:xfrm>
          </p:grpSpPr>
          <p:sp>
            <p:nvSpPr>
              <p:cNvPr id="71697" name="Text Box 17">
                <a:extLst>
                  <a:ext uri="{FF2B5EF4-FFF2-40B4-BE49-F238E27FC236}">
                    <a16:creationId xmlns:a16="http://schemas.microsoft.com/office/drawing/2014/main" id="{B8C84037-58CE-D758-410F-12C9D8C1A349}"/>
                  </a:ext>
                </a:extLst>
              </p:cNvPr>
              <p:cNvSpPr txBox="1">
                <a:spLocks noChangeArrowheads="1"/>
              </p:cNvSpPr>
              <p:nvPr/>
            </p:nvSpPr>
            <p:spPr bwMode="auto">
              <a:xfrm>
                <a:off x="240" y="3124"/>
                <a:ext cx="490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990000"/>
                    </a:solidFill>
                    <a:effectLst/>
                    <a:uLnTx/>
                    <a:uFillTx/>
                    <a:ea typeface="+mn-ea"/>
                    <a:cs typeface="Times New Roman" panose="02020603050405020304" pitchFamily="18" charset="0"/>
                  </a:rPr>
                  <a:t>Step III:</a:t>
                </a: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 fermions at zero magnetic field pair into Cooper pairs</a:t>
                </a:r>
              </a:p>
            </p:txBody>
          </p:sp>
          <p:sp>
            <p:nvSpPr>
              <p:cNvPr id="71698" name="Text Box 18">
                <a:extLst>
                  <a:ext uri="{FF2B5EF4-FFF2-40B4-BE49-F238E27FC236}">
                    <a16:creationId xmlns:a16="http://schemas.microsoft.com/office/drawing/2014/main" id="{25DBEC36-502C-4640-0996-716DEA4284E4}"/>
                  </a:ext>
                </a:extLst>
              </p:cNvPr>
              <p:cNvSpPr txBox="1">
                <a:spLocks noChangeArrowheads="1"/>
              </p:cNvSpPr>
              <p:nvPr/>
            </p:nvSpPr>
            <p:spPr bwMode="auto">
              <a:xfrm>
                <a:off x="250" y="3513"/>
                <a:ext cx="483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Spin polarization requires pairing of odd angular momentum </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               </a:t>
                </a:r>
                <a:r>
                  <a:rPr kumimoji="0" lang="en-US" altLang="en-US" sz="2200" b="0" i="0" u="none" strike="noStrike" kern="1200" cap="none" spc="0" normalizeH="0" baseline="0" noProof="0">
                    <a:ln>
                      <a:noFill/>
                    </a:ln>
                    <a:solidFill>
                      <a:srgbClr val="000000"/>
                    </a:solidFill>
                    <a:effectLst/>
                    <a:uLnTx/>
                    <a:uFillTx/>
                    <a:ea typeface="+mn-ea"/>
                    <a:cs typeface="Times New Roman" panose="02020603050405020304" pitchFamily="18" charset="0"/>
                  </a:rPr>
                  <a:t>a </a:t>
                </a:r>
                <a:r>
                  <a:rPr kumimoji="0" lang="en-US" altLang="en-US" sz="2200" b="0" i="1" u="none" strike="noStrike" kern="1200" cap="none" spc="0" normalizeH="0" baseline="0" noProof="0">
                    <a:ln>
                      <a:noFill/>
                    </a:ln>
                    <a:solidFill>
                      <a:srgbClr val="000000"/>
                    </a:solidFill>
                    <a:effectLst/>
                    <a:uLnTx/>
                    <a:uFillTx/>
                    <a:ea typeface="+mn-ea"/>
                    <a:cs typeface="Times New Roman" panose="02020603050405020304" pitchFamily="18" charset="0"/>
                  </a:rPr>
                  <a:t>p</a:t>
                </a:r>
                <a:r>
                  <a:rPr kumimoji="0" lang="en-US" altLang="en-US" sz="2200" b="0" i="0" u="none" strike="noStrike" kern="1200" cap="none" spc="0" normalizeH="0" baseline="0" noProof="0">
                    <a:ln>
                      <a:noFill/>
                    </a:ln>
                    <a:solidFill>
                      <a:srgbClr val="000000"/>
                    </a:solidFill>
                    <a:effectLst/>
                    <a:uLnTx/>
                    <a:uFillTx/>
                    <a:ea typeface="+mn-ea"/>
                    <a:cs typeface="Times New Roman" panose="02020603050405020304" pitchFamily="18" charset="0"/>
                  </a:rPr>
                  <a:t>-wave super-conductor of composite fermions</a:t>
                </a:r>
              </a:p>
            </p:txBody>
          </p:sp>
        </p:grpSp>
        <p:sp>
          <p:nvSpPr>
            <p:cNvPr id="71700" name="AutoShape 20">
              <a:extLst>
                <a:ext uri="{FF2B5EF4-FFF2-40B4-BE49-F238E27FC236}">
                  <a16:creationId xmlns:a16="http://schemas.microsoft.com/office/drawing/2014/main" id="{7B5DCEE7-79F7-1821-A2B3-4495C3DD068D}"/>
                </a:ext>
              </a:extLst>
            </p:cNvPr>
            <p:cNvSpPr>
              <a:spLocks noChangeArrowheads="1"/>
            </p:cNvSpPr>
            <p:nvPr/>
          </p:nvSpPr>
          <p:spPr bwMode="auto">
            <a:xfrm>
              <a:off x="336" y="3845"/>
              <a:ext cx="528" cy="144"/>
            </a:xfrm>
            <a:prstGeom prst="rightArrow">
              <a:avLst>
                <a:gd name="adj1" fmla="val 50000"/>
                <a:gd name="adj2" fmla="val 91667"/>
              </a:avLst>
            </a:prstGeom>
            <a:solidFill>
              <a:schemeClr val="accent1"/>
            </a:solidFill>
            <a:ln w="12700">
              <a:solidFill>
                <a:srgbClr val="339933"/>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3" name="Text Box 7">
            <a:extLst>
              <a:ext uri="{FF2B5EF4-FFF2-40B4-BE49-F238E27FC236}">
                <a16:creationId xmlns:a16="http://schemas.microsoft.com/office/drawing/2014/main" id="{3413D8A2-EB79-98C9-BC1C-4345CC31E327}"/>
              </a:ext>
            </a:extLst>
          </p:cNvPr>
          <p:cNvSpPr txBox="1">
            <a:spLocks noChangeArrowheads="1"/>
          </p:cNvSpPr>
          <p:nvPr/>
        </p:nvSpPr>
        <p:spPr bwMode="auto">
          <a:xfrm>
            <a:off x="441325" y="228600"/>
            <a:ext cx="7678738"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990000"/>
                </a:solidFill>
                <a:effectLst/>
                <a:uLnTx/>
                <a:uFillTx/>
                <a:ea typeface="+mn-ea"/>
                <a:cs typeface="Times New Roman" panose="02020603050405020304" pitchFamily="18" charset="0"/>
              </a:rPr>
              <a:t>Step IV:</a:t>
            </a: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 introducing quasi-particles into the super-conductor </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 shifting the filling factor away from 5/2</a:t>
            </a:r>
          </a:p>
        </p:txBody>
      </p:sp>
      <p:sp>
        <p:nvSpPr>
          <p:cNvPr id="75785" name="Text Box 9">
            <a:extLst>
              <a:ext uri="{FF2B5EF4-FFF2-40B4-BE49-F238E27FC236}">
                <a16:creationId xmlns:a16="http://schemas.microsoft.com/office/drawing/2014/main" id="{E9314C56-8289-C20F-FACB-596EA1CFAA45}"/>
              </a:ext>
            </a:extLst>
          </p:cNvPr>
          <p:cNvSpPr txBox="1">
            <a:spLocks noChangeArrowheads="1"/>
          </p:cNvSpPr>
          <p:nvPr/>
        </p:nvSpPr>
        <p:spPr bwMode="auto">
          <a:xfrm>
            <a:off x="228600" y="1947863"/>
            <a:ext cx="8208963" cy="1096962"/>
          </a:xfrm>
          <a:prstGeom prst="rect">
            <a:avLst/>
          </a:prstGeom>
          <a:solidFill>
            <a:srgbClr val="FF9900">
              <a:alpha val="64000"/>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The super-conductor is subject to a magnetic field and thus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accommodate vortices. The vortices, which are charged, are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non-abelian quasi-particles.</a:t>
            </a:r>
          </a:p>
        </p:txBody>
      </p:sp>
      <p:grpSp>
        <p:nvGrpSpPr>
          <p:cNvPr id="75800" name="Group 24">
            <a:extLst>
              <a:ext uri="{FF2B5EF4-FFF2-40B4-BE49-F238E27FC236}">
                <a16:creationId xmlns:a16="http://schemas.microsoft.com/office/drawing/2014/main" id="{4D1B82F4-7948-022E-9A4C-F07B949D25A9}"/>
              </a:ext>
            </a:extLst>
          </p:cNvPr>
          <p:cNvGrpSpPr>
            <a:grpSpLocks/>
          </p:cNvGrpSpPr>
          <p:nvPr/>
        </p:nvGrpSpPr>
        <p:grpSpPr bwMode="auto">
          <a:xfrm>
            <a:off x="65088" y="3429000"/>
            <a:ext cx="8926512" cy="2562225"/>
            <a:chOff x="41" y="2160"/>
            <a:chExt cx="5623" cy="1614"/>
          </a:xfrm>
        </p:grpSpPr>
        <p:sp>
          <p:nvSpPr>
            <p:cNvPr id="75795" name="Text Box 19">
              <a:extLst>
                <a:ext uri="{FF2B5EF4-FFF2-40B4-BE49-F238E27FC236}">
                  <a16:creationId xmlns:a16="http://schemas.microsoft.com/office/drawing/2014/main" id="{20E0509D-1BB0-EFE8-9784-E653C7A366A5}"/>
                </a:ext>
              </a:extLst>
            </p:cNvPr>
            <p:cNvSpPr txBox="1">
              <a:spLocks noChangeArrowheads="1"/>
            </p:cNvSpPr>
            <p:nvPr/>
          </p:nvSpPr>
          <p:spPr bwMode="auto">
            <a:xfrm>
              <a:off x="76" y="2160"/>
              <a:ext cx="541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For a single vortex </a:t>
              </a:r>
              <a:r>
                <a:rPr kumimoji="0" lang="en-US" altLang="en-US" sz="2200" b="0" i="0" u="none" strike="noStrike" kern="1200" cap="none" spc="0" normalizeH="0" baseline="0" noProof="0">
                  <a:ln>
                    <a:noFill/>
                  </a:ln>
                  <a:solidFill>
                    <a:srgbClr val="3333CC"/>
                  </a:solidFill>
                  <a:effectLst/>
                  <a:uLnTx/>
                  <a:uFillTx/>
                  <a:latin typeface="Times New Roman" panose="02020603050405020304" pitchFamily="18" charset="0"/>
                  <a:ea typeface="+mn-ea"/>
                  <a:cs typeface="Times New Roman" panose="02020603050405020304" pitchFamily="18" charset="0"/>
                </a:rPr>
                <a:t>–</a:t>
              </a: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 there is a zero energy mode at the vortex</a:t>
              </a:r>
              <a:r>
                <a:rPr kumimoji="0" lang="en-US" altLang="en-US" sz="2200" b="0" i="0" u="none" strike="noStrike" kern="1200" cap="none" spc="0" normalizeH="0" baseline="0" noProof="0">
                  <a:ln>
                    <a:noFill/>
                  </a:ln>
                  <a:solidFill>
                    <a:srgbClr val="3333CC"/>
                  </a:solidFill>
                  <a:effectLst/>
                  <a:uLnTx/>
                  <a:uFillTx/>
                  <a:latin typeface="Times New Roman" panose="02020603050405020304" pitchFamily="18" charset="0"/>
                  <a:ea typeface="+mn-ea"/>
                  <a:cs typeface="Times New Roman" panose="02020603050405020304" pitchFamily="18" charset="0"/>
                </a:rPr>
                <a:t>’</a:t>
              </a: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 core</a:t>
              </a:r>
            </a:p>
          </p:txBody>
        </p:sp>
        <p:sp>
          <p:nvSpPr>
            <p:cNvPr id="75796" name="Text Box 20">
              <a:extLst>
                <a:ext uri="{FF2B5EF4-FFF2-40B4-BE49-F238E27FC236}">
                  <a16:creationId xmlns:a16="http://schemas.microsoft.com/office/drawing/2014/main" id="{A4E217EA-7719-1BC7-C9BB-DEF589B755A8}"/>
                </a:ext>
              </a:extLst>
            </p:cNvPr>
            <p:cNvSpPr txBox="1">
              <a:spLocks noChangeArrowheads="1"/>
            </p:cNvSpPr>
            <p:nvPr/>
          </p:nvSpPr>
          <p:spPr bwMode="auto">
            <a:xfrm>
              <a:off x="3216" y="2476"/>
              <a:ext cx="238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ea typeface="Arial Unicode MS" pitchFamily="34" charset="-128"/>
                  <a:cs typeface="Times New Roman" panose="02020603050405020304" pitchFamily="18" charset="0"/>
                </a:rPr>
                <a:t>Kopnin, Salomaa (1991), Volovik (1999)</a:t>
              </a:r>
              <a:endPar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pic>
          <p:nvPicPr>
            <p:cNvPr id="75797" name="Picture 21">
              <a:extLst>
                <a:ext uri="{FF2B5EF4-FFF2-40B4-BE49-F238E27FC236}">
                  <a16:creationId xmlns:a16="http://schemas.microsoft.com/office/drawing/2014/main" id="{B1CB01FD-B745-98CD-39D0-BC9E0D0A9E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 y="2880"/>
              <a:ext cx="3936" cy="654"/>
            </a:xfrm>
            <a:prstGeom prst="rect">
              <a:avLst/>
            </a:prstGeom>
            <a:solidFill>
              <a:srgbClr val="339966">
                <a:alpha val="50000"/>
              </a:srgbClr>
            </a:solidFill>
          </p:spPr>
        </p:pic>
        <p:graphicFrame>
          <p:nvGraphicFramePr>
            <p:cNvPr id="75798" name="Object 22">
              <a:extLst>
                <a:ext uri="{FF2B5EF4-FFF2-40B4-BE49-F238E27FC236}">
                  <a16:creationId xmlns:a16="http://schemas.microsoft.com/office/drawing/2014/main" id="{E11CD8BA-AC64-154A-A515-E95119DCE1AE}"/>
                </a:ext>
              </a:extLst>
            </p:cNvPr>
            <p:cNvGraphicFramePr>
              <a:graphicFrameLocks noChangeAspect="1"/>
            </p:cNvGraphicFramePr>
            <p:nvPr/>
          </p:nvGraphicFramePr>
          <p:xfrm>
            <a:off x="3689" y="3497"/>
            <a:ext cx="1975" cy="277"/>
          </p:xfrm>
          <a:graphic>
            <a:graphicData uri="http://schemas.openxmlformats.org/presentationml/2006/ole">
              <mc:AlternateContent xmlns:mc="http://schemas.openxmlformats.org/markup-compatibility/2006">
                <mc:Choice xmlns:v="urn:schemas-microsoft-com:vml" Requires="v">
                  <p:oleObj name="משוואה" r:id="rId3" imgW="2171520" imgH="304560" progId="Equation.3">
                    <p:embed/>
                  </p:oleObj>
                </mc:Choice>
                <mc:Fallback>
                  <p:oleObj name="משוואה" r:id="rId3" imgW="2171520" imgH="304560" progId="Equation.3">
                    <p:embed/>
                    <p:pic>
                      <p:nvPicPr>
                        <p:cNvPr id="75798" name="Object 22">
                          <a:extLst>
                            <a:ext uri="{FF2B5EF4-FFF2-40B4-BE49-F238E27FC236}">
                              <a16:creationId xmlns:a16="http://schemas.microsoft.com/office/drawing/2014/main" id="{E11CD8BA-AC64-154A-A515-E95119DCE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 y="3497"/>
                          <a:ext cx="1975" cy="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Text Box 4">
            <a:extLst>
              <a:ext uri="{FF2B5EF4-FFF2-40B4-BE49-F238E27FC236}">
                <a16:creationId xmlns:a16="http://schemas.microsoft.com/office/drawing/2014/main" id="{87B040A6-787C-249D-553C-40445755416F}"/>
              </a:ext>
            </a:extLst>
          </p:cNvPr>
          <p:cNvSpPr txBox="1">
            <a:spLocks noChangeArrowheads="1"/>
          </p:cNvSpPr>
          <p:nvPr/>
        </p:nvSpPr>
        <p:spPr bwMode="auto">
          <a:xfrm>
            <a:off x="161925" y="1752600"/>
            <a:ext cx="56292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latin typeface="Comic Sans MS" panose="030F0702030302020204" pitchFamily="66" charset="0"/>
                <a:ea typeface="+mn-ea"/>
                <a:cs typeface="Times New Roman" panose="02020603050405020304" pitchFamily="18" charset="0"/>
              </a:rPr>
              <a:t>g(r)</a:t>
            </a: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 is a localized function in the vortex core</a:t>
            </a:r>
          </a:p>
        </p:txBody>
      </p:sp>
      <p:graphicFrame>
        <p:nvGraphicFramePr>
          <p:cNvPr id="102405" name="Object 5">
            <a:extLst>
              <a:ext uri="{FF2B5EF4-FFF2-40B4-BE49-F238E27FC236}">
                <a16:creationId xmlns:a16="http://schemas.microsoft.com/office/drawing/2014/main" id="{9C888C1E-9122-93B9-4446-F3AC4B89CC8D}"/>
              </a:ext>
            </a:extLst>
          </p:cNvPr>
          <p:cNvGraphicFramePr>
            <a:graphicFrameLocks noChangeAspect="1"/>
          </p:cNvGraphicFramePr>
          <p:nvPr/>
        </p:nvGraphicFramePr>
        <p:xfrm>
          <a:off x="1320800" y="914400"/>
          <a:ext cx="5842000" cy="609600"/>
        </p:xfrm>
        <a:graphic>
          <a:graphicData uri="http://schemas.openxmlformats.org/presentationml/2006/ole">
            <mc:AlternateContent xmlns:mc="http://schemas.openxmlformats.org/markup-compatibility/2006">
              <mc:Choice xmlns:v="urn:schemas-microsoft-com:vml" Requires="v">
                <p:oleObj name="משוואה" r:id="rId2" imgW="2920680" imgH="304560" progId="Equation.3">
                  <p:embed/>
                </p:oleObj>
              </mc:Choice>
              <mc:Fallback>
                <p:oleObj name="משוואה" r:id="rId2" imgW="2920680" imgH="304560" progId="Equation.3">
                  <p:embed/>
                  <p:pic>
                    <p:nvPicPr>
                      <p:cNvPr id="102405" name="Object 5">
                        <a:extLst>
                          <a:ext uri="{FF2B5EF4-FFF2-40B4-BE49-F238E27FC236}">
                            <a16:creationId xmlns:a16="http://schemas.microsoft.com/office/drawing/2014/main" id="{9C888C1E-9122-93B9-4446-F3AC4B89C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914400"/>
                        <a:ext cx="5842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6" name="Object 6">
            <a:extLst>
              <a:ext uri="{FF2B5EF4-FFF2-40B4-BE49-F238E27FC236}">
                <a16:creationId xmlns:a16="http://schemas.microsoft.com/office/drawing/2014/main" id="{84CC1BA3-3F24-2276-36A1-0D90F5484D62}"/>
              </a:ext>
            </a:extLst>
          </p:cNvPr>
          <p:cNvGraphicFramePr>
            <a:graphicFrameLocks noChangeAspect="1"/>
          </p:cNvGraphicFramePr>
          <p:nvPr/>
        </p:nvGraphicFramePr>
        <p:xfrm>
          <a:off x="4076700" y="3519488"/>
          <a:ext cx="838200" cy="442912"/>
        </p:xfrm>
        <a:graphic>
          <a:graphicData uri="http://schemas.openxmlformats.org/presentationml/2006/ole">
            <mc:AlternateContent xmlns:mc="http://schemas.openxmlformats.org/markup-compatibility/2006">
              <mc:Choice xmlns:v="urn:schemas-microsoft-com:vml" Requires="v">
                <p:oleObj name="משוואה" r:id="rId4" imgW="457200" imgH="241200" progId="Equation.3">
                  <p:embed/>
                </p:oleObj>
              </mc:Choice>
              <mc:Fallback>
                <p:oleObj name="משוואה" r:id="rId4" imgW="457200" imgH="241200" progId="Equation.3">
                  <p:embed/>
                  <p:pic>
                    <p:nvPicPr>
                      <p:cNvPr id="102406" name="Object 6">
                        <a:extLst>
                          <a:ext uri="{FF2B5EF4-FFF2-40B4-BE49-F238E27FC236}">
                            <a16:creationId xmlns:a16="http://schemas.microsoft.com/office/drawing/2014/main" id="{84CC1BA3-3F24-2276-36A1-0D90F5484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6700" y="3519488"/>
                        <a:ext cx="8382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7" name="Text Box 7">
            <a:extLst>
              <a:ext uri="{FF2B5EF4-FFF2-40B4-BE49-F238E27FC236}">
                <a16:creationId xmlns:a16="http://schemas.microsoft.com/office/drawing/2014/main" id="{2A7A4C78-636D-D6BE-C20D-A7E0AE7B074E}"/>
              </a:ext>
            </a:extLst>
          </p:cNvPr>
          <p:cNvSpPr txBox="1">
            <a:spLocks noChangeArrowheads="1"/>
          </p:cNvSpPr>
          <p:nvPr/>
        </p:nvSpPr>
        <p:spPr bwMode="auto">
          <a:xfrm>
            <a:off x="365125" y="296863"/>
            <a:ext cx="431958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A zero energy solution is a spinor</a:t>
            </a:r>
          </a:p>
        </p:txBody>
      </p:sp>
      <p:sp>
        <p:nvSpPr>
          <p:cNvPr id="102408" name="Rectangle 8">
            <a:extLst>
              <a:ext uri="{FF2B5EF4-FFF2-40B4-BE49-F238E27FC236}">
                <a16:creationId xmlns:a16="http://schemas.microsoft.com/office/drawing/2014/main" id="{67FC6913-7B2D-BF0C-00E4-D7EA821466DD}"/>
              </a:ext>
            </a:extLst>
          </p:cNvPr>
          <p:cNvSpPr>
            <a:spLocks noChangeArrowheads="1"/>
          </p:cNvSpPr>
          <p:nvPr/>
        </p:nvSpPr>
        <p:spPr bwMode="auto">
          <a:xfrm>
            <a:off x="152400" y="3535363"/>
            <a:ext cx="49895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A localized Majorana operator             .</a:t>
            </a:r>
          </a:p>
        </p:txBody>
      </p:sp>
      <p:sp>
        <p:nvSpPr>
          <p:cNvPr id="102416" name="Text Box 16">
            <a:extLst>
              <a:ext uri="{FF2B5EF4-FFF2-40B4-BE49-F238E27FC236}">
                <a16:creationId xmlns:a16="http://schemas.microsoft.com/office/drawing/2014/main" id="{79AA06D3-A660-8E67-245B-4F76229B5D5E}"/>
              </a:ext>
            </a:extLst>
          </p:cNvPr>
          <p:cNvSpPr txBox="1">
            <a:spLocks noChangeArrowheads="1"/>
          </p:cNvSpPr>
          <p:nvPr/>
        </p:nvSpPr>
        <p:spPr bwMode="auto">
          <a:xfrm>
            <a:off x="365125" y="4114800"/>
            <a:ext cx="8689975" cy="153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rPr>
              <a:t>A subspace of degenerate ground states, with the </a:t>
            </a:r>
            <a:r>
              <a:rPr kumimoji="0" lang="en-US" altLang="en-US" sz="2200" b="0" i="0" u="none" strike="noStrike" kern="1200" cap="none" spc="0" normalizeH="0" baseline="0" noProof="0">
                <a:ln>
                  <a:noFill/>
                </a:ln>
                <a:solidFill>
                  <a:srgbClr val="CC3300"/>
                </a:solidFill>
                <a:effectLst/>
                <a:uLnTx/>
                <a:uFillTx/>
                <a:latin typeface="Symbol" panose="05050102010706020507" pitchFamily="18" charset="2"/>
                <a:ea typeface="+mn-ea"/>
                <a:cs typeface="Times New Roman" panose="02020603050405020304" pitchFamily="18" charset="0"/>
              </a:rPr>
              <a:t>g</a:t>
            </a:r>
            <a:r>
              <a:rPr kumimoji="0" lang="en-US" altLang="en-US" sz="2200" b="0" i="0" u="none" strike="noStrike" kern="1200" cap="none" spc="0" normalizeH="0" baseline="0" noProof="0">
                <a:ln>
                  <a:noFill/>
                </a:ln>
                <a:solidFill>
                  <a:srgbClr val="CC3300"/>
                </a:solidFill>
                <a:effectLst/>
                <a:uLnTx/>
                <a:uFillTx/>
                <a:latin typeface="Times New Roman" panose="02020603050405020304" pitchFamily="18" charset="0"/>
                <a:ea typeface="+mn-ea"/>
                <a:cs typeface="Times New Roman" panose="02020603050405020304" pitchFamily="18" charset="0"/>
              </a:rPr>
              <a:t>’</a:t>
            </a:r>
            <a:r>
              <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rPr>
              <a:t>s operating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rPr>
              <a:t>in that subspace.</a:t>
            </a: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rPr>
              <a:t>In particular, when a vortex </a:t>
            </a:r>
            <a:r>
              <a:rPr kumimoji="0" lang="en-US" altLang="en-US" sz="2200" b="0" i="1" u="none" strike="noStrike" kern="1200" cap="none" spc="0" normalizeH="0" baseline="0" noProof="0">
                <a:ln>
                  <a:noFill/>
                </a:ln>
                <a:solidFill>
                  <a:srgbClr val="CC3300"/>
                </a:solidFill>
                <a:effectLst/>
                <a:uLnTx/>
                <a:uFillTx/>
                <a:ea typeface="+mn-ea"/>
                <a:cs typeface="Times New Roman" panose="02020603050405020304" pitchFamily="18" charset="0"/>
              </a:rPr>
              <a:t>i  </a:t>
            </a:r>
            <a:r>
              <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rPr>
              <a:t>encircles a vortex </a:t>
            </a:r>
            <a:r>
              <a:rPr kumimoji="0" lang="en-US" altLang="en-US" sz="2200" b="0" i="1" u="none" strike="noStrike" kern="1200" cap="none" spc="0" normalizeH="0" baseline="0" noProof="0">
                <a:ln>
                  <a:noFill/>
                </a:ln>
                <a:solidFill>
                  <a:srgbClr val="CC3300"/>
                </a:solidFill>
                <a:effectLst/>
                <a:uLnTx/>
                <a:uFillTx/>
                <a:ea typeface="+mn-ea"/>
                <a:cs typeface="Times New Roman" panose="02020603050405020304" pitchFamily="18" charset="0"/>
              </a:rPr>
              <a:t>j</a:t>
            </a:r>
            <a:r>
              <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rPr>
              <a:t>, the ground state 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rPr>
              <a:t>multiplied by the operator </a:t>
            </a:r>
            <a:r>
              <a:rPr kumimoji="0" lang="en-US" altLang="en-US" sz="2200" b="0" i="0" u="none" strike="noStrike" kern="1200" cap="none" spc="0" normalizeH="0" baseline="0" noProof="0">
                <a:ln>
                  <a:noFill/>
                </a:ln>
                <a:solidFill>
                  <a:srgbClr val="CC3300"/>
                </a:solidFill>
                <a:effectLst/>
                <a:uLnTx/>
                <a:uFillTx/>
                <a:latin typeface="Symbol" panose="05050102010706020507" pitchFamily="18" charset="2"/>
                <a:ea typeface="+mn-ea"/>
                <a:cs typeface="Times New Roman" panose="02020603050405020304" pitchFamily="18" charset="0"/>
              </a:rPr>
              <a:t>g</a:t>
            </a:r>
            <a:r>
              <a:rPr kumimoji="0" lang="en-US" altLang="en-US" sz="2200" b="0" i="0" u="none" strike="noStrike" kern="1200" cap="none" spc="0" normalizeH="0" baseline="-25000" noProof="0">
                <a:ln>
                  <a:noFill/>
                </a:ln>
                <a:solidFill>
                  <a:srgbClr val="CC3300"/>
                </a:solidFill>
                <a:effectLst/>
                <a:uLnTx/>
                <a:uFillTx/>
                <a:ea typeface="+mn-ea"/>
                <a:cs typeface="Times New Roman" panose="02020603050405020304" pitchFamily="18" charset="0"/>
              </a:rPr>
              <a:t>i</a:t>
            </a:r>
            <a:r>
              <a:rPr kumimoji="0" lang="en-US" altLang="en-US" sz="2200" b="0" i="0" u="none" strike="noStrike" kern="1200" cap="none" spc="0" normalizeH="0" baseline="0" noProof="0">
                <a:ln>
                  <a:noFill/>
                </a:ln>
                <a:solidFill>
                  <a:srgbClr val="CC3300"/>
                </a:solidFill>
                <a:effectLst/>
                <a:uLnTx/>
                <a:uFillTx/>
                <a:latin typeface="Symbol" panose="05050102010706020507" pitchFamily="18" charset="2"/>
                <a:ea typeface="+mn-ea"/>
                <a:cs typeface="Times New Roman" panose="02020603050405020304" pitchFamily="18" charset="0"/>
              </a:rPr>
              <a:t>g</a:t>
            </a:r>
            <a:r>
              <a:rPr kumimoji="0" lang="en-US" altLang="en-US" sz="2200" b="0" i="0" u="none" strike="noStrike" kern="1200" cap="none" spc="0" normalizeH="0" baseline="-25000" noProof="0">
                <a:ln>
                  <a:noFill/>
                </a:ln>
                <a:solidFill>
                  <a:srgbClr val="CC3300"/>
                </a:solidFill>
                <a:effectLst/>
                <a:uLnTx/>
                <a:uFillTx/>
                <a:ea typeface="+mn-ea"/>
                <a:cs typeface="Times New Roman" panose="02020603050405020304" pitchFamily="18" charset="0"/>
              </a:rPr>
              <a:t>j</a:t>
            </a:r>
            <a:endParaRPr kumimoji="0" lang="en-US" altLang="en-US" sz="2200" b="0" i="0" u="none" strike="noStrike" kern="1200" cap="none" spc="0" normalizeH="0" baseline="0" noProof="0">
              <a:ln>
                <a:noFill/>
              </a:ln>
              <a:solidFill>
                <a:srgbClr val="CC3300"/>
              </a:solidFill>
              <a:effectLst/>
              <a:uLnTx/>
              <a:uFillTx/>
              <a:ea typeface="+mn-ea"/>
              <a:cs typeface="Times New Roman" panose="02020603050405020304" pitchFamily="18" charset="0"/>
            </a:endParaRPr>
          </a:p>
        </p:txBody>
      </p:sp>
      <p:sp>
        <p:nvSpPr>
          <p:cNvPr id="102417" name="Text Box 17">
            <a:extLst>
              <a:ext uri="{FF2B5EF4-FFF2-40B4-BE49-F238E27FC236}">
                <a16:creationId xmlns:a16="http://schemas.microsoft.com/office/drawing/2014/main" id="{E8204E47-61B1-3171-5F1D-4DAAB4085979}"/>
              </a:ext>
            </a:extLst>
          </p:cNvPr>
          <p:cNvSpPr txBox="1">
            <a:spLocks noChangeArrowheads="1"/>
          </p:cNvSpPr>
          <p:nvPr/>
        </p:nvSpPr>
        <p:spPr bwMode="auto">
          <a:xfrm>
            <a:off x="6019800" y="5819775"/>
            <a:ext cx="19145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3333CC"/>
                </a:solidFill>
                <a:effectLst/>
                <a:uLnTx/>
                <a:uFillTx/>
                <a:ea typeface="+mn-ea"/>
                <a:cs typeface="Times New Roman" panose="02020603050405020304" pitchFamily="18" charset="0"/>
              </a:rPr>
              <a:t>Nayak and Wilczek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3333CC"/>
                </a:solidFill>
                <a:effectLst/>
                <a:uLnTx/>
                <a:uFillTx/>
                <a:ea typeface="+mn-ea"/>
                <a:cs typeface="Times New Roman" panose="02020603050405020304" pitchFamily="18" charset="0"/>
              </a:rPr>
              <a:t>Ivanov</a:t>
            </a:r>
          </a:p>
        </p:txBody>
      </p:sp>
      <p:sp>
        <p:nvSpPr>
          <p:cNvPr id="102418" name="Text Box 18">
            <a:extLst>
              <a:ext uri="{FF2B5EF4-FFF2-40B4-BE49-F238E27FC236}">
                <a16:creationId xmlns:a16="http://schemas.microsoft.com/office/drawing/2014/main" id="{92B1F18D-422E-EB76-A73C-F67173015AD1}"/>
              </a:ext>
            </a:extLst>
          </p:cNvPr>
          <p:cNvSpPr txBox="1">
            <a:spLocks noChangeArrowheads="1"/>
          </p:cNvSpPr>
          <p:nvPr/>
        </p:nvSpPr>
        <p:spPr bwMode="auto">
          <a:xfrm>
            <a:off x="5057775" y="3533775"/>
            <a:ext cx="40100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All </a:t>
            </a:r>
            <a:r>
              <a:rPr kumimoji="0" lang="en-US" altLang="en-US" sz="2200" b="0" i="0" u="none" strike="noStrike" kern="1200" cap="none" spc="0" normalizeH="0" baseline="0" noProof="0">
                <a:ln>
                  <a:noFill/>
                </a:ln>
                <a:solidFill>
                  <a:srgbClr val="3333CC"/>
                </a:solidFill>
                <a:effectLst/>
                <a:uLnTx/>
                <a:uFillTx/>
                <a:latin typeface="Symbol" panose="05050102010706020507" pitchFamily="18" charset="2"/>
                <a:ea typeface="+mn-ea"/>
                <a:cs typeface="Times New Roman" panose="02020603050405020304" pitchFamily="18" charset="0"/>
              </a:rPr>
              <a:t>g</a:t>
            </a:r>
            <a:r>
              <a:rPr kumimoji="0" lang="en-US" altLang="en-US" sz="2200" b="0" i="0" u="none" strike="noStrike" kern="1200" cap="none" spc="0" normalizeH="0" baseline="0" noProof="0">
                <a:ln>
                  <a:noFill/>
                </a:ln>
                <a:solidFill>
                  <a:srgbClr val="3333CC"/>
                </a:solidFill>
                <a:effectLst/>
                <a:uLnTx/>
                <a:uFillTx/>
                <a:latin typeface="Times New Roman" panose="02020603050405020304" pitchFamily="18" charset="0"/>
                <a:ea typeface="+mn-ea"/>
                <a:cs typeface="Times New Roman" panose="02020603050405020304" pitchFamily="18" charset="0"/>
              </a:rPr>
              <a:t>’</a:t>
            </a: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s anti-commute, and </a:t>
            </a:r>
            <a:r>
              <a:rPr kumimoji="0" lang="en-US" altLang="en-US" sz="2200" b="0" i="0" u="none" strike="noStrike" kern="1200" cap="none" spc="0" normalizeH="0" baseline="0" noProof="0">
                <a:ln>
                  <a:noFill/>
                </a:ln>
                <a:solidFill>
                  <a:srgbClr val="3333CC"/>
                </a:solidFill>
                <a:effectLst/>
                <a:uLnTx/>
                <a:uFillTx/>
                <a:latin typeface="Symbol" panose="05050102010706020507" pitchFamily="18" charset="2"/>
                <a:ea typeface="+mn-ea"/>
                <a:cs typeface="Times New Roman" panose="02020603050405020304" pitchFamily="18" charset="0"/>
              </a:rPr>
              <a:t>g</a:t>
            </a:r>
            <a:r>
              <a:rPr kumimoji="0" lang="en-US" altLang="en-US" sz="2200" b="0" i="0" u="none" strike="noStrike" kern="1200" cap="none" spc="0" normalizeH="0" baseline="30000" noProof="0">
                <a:ln>
                  <a:noFill/>
                </a:ln>
                <a:solidFill>
                  <a:srgbClr val="3333CC"/>
                </a:solidFill>
                <a:effectLst/>
                <a:uLnTx/>
                <a:uFillTx/>
                <a:ea typeface="+mn-ea"/>
                <a:cs typeface="Times New Roman" panose="02020603050405020304" pitchFamily="18" charset="0"/>
              </a:rPr>
              <a:t>2</a:t>
            </a:r>
            <a:r>
              <a:rPr kumimoji="0" lang="en-US" altLang="en-US" sz="2200" b="0" i="0" u="none" strike="noStrike" kern="1200" cap="none" spc="0" normalizeH="0" baseline="0" noProof="0">
                <a:ln>
                  <a:noFill/>
                </a:ln>
                <a:solidFill>
                  <a:srgbClr val="3333CC"/>
                </a:solidFill>
                <a:effectLst/>
                <a:uLnTx/>
                <a:uFillTx/>
                <a:ea typeface="+mn-ea"/>
                <a:cs typeface="Times New Roman" panose="02020603050405020304" pitchFamily="18" charset="0"/>
              </a:rPr>
              <a:t>=1.</a:t>
            </a:r>
          </a:p>
        </p:txBody>
      </p:sp>
      <p:grpSp>
        <p:nvGrpSpPr>
          <p:cNvPr id="102419" name="Group 19">
            <a:extLst>
              <a:ext uri="{FF2B5EF4-FFF2-40B4-BE49-F238E27FC236}">
                <a16:creationId xmlns:a16="http://schemas.microsoft.com/office/drawing/2014/main" id="{2336A282-DC8F-1DD0-9BD1-E552369C5766}"/>
              </a:ext>
            </a:extLst>
          </p:cNvPr>
          <p:cNvGrpSpPr>
            <a:grpSpLocks/>
          </p:cNvGrpSpPr>
          <p:nvPr/>
        </p:nvGrpSpPr>
        <p:grpSpPr bwMode="auto">
          <a:xfrm>
            <a:off x="4876800" y="2286000"/>
            <a:ext cx="3962400" cy="685800"/>
            <a:chOff x="630" y="2688"/>
            <a:chExt cx="3360" cy="816"/>
          </a:xfrm>
        </p:grpSpPr>
        <p:sp>
          <p:nvSpPr>
            <p:cNvPr id="102420" name="AutoShape 20">
              <a:extLst>
                <a:ext uri="{FF2B5EF4-FFF2-40B4-BE49-F238E27FC236}">
                  <a16:creationId xmlns:a16="http://schemas.microsoft.com/office/drawing/2014/main" id="{F7C7995C-50DC-6F4E-5BE0-4AC447521F13}"/>
                </a:ext>
              </a:extLst>
            </p:cNvPr>
            <p:cNvSpPr>
              <a:spLocks noChangeArrowheads="1"/>
            </p:cNvSpPr>
            <p:nvPr/>
          </p:nvSpPr>
          <p:spPr bwMode="auto">
            <a:xfrm>
              <a:off x="630" y="2688"/>
              <a:ext cx="3360" cy="816"/>
            </a:xfrm>
            <a:prstGeom prst="parallelogram">
              <a:avLst>
                <a:gd name="adj" fmla="val 102941"/>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1" name="Oval 21">
              <a:extLst>
                <a:ext uri="{FF2B5EF4-FFF2-40B4-BE49-F238E27FC236}">
                  <a16:creationId xmlns:a16="http://schemas.microsoft.com/office/drawing/2014/main" id="{1F8CD8AC-1649-C754-4C60-9C2BD2CBB20D}"/>
                </a:ext>
              </a:extLst>
            </p:cNvPr>
            <p:cNvSpPr>
              <a:spLocks noChangeArrowheads="1"/>
            </p:cNvSpPr>
            <p:nvPr/>
          </p:nvSpPr>
          <p:spPr bwMode="auto">
            <a:xfrm>
              <a:off x="1118" y="3084"/>
              <a:ext cx="222" cy="1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2" name="Oval 22">
              <a:extLst>
                <a:ext uri="{FF2B5EF4-FFF2-40B4-BE49-F238E27FC236}">
                  <a16:creationId xmlns:a16="http://schemas.microsoft.com/office/drawing/2014/main" id="{655B25A8-E8FB-32B6-14C2-44E085FE7C72}"/>
                </a:ext>
              </a:extLst>
            </p:cNvPr>
            <p:cNvSpPr>
              <a:spLocks noChangeArrowheads="1"/>
            </p:cNvSpPr>
            <p:nvPr/>
          </p:nvSpPr>
          <p:spPr bwMode="auto">
            <a:xfrm>
              <a:off x="1678" y="3240"/>
              <a:ext cx="344" cy="117"/>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3" name="Oval 23">
              <a:extLst>
                <a:ext uri="{FF2B5EF4-FFF2-40B4-BE49-F238E27FC236}">
                  <a16:creationId xmlns:a16="http://schemas.microsoft.com/office/drawing/2014/main" id="{8D5B46C7-8348-B4B1-C2D0-1E9F28AF8C37}"/>
                </a:ext>
              </a:extLst>
            </p:cNvPr>
            <p:cNvSpPr>
              <a:spLocks noChangeArrowheads="1"/>
            </p:cNvSpPr>
            <p:nvPr/>
          </p:nvSpPr>
          <p:spPr bwMode="auto">
            <a:xfrm>
              <a:off x="1820" y="2920"/>
              <a:ext cx="226" cy="7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4" name="Oval 24">
              <a:extLst>
                <a:ext uri="{FF2B5EF4-FFF2-40B4-BE49-F238E27FC236}">
                  <a16:creationId xmlns:a16="http://schemas.microsoft.com/office/drawing/2014/main" id="{547E99A3-7714-BDCE-AE0F-198C60C32510}"/>
                </a:ext>
              </a:extLst>
            </p:cNvPr>
            <p:cNvSpPr>
              <a:spLocks noChangeArrowheads="1"/>
            </p:cNvSpPr>
            <p:nvPr/>
          </p:nvSpPr>
          <p:spPr bwMode="auto">
            <a:xfrm>
              <a:off x="3014" y="3224"/>
              <a:ext cx="252" cy="10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5" name="Freeform 25">
              <a:extLst>
                <a:ext uri="{FF2B5EF4-FFF2-40B4-BE49-F238E27FC236}">
                  <a16:creationId xmlns:a16="http://schemas.microsoft.com/office/drawing/2014/main" id="{05ED52C4-4D56-6B67-B79A-519BB329DEAD}"/>
                </a:ext>
              </a:extLst>
            </p:cNvPr>
            <p:cNvSpPr>
              <a:spLocks/>
            </p:cNvSpPr>
            <p:nvPr/>
          </p:nvSpPr>
          <p:spPr bwMode="auto">
            <a:xfrm rot="-190555">
              <a:off x="1449" y="2945"/>
              <a:ext cx="1134" cy="510"/>
            </a:xfrm>
            <a:custGeom>
              <a:avLst/>
              <a:gdLst>
                <a:gd name="T0" fmla="*/ 984 w 2737"/>
                <a:gd name="T1" fmla="*/ 43 h 776"/>
                <a:gd name="T2" fmla="*/ 737 w 2737"/>
                <a:gd name="T3" fmla="*/ 51 h 776"/>
                <a:gd name="T4" fmla="*/ 490 w 2737"/>
                <a:gd name="T5" fmla="*/ 92 h 776"/>
                <a:gd name="T6" fmla="*/ 318 w 2737"/>
                <a:gd name="T7" fmla="*/ 142 h 776"/>
                <a:gd name="T8" fmla="*/ 170 w 2737"/>
                <a:gd name="T9" fmla="*/ 208 h 776"/>
                <a:gd name="T10" fmla="*/ 87 w 2737"/>
                <a:gd name="T11" fmla="*/ 356 h 776"/>
                <a:gd name="T12" fmla="*/ 30 w 2737"/>
                <a:gd name="T13" fmla="*/ 422 h 776"/>
                <a:gd name="T14" fmla="*/ 21 w 2737"/>
                <a:gd name="T15" fmla="*/ 528 h 776"/>
                <a:gd name="T16" fmla="*/ 104 w 2737"/>
                <a:gd name="T17" fmla="*/ 586 h 776"/>
                <a:gd name="T18" fmla="*/ 367 w 2737"/>
                <a:gd name="T19" fmla="*/ 644 h 776"/>
                <a:gd name="T20" fmla="*/ 918 w 2737"/>
                <a:gd name="T21" fmla="*/ 693 h 776"/>
                <a:gd name="T22" fmla="*/ 1280 w 2737"/>
                <a:gd name="T23" fmla="*/ 718 h 776"/>
                <a:gd name="T24" fmla="*/ 2531 w 2737"/>
                <a:gd name="T25" fmla="*/ 701 h 776"/>
                <a:gd name="T26" fmla="*/ 2679 w 2737"/>
                <a:gd name="T27" fmla="*/ 668 h 776"/>
                <a:gd name="T28" fmla="*/ 2729 w 2737"/>
                <a:gd name="T29" fmla="*/ 553 h 776"/>
                <a:gd name="T30" fmla="*/ 2712 w 2737"/>
                <a:gd name="T31" fmla="*/ 397 h 776"/>
                <a:gd name="T32" fmla="*/ 2589 w 2737"/>
                <a:gd name="T33" fmla="*/ 257 h 776"/>
                <a:gd name="T34" fmla="*/ 2498 w 2737"/>
                <a:gd name="T35" fmla="*/ 216 h 776"/>
                <a:gd name="T36" fmla="*/ 2186 w 2737"/>
                <a:gd name="T37" fmla="*/ 109 h 776"/>
                <a:gd name="T38" fmla="*/ 2079 w 2737"/>
                <a:gd name="T39" fmla="*/ 59 h 776"/>
                <a:gd name="T40" fmla="*/ 1823 w 2737"/>
                <a:gd name="T41" fmla="*/ 2 h 776"/>
                <a:gd name="T42" fmla="*/ 1215 w 2737"/>
                <a:gd name="T43" fmla="*/ 10 h 776"/>
                <a:gd name="T44" fmla="*/ 1182 w 2737"/>
                <a:gd name="T45" fmla="*/ 2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7" h="776">
                  <a:moveTo>
                    <a:pt x="984" y="43"/>
                  </a:moveTo>
                  <a:cubicBezTo>
                    <a:pt x="906" y="18"/>
                    <a:pt x="737" y="51"/>
                    <a:pt x="737" y="51"/>
                  </a:cubicBezTo>
                  <a:cubicBezTo>
                    <a:pt x="654" y="70"/>
                    <a:pt x="576" y="81"/>
                    <a:pt x="490" y="92"/>
                  </a:cubicBezTo>
                  <a:cubicBezTo>
                    <a:pt x="433" y="108"/>
                    <a:pt x="374" y="122"/>
                    <a:pt x="318" y="142"/>
                  </a:cubicBezTo>
                  <a:cubicBezTo>
                    <a:pt x="266" y="160"/>
                    <a:pt x="221" y="189"/>
                    <a:pt x="170" y="208"/>
                  </a:cubicBezTo>
                  <a:cubicBezTo>
                    <a:pt x="116" y="259"/>
                    <a:pt x="164" y="210"/>
                    <a:pt x="87" y="356"/>
                  </a:cubicBezTo>
                  <a:cubicBezTo>
                    <a:pt x="73" y="382"/>
                    <a:pt x="30" y="422"/>
                    <a:pt x="30" y="422"/>
                  </a:cubicBezTo>
                  <a:cubicBezTo>
                    <a:pt x="17" y="456"/>
                    <a:pt x="0" y="490"/>
                    <a:pt x="21" y="528"/>
                  </a:cubicBezTo>
                  <a:cubicBezTo>
                    <a:pt x="28" y="541"/>
                    <a:pt x="90" y="579"/>
                    <a:pt x="104" y="586"/>
                  </a:cubicBezTo>
                  <a:cubicBezTo>
                    <a:pt x="193" y="634"/>
                    <a:pt x="263" y="636"/>
                    <a:pt x="367" y="644"/>
                  </a:cubicBezTo>
                  <a:cubicBezTo>
                    <a:pt x="550" y="674"/>
                    <a:pt x="733" y="681"/>
                    <a:pt x="918" y="693"/>
                  </a:cubicBezTo>
                  <a:cubicBezTo>
                    <a:pt x="1039" y="701"/>
                    <a:pt x="1280" y="718"/>
                    <a:pt x="1280" y="718"/>
                  </a:cubicBezTo>
                  <a:cubicBezTo>
                    <a:pt x="1641" y="776"/>
                    <a:pt x="2154" y="721"/>
                    <a:pt x="2531" y="701"/>
                  </a:cubicBezTo>
                  <a:cubicBezTo>
                    <a:pt x="2580" y="689"/>
                    <a:pt x="2630" y="681"/>
                    <a:pt x="2679" y="668"/>
                  </a:cubicBezTo>
                  <a:cubicBezTo>
                    <a:pt x="2713" y="636"/>
                    <a:pt x="2717" y="596"/>
                    <a:pt x="2729" y="553"/>
                  </a:cubicBezTo>
                  <a:cubicBezTo>
                    <a:pt x="2725" y="501"/>
                    <a:pt x="2737" y="443"/>
                    <a:pt x="2712" y="397"/>
                  </a:cubicBezTo>
                  <a:cubicBezTo>
                    <a:pt x="2686" y="349"/>
                    <a:pt x="2641" y="282"/>
                    <a:pt x="2589" y="257"/>
                  </a:cubicBezTo>
                  <a:cubicBezTo>
                    <a:pt x="2535" y="231"/>
                    <a:pt x="2587" y="284"/>
                    <a:pt x="2498" y="216"/>
                  </a:cubicBezTo>
                  <a:cubicBezTo>
                    <a:pt x="2407" y="147"/>
                    <a:pt x="2297" y="130"/>
                    <a:pt x="2186" y="109"/>
                  </a:cubicBezTo>
                  <a:cubicBezTo>
                    <a:pt x="2121" y="83"/>
                    <a:pt x="2157" y="99"/>
                    <a:pt x="2079" y="59"/>
                  </a:cubicBezTo>
                  <a:cubicBezTo>
                    <a:pt x="2004" y="21"/>
                    <a:pt x="1904" y="11"/>
                    <a:pt x="1823" y="2"/>
                  </a:cubicBezTo>
                  <a:cubicBezTo>
                    <a:pt x="1629" y="40"/>
                    <a:pt x="1415" y="0"/>
                    <a:pt x="1215" y="10"/>
                  </a:cubicBezTo>
                  <a:cubicBezTo>
                    <a:pt x="1204" y="7"/>
                    <a:pt x="1182" y="2"/>
                    <a:pt x="1182" y="2"/>
                  </a:cubicBezTo>
                </a:path>
              </a:pathLst>
            </a:custGeom>
            <a:noFill/>
            <a:ln w="22225" cap="flat" cmpd="sng">
              <a:solidFill>
                <a:schemeClr val="accent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6" name="Freeform 26">
              <a:extLst>
                <a:ext uri="{FF2B5EF4-FFF2-40B4-BE49-F238E27FC236}">
                  <a16:creationId xmlns:a16="http://schemas.microsoft.com/office/drawing/2014/main" id="{44103DF5-1E02-9EDC-595B-0058D57AA229}"/>
                </a:ext>
              </a:extLst>
            </p:cNvPr>
            <p:cNvSpPr>
              <a:spLocks/>
            </p:cNvSpPr>
            <p:nvPr/>
          </p:nvSpPr>
          <p:spPr bwMode="auto">
            <a:xfrm>
              <a:off x="1102" y="2904"/>
              <a:ext cx="240" cy="240"/>
            </a:xfrm>
            <a:custGeom>
              <a:avLst/>
              <a:gdLst>
                <a:gd name="T0" fmla="*/ 0 w 1824"/>
                <a:gd name="T1" fmla="*/ 1056 h 1088"/>
                <a:gd name="T2" fmla="*/ 48 w 1824"/>
                <a:gd name="T3" fmla="*/ 1056 h 1088"/>
                <a:gd name="T4" fmla="*/ 144 w 1824"/>
                <a:gd name="T5" fmla="*/ 1056 h 1088"/>
                <a:gd name="T6" fmla="*/ 240 w 1824"/>
                <a:gd name="T7" fmla="*/ 1056 h 1088"/>
                <a:gd name="T8" fmla="*/ 384 w 1824"/>
                <a:gd name="T9" fmla="*/ 1056 h 1088"/>
                <a:gd name="T10" fmla="*/ 576 w 1824"/>
                <a:gd name="T11" fmla="*/ 912 h 1088"/>
                <a:gd name="T12" fmla="*/ 912 w 1824"/>
                <a:gd name="T13" fmla="*/ 0 h 1088"/>
                <a:gd name="T14" fmla="*/ 1296 w 1824"/>
                <a:gd name="T15" fmla="*/ 912 h 1088"/>
                <a:gd name="T16" fmla="*/ 1584 w 1824"/>
                <a:gd name="T17" fmla="*/ 1056 h 1088"/>
                <a:gd name="T18" fmla="*/ 1680 w 1824"/>
                <a:gd name="T19" fmla="*/ 1056 h 1088"/>
                <a:gd name="T20" fmla="*/ 1824 w 1824"/>
                <a:gd name="T21" fmla="*/ 105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4" h="1088">
                  <a:moveTo>
                    <a:pt x="0" y="1056"/>
                  </a:moveTo>
                  <a:cubicBezTo>
                    <a:pt x="12" y="1056"/>
                    <a:pt x="24" y="1056"/>
                    <a:pt x="48" y="1056"/>
                  </a:cubicBezTo>
                  <a:cubicBezTo>
                    <a:pt x="72" y="1056"/>
                    <a:pt x="112" y="1056"/>
                    <a:pt x="144" y="1056"/>
                  </a:cubicBezTo>
                  <a:cubicBezTo>
                    <a:pt x="176" y="1056"/>
                    <a:pt x="200" y="1056"/>
                    <a:pt x="240" y="1056"/>
                  </a:cubicBezTo>
                  <a:cubicBezTo>
                    <a:pt x="280" y="1056"/>
                    <a:pt x="328" y="1080"/>
                    <a:pt x="384" y="1056"/>
                  </a:cubicBezTo>
                  <a:cubicBezTo>
                    <a:pt x="440" y="1032"/>
                    <a:pt x="488" y="1088"/>
                    <a:pt x="576" y="912"/>
                  </a:cubicBezTo>
                  <a:cubicBezTo>
                    <a:pt x="664" y="736"/>
                    <a:pt x="792" y="0"/>
                    <a:pt x="912" y="0"/>
                  </a:cubicBezTo>
                  <a:cubicBezTo>
                    <a:pt x="1032" y="0"/>
                    <a:pt x="1184" y="736"/>
                    <a:pt x="1296" y="912"/>
                  </a:cubicBezTo>
                  <a:cubicBezTo>
                    <a:pt x="1408" y="1088"/>
                    <a:pt x="1520" y="1032"/>
                    <a:pt x="1584" y="1056"/>
                  </a:cubicBezTo>
                  <a:cubicBezTo>
                    <a:pt x="1648" y="1080"/>
                    <a:pt x="1640" y="1056"/>
                    <a:pt x="1680" y="1056"/>
                  </a:cubicBezTo>
                  <a:cubicBezTo>
                    <a:pt x="1720" y="1056"/>
                    <a:pt x="1772" y="1056"/>
                    <a:pt x="1824" y="1056"/>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7" name="Freeform 27">
              <a:extLst>
                <a:ext uri="{FF2B5EF4-FFF2-40B4-BE49-F238E27FC236}">
                  <a16:creationId xmlns:a16="http://schemas.microsoft.com/office/drawing/2014/main" id="{5DD72F0B-AD06-DB86-4ADA-D09CD1126C4A}"/>
                </a:ext>
              </a:extLst>
            </p:cNvPr>
            <p:cNvSpPr>
              <a:spLocks/>
            </p:cNvSpPr>
            <p:nvPr/>
          </p:nvSpPr>
          <p:spPr bwMode="auto">
            <a:xfrm>
              <a:off x="1734" y="3072"/>
              <a:ext cx="240" cy="240"/>
            </a:xfrm>
            <a:custGeom>
              <a:avLst/>
              <a:gdLst>
                <a:gd name="T0" fmla="*/ 0 w 1824"/>
                <a:gd name="T1" fmla="*/ 1056 h 1088"/>
                <a:gd name="T2" fmla="*/ 48 w 1824"/>
                <a:gd name="T3" fmla="*/ 1056 h 1088"/>
                <a:gd name="T4" fmla="*/ 144 w 1824"/>
                <a:gd name="T5" fmla="*/ 1056 h 1088"/>
                <a:gd name="T6" fmla="*/ 240 w 1824"/>
                <a:gd name="T7" fmla="*/ 1056 h 1088"/>
                <a:gd name="T8" fmla="*/ 384 w 1824"/>
                <a:gd name="T9" fmla="*/ 1056 h 1088"/>
                <a:gd name="T10" fmla="*/ 576 w 1824"/>
                <a:gd name="T11" fmla="*/ 912 h 1088"/>
                <a:gd name="T12" fmla="*/ 912 w 1824"/>
                <a:gd name="T13" fmla="*/ 0 h 1088"/>
                <a:gd name="T14" fmla="*/ 1296 w 1824"/>
                <a:gd name="T15" fmla="*/ 912 h 1088"/>
                <a:gd name="T16" fmla="*/ 1584 w 1824"/>
                <a:gd name="T17" fmla="*/ 1056 h 1088"/>
                <a:gd name="T18" fmla="*/ 1680 w 1824"/>
                <a:gd name="T19" fmla="*/ 1056 h 1088"/>
                <a:gd name="T20" fmla="*/ 1824 w 1824"/>
                <a:gd name="T21" fmla="*/ 105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4" h="1088">
                  <a:moveTo>
                    <a:pt x="0" y="1056"/>
                  </a:moveTo>
                  <a:cubicBezTo>
                    <a:pt x="12" y="1056"/>
                    <a:pt x="24" y="1056"/>
                    <a:pt x="48" y="1056"/>
                  </a:cubicBezTo>
                  <a:cubicBezTo>
                    <a:pt x="72" y="1056"/>
                    <a:pt x="112" y="1056"/>
                    <a:pt x="144" y="1056"/>
                  </a:cubicBezTo>
                  <a:cubicBezTo>
                    <a:pt x="176" y="1056"/>
                    <a:pt x="200" y="1056"/>
                    <a:pt x="240" y="1056"/>
                  </a:cubicBezTo>
                  <a:cubicBezTo>
                    <a:pt x="280" y="1056"/>
                    <a:pt x="328" y="1080"/>
                    <a:pt x="384" y="1056"/>
                  </a:cubicBezTo>
                  <a:cubicBezTo>
                    <a:pt x="440" y="1032"/>
                    <a:pt x="488" y="1088"/>
                    <a:pt x="576" y="912"/>
                  </a:cubicBezTo>
                  <a:cubicBezTo>
                    <a:pt x="664" y="736"/>
                    <a:pt x="792" y="0"/>
                    <a:pt x="912" y="0"/>
                  </a:cubicBezTo>
                  <a:cubicBezTo>
                    <a:pt x="1032" y="0"/>
                    <a:pt x="1184" y="736"/>
                    <a:pt x="1296" y="912"/>
                  </a:cubicBezTo>
                  <a:cubicBezTo>
                    <a:pt x="1408" y="1088"/>
                    <a:pt x="1520" y="1032"/>
                    <a:pt x="1584" y="1056"/>
                  </a:cubicBezTo>
                  <a:cubicBezTo>
                    <a:pt x="1648" y="1080"/>
                    <a:pt x="1640" y="1056"/>
                    <a:pt x="1680" y="1056"/>
                  </a:cubicBezTo>
                  <a:cubicBezTo>
                    <a:pt x="1720" y="1056"/>
                    <a:pt x="1772" y="1056"/>
                    <a:pt x="1824" y="1056"/>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8" name="Freeform 28">
              <a:extLst>
                <a:ext uri="{FF2B5EF4-FFF2-40B4-BE49-F238E27FC236}">
                  <a16:creationId xmlns:a16="http://schemas.microsoft.com/office/drawing/2014/main" id="{D147EE49-1065-F9F7-3A10-5051529A5C3B}"/>
                </a:ext>
              </a:extLst>
            </p:cNvPr>
            <p:cNvSpPr>
              <a:spLocks/>
            </p:cNvSpPr>
            <p:nvPr/>
          </p:nvSpPr>
          <p:spPr bwMode="auto">
            <a:xfrm>
              <a:off x="1814" y="2720"/>
              <a:ext cx="240" cy="240"/>
            </a:xfrm>
            <a:custGeom>
              <a:avLst/>
              <a:gdLst>
                <a:gd name="T0" fmla="*/ 0 w 1824"/>
                <a:gd name="T1" fmla="*/ 1056 h 1088"/>
                <a:gd name="T2" fmla="*/ 48 w 1824"/>
                <a:gd name="T3" fmla="*/ 1056 h 1088"/>
                <a:gd name="T4" fmla="*/ 144 w 1824"/>
                <a:gd name="T5" fmla="*/ 1056 h 1088"/>
                <a:gd name="T6" fmla="*/ 240 w 1824"/>
                <a:gd name="T7" fmla="*/ 1056 h 1088"/>
                <a:gd name="T8" fmla="*/ 384 w 1824"/>
                <a:gd name="T9" fmla="*/ 1056 h 1088"/>
                <a:gd name="T10" fmla="*/ 576 w 1824"/>
                <a:gd name="T11" fmla="*/ 912 h 1088"/>
                <a:gd name="T12" fmla="*/ 912 w 1824"/>
                <a:gd name="T13" fmla="*/ 0 h 1088"/>
                <a:gd name="T14" fmla="*/ 1296 w 1824"/>
                <a:gd name="T15" fmla="*/ 912 h 1088"/>
                <a:gd name="T16" fmla="*/ 1584 w 1824"/>
                <a:gd name="T17" fmla="*/ 1056 h 1088"/>
                <a:gd name="T18" fmla="*/ 1680 w 1824"/>
                <a:gd name="T19" fmla="*/ 1056 h 1088"/>
                <a:gd name="T20" fmla="*/ 1824 w 1824"/>
                <a:gd name="T21" fmla="*/ 105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4" h="1088">
                  <a:moveTo>
                    <a:pt x="0" y="1056"/>
                  </a:moveTo>
                  <a:cubicBezTo>
                    <a:pt x="12" y="1056"/>
                    <a:pt x="24" y="1056"/>
                    <a:pt x="48" y="1056"/>
                  </a:cubicBezTo>
                  <a:cubicBezTo>
                    <a:pt x="72" y="1056"/>
                    <a:pt x="112" y="1056"/>
                    <a:pt x="144" y="1056"/>
                  </a:cubicBezTo>
                  <a:cubicBezTo>
                    <a:pt x="176" y="1056"/>
                    <a:pt x="200" y="1056"/>
                    <a:pt x="240" y="1056"/>
                  </a:cubicBezTo>
                  <a:cubicBezTo>
                    <a:pt x="280" y="1056"/>
                    <a:pt x="328" y="1080"/>
                    <a:pt x="384" y="1056"/>
                  </a:cubicBezTo>
                  <a:cubicBezTo>
                    <a:pt x="440" y="1032"/>
                    <a:pt x="488" y="1088"/>
                    <a:pt x="576" y="912"/>
                  </a:cubicBezTo>
                  <a:cubicBezTo>
                    <a:pt x="664" y="736"/>
                    <a:pt x="792" y="0"/>
                    <a:pt x="912" y="0"/>
                  </a:cubicBezTo>
                  <a:cubicBezTo>
                    <a:pt x="1032" y="0"/>
                    <a:pt x="1184" y="736"/>
                    <a:pt x="1296" y="912"/>
                  </a:cubicBezTo>
                  <a:cubicBezTo>
                    <a:pt x="1408" y="1088"/>
                    <a:pt x="1520" y="1032"/>
                    <a:pt x="1584" y="1056"/>
                  </a:cubicBezTo>
                  <a:cubicBezTo>
                    <a:pt x="1648" y="1080"/>
                    <a:pt x="1640" y="1056"/>
                    <a:pt x="1680" y="1056"/>
                  </a:cubicBezTo>
                  <a:cubicBezTo>
                    <a:pt x="1720" y="1056"/>
                    <a:pt x="1772" y="1056"/>
                    <a:pt x="1824" y="1056"/>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sp>
          <p:nvSpPr>
            <p:cNvPr id="102429" name="Freeform 29">
              <a:extLst>
                <a:ext uri="{FF2B5EF4-FFF2-40B4-BE49-F238E27FC236}">
                  <a16:creationId xmlns:a16="http://schemas.microsoft.com/office/drawing/2014/main" id="{CE426799-78CF-BC9D-F544-515D3C261351}"/>
                </a:ext>
              </a:extLst>
            </p:cNvPr>
            <p:cNvSpPr>
              <a:spLocks/>
            </p:cNvSpPr>
            <p:nvPr/>
          </p:nvSpPr>
          <p:spPr bwMode="auto">
            <a:xfrm>
              <a:off x="3022" y="3040"/>
              <a:ext cx="240" cy="240"/>
            </a:xfrm>
            <a:custGeom>
              <a:avLst/>
              <a:gdLst>
                <a:gd name="T0" fmla="*/ 0 w 1824"/>
                <a:gd name="T1" fmla="*/ 1056 h 1088"/>
                <a:gd name="T2" fmla="*/ 48 w 1824"/>
                <a:gd name="T3" fmla="*/ 1056 h 1088"/>
                <a:gd name="T4" fmla="*/ 144 w 1824"/>
                <a:gd name="T5" fmla="*/ 1056 h 1088"/>
                <a:gd name="T6" fmla="*/ 240 w 1824"/>
                <a:gd name="T7" fmla="*/ 1056 h 1088"/>
                <a:gd name="T8" fmla="*/ 384 w 1824"/>
                <a:gd name="T9" fmla="*/ 1056 h 1088"/>
                <a:gd name="T10" fmla="*/ 576 w 1824"/>
                <a:gd name="T11" fmla="*/ 912 h 1088"/>
                <a:gd name="T12" fmla="*/ 912 w 1824"/>
                <a:gd name="T13" fmla="*/ 0 h 1088"/>
                <a:gd name="T14" fmla="*/ 1296 w 1824"/>
                <a:gd name="T15" fmla="*/ 912 h 1088"/>
                <a:gd name="T16" fmla="*/ 1584 w 1824"/>
                <a:gd name="T17" fmla="*/ 1056 h 1088"/>
                <a:gd name="T18" fmla="*/ 1680 w 1824"/>
                <a:gd name="T19" fmla="*/ 1056 h 1088"/>
                <a:gd name="T20" fmla="*/ 1824 w 1824"/>
                <a:gd name="T21" fmla="*/ 105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4" h="1088">
                  <a:moveTo>
                    <a:pt x="0" y="1056"/>
                  </a:moveTo>
                  <a:cubicBezTo>
                    <a:pt x="12" y="1056"/>
                    <a:pt x="24" y="1056"/>
                    <a:pt x="48" y="1056"/>
                  </a:cubicBezTo>
                  <a:cubicBezTo>
                    <a:pt x="72" y="1056"/>
                    <a:pt x="112" y="1056"/>
                    <a:pt x="144" y="1056"/>
                  </a:cubicBezTo>
                  <a:cubicBezTo>
                    <a:pt x="176" y="1056"/>
                    <a:pt x="200" y="1056"/>
                    <a:pt x="240" y="1056"/>
                  </a:cubicBezTo>
                  <a:cubicBezTo>
                    <a:pt x="280" y="1056"/>
                    <a:pt x="328" y="1080"/>
                    <a:pt x="384" y="1056"/>
                  </a:cubicBezTo>
                  <a:cubicBezTo>
                    <a:pt x="440" y="1032"/>
                    <a:pt x="488" y="1088"/>
                    <a:pt x="576" y="912"/>
                  </a:cubicBezTo>
                  <a:cubicBezTo>
                    <a:pt x="664" y="736"/>
                    <a:pt x="792" y="0"/>
                    <a:pt x="912" y="0"/>
                  </a:cubicBezTo>
                  <a:cubicBezTo>
                    <a:pt x="1032" y="0"/>
                    <a:pt x="1184" y="736"/>
                    <a:pt x="1296" y="912"/>
                  </a:cubicBezTo>
                  <a:cubicBezTo>
                    <a:pt x="1408" y="1088"/>
                    <a:pt x="1520" y="1032"/>
                    <a:pt x="1584" y="1056"/>
                  </a:cubicBezTo>
                  <a:cubicBezTo>
                    <a:pt x="1648" y="1080"/>
                    <a:pt x="1640" y="1056"/>
                    <a:pt x="1680" y="1056"/>
                  </a:cubicBezTo>
                  <a:cubicBezTo>
                    <a:pt x="1720" y="1056"/>
                    <a:pt x="1772" y="1056"/>
                    <a:pt x="1824" y="1056"/>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anose="02020603050405020304" pitchFamily="18" charset="0"/>
              </a:endParaRPr>
            </a:p>
          </p:txBody>
        </p:sp>
      </p:grpSp>
      <p:graphicFrame>
        <p:nvGraphicFramePr>
          <p:cNvPr id="102430" name="Object 30">
            <a:extLst>
              <a:ext uri="{FF2B5EF4-FFF2-40B4-BE49-F238E27FC236}">
                <a16:creationId xmlns:a16="http://schemas.microsoft.com/office/drawing/2014/main" id="{2DFB3D92-00AF-BD51-CDC0-877814BF767A}"/>
              </a:ext>
            </a:extLst>
          </p:cNvPr>
          <p:cNvGraphicFramePr>
            <a:graphicFrameLocks noChangeAspect="1"/>
          </p:cNvGraphicFramePr>
          <p:nvPr/>
        </p:nvGraphicFramePr>
        <p:xfrm>
          <a:off x="2743200" y="6103938"/>
          <a:ext cx="2971800" cy="525462"/>
        </p:xfrm>
        <a:graphic>
          <a:graphicData uri="http://schemas.openxmlformats.org/presentationml/2006/ole">
            <mc:AlternateContent xmlns:mc="http://schemas.openxmlformats.org/markup-compatibility/2006">
              <mc:Choice xmlns:v="urn:schemas-microsoft-com:vml" Requires="v">
                <p:oleObj name="משוואה" r:id="rId6" imgW="1434960" imgH="253800" progId="Equation.3">
                  <p:embed/>
                </p:oleObj>
              </mc:Choice>
              <mc:Fallback>
                <p:oleObj name="משוואה" r:id="rId6" imgW="1434960" imgH="253800" progId="Equation.3">
                  <p:embed/>
                  <p:pic>
                    <p:nvPicPr>
                      <p:cNvPr id="102430" name="Object 30">
                        <a:extLst>
                          <a:ext uri="{FF2B5EF4-FFF2-40B4-BE49-F238E27FC236}">
                            <a16:creationId xmlns:a16="http://schemas.microsoft.com/office/drawing/2014/main" id="{2DFB3D92-00AF-BD51-CDC0-877814BF76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6103938"/>
                        <a:ext cx="2971800" cy="525462"/>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291A5-1969-D833-F8A6-D55A41BD2CE6}"/>
              </a:ext>
            </a:extLst>
          </p:cNvPr>
          <p:cNvSpPr txBox="1"/>
          <p:nvPr/>
        </p:nvSpPr>
        <p:spPr>
          <a:xfrm>
            <a:off x="762000" y="838200"/>
            <a:ext cx="7772400" cy="1938992"/>
          </a:xfrm>
          <a:prstGeom prst="rect">
            <a:avLst/>
          </a:prstGeom>
          <a:noFill/>
        </p:spPr>
        <p:txBody>
          <a:bodyPr wrap="square" rtlCol="0">
            <a:spAutoFit/>
          </a:bodyPr>
          <a:lstStyle/>
          <a:p>
            <a:r>
              <a:rPr lang="en-US" dirty="0">
                <a:solidFill>
                  <a:srgbClr val="000066"/>
                </a:solidFill>
              </a:rPr>
              <a:t>Most direct experimental consequences:</a:t>
            </a:r>
          </a:p>
          <a:p>
            <a:pPr marL="457200" indent="-457200">
              <a:buAutoNum type="arabicPeriod"/>
            </a:pPr>
            <a:r>
              <a:rPr lang="en-US" dirty="0">
                <a:solidFill>
                  <a:srgbClr val="000066"/>
                </a:solidFill>
              </a:rPr>
              <a:t>Half quantized thermal Hall conductivity (“central charge” of the edge)  - experiments by the </a:t>
            </a:r>
            <a:r>
              <a:rPr lang="en-US" dirty="0" err="1">
                <a:solidFill>
                  <a:srgbClr val="000066"/>
                </a:solidFill>
              </a:rPr>
              <a:t>Heiblum</a:t>
            </a:r>
            <a:r>
              <a:rPr lang="en-US" dirty="0">
                <a:solidFill>
                  <a:srgbClr val="000066"/>
                </a:solidFill>
              </a:rPr>
              <a:t> group</a:t>
            </a:r>
          </a:p>
          <a:p>
            <a:pPr marL="457200" indent="-457200">
              <a:buAutoNum type="arabicPeriod"/>
            </a:pPr>
            <a:r>
              <a:rPr lang="en-US" dirty="0">
                <a:solidFill>
                  <a:srgbClr val="000066"/>
                </a:solidFill>
              </a:rPr>
              <a:t>Interference – experiments by the </a:t>
            </a:r>
            <a:r>
              <a:rPr lang="en-US">
                <a:solidFill>
                  <a:srgbClr val="000066"/>
                </a:solidFill>
              </a:rPr>
              <a:t>Willett group</a:t>
            </a:r>
            <a:endParaRPr lang="en-US" dirty="0">
              <a:solidFill>
                <a:srgbClr val="000066"/>
              </a:solidFill>
            </a:endParaRPr>
          </a:p>
        </p:txBody>
      </p:sp>
    </p:spTree>
    <p:extLst>
      <p:ext uri="{BB962C8B-B14F-4D97-AF65-F5344CB8AC3E}">
        <p14:creationId xmlns:p14="http://schemas.microsoft.com/office/powerpoint/2010/main" val="1101792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620000" cy="769441"/>
          </a:xfrm>
          <a:prstGeom prst="rect">
            <a:avLst/>
          </a:prstGeom>
          <a:noFill/>
        </p:spPr>
        <p:txBody>
          <a:bodyPr wrap="square" rtlCol="0">
            <a:spAutoFit/>
          </a:bodyPr>
          <a:lstStyle/>
          <a:p>
            <a:r>
              <a:rPr lang="en-US" dirty="0">
                <a:solidFill>
                  <a:srgbClr val="002060"/>
                </a:solidFill>
              </a:rPr>
              <a:t>The way to measure the edge’s central charge – thermal Hall conductance </a:t>
            </a:r>
          </a:p>
        </p:txBody>
      </p:sp>
      <p:sp>
        <p:nvSpPr>
          <p:cNvPr id="3" name="Parallelogram 2"/>
          <p:cNvSpPr/>
          <p:nvPr/>
        </p:nvSpPr>
        <p:spPr bwMode="auto">
          <a:xfrm>
            <a:off x="1905000" y="1905000"/>
            <a:ext cx="3962400" cy="1143000"/>
          </a:xfrm>
          <a:prstGeom prst="parallelogram">
            <a:avLst>
              <a:gd name="adj" fmla="val 95714"/>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4" name="Parallelogram 3"/>
          <p:cNvSpPr/>
          <p:nvPr/>
        </p:nvSpPr>
        <p:spPr bwMode="auto">
          <a:xfrm>
            <a:off x="1447800" y="1905000"/>
            <a:ext cx="1676400" cy="1143000"/>
          </a:xfrm>
          <a:prstGeom prst="parallelogram">
            <a:avLst>
              <a:gd name="adj" fmla="val 95714"/>
            </a:avLst>
          </a:prstGeom>
          <a:solidFill>
            <a:srgbClr val="990033"/>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5" name="Parallelogram 4"/>
          <p:cNvSpPr/>
          <p:nvPr/>
        </p:nvSpPr>
        <p:spPr bwMode="auto">
          <a:xfrm>
            <a:off x="4724400" y="1905000"/>
            <a:ext cx="1676400" cy="1143000"/>
          </a:xfrm>
          <a:prstGeom prst="parallelogram">
            <a:avLst>
              <a:gd name="adj" fmla="val 95714"/>
            </a:avLst>
          </a:prstGeom>
          <a:solidFill>
            <a:srgbClr val="00206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6" name="TextBox 5"/>
          <p:cNvSpPr txBox="1"/>
          <p:nvPr/>
        </p:nvSpPr>
        <p:spPr>
          <a:xfrm>
            <a:off x="1143000" y="2286000"/>
            <a:ext cx="607859" cy="430887"/>
          </a:xfrm>
          <a:prstGeom prst="rect">
            <a:avLst/>
          </a:prstGeom>
          <a:noFill/>
        </p:spPr>
        <p:txBody>
          <a:bodyPr wrap="none" rtlCol="0">
            <a:spAutoFit/>
          </a:bodyPr>
          <a:lstStyle/>
          <a:p>
            <a:r>
              <a:rPr lang="en-US" dirty="0">
                <a:solidFill>
                  <a:srgbClr val="002060"/>
                </a:solidFill>
              </a:rPr>
              <a:t>Hot</a:t>
            </a:r>
          </a:p>
        </p:txBody>
      </p:sp>
      <p:sp>
        <p:nvSpPr>
          <p:cNvPr id="7" name="TextBox 6"/>
          <p:cNvSpPr txBox="1"/>
          <p:nvPr/>
        </p:nvSpPr>
        <p:spPr>
          <a:xfrm>
            <a:off x="6173941" y="2362200"/>
            <a:ext cx="713657" cy="430887"/>
          </a:xfrm>
          <a:prstGeom prst="rect">
            <a:avLst/>
          </a:prstGeom>
          <a:noFill/>
        </p:spPr>
        <p:txBody>
          <a:bodyPr wrap="none" rtlCol="0">
            <a:spAutoFit/>
          </a:bodyPr>
          <a:lstStyle/>
          <a:p>
            <a:r>
              <a:rPr lang="en-US" dirty="0">
                <a:solidFill>
                  <a:srgbClr val="002060"/>
                </a:solidFill>
              </a:rPr>
              <a:t>Cold</a:t>
            </a:r>
          </a:p>
        </p:txBody>
      </p:sp>
      <p:cxnSp>
        <p:nvCxnSpPr>
          <p:cNvPr id="9" name="Straight Arrow Connector 8"/>
          <p:cNvCxnSpPr/>
          <p:nvPr/>
        </p:nvCxnSpPr>
        <p:spPr bwMode="auto">
          <a:xfrm>
            <a:off x="3200400" y="1981200"/>
            <a:ext cx="2362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0" name="Straight Arrow Connector 9"/>
          <p:cNvCxnSpPr/>
          <p:nvPr/>
        </p:nvCxnSpPr>
        <p:spPr bwMode="auto">
          <a:xfrm flipH="1">
            <a:off x="2286000" y="2895600"/>
            <a:ext cx="2362200" cy="0"/>
          </a:xfrm>
          <a:prstGeom prst="straightConnector1">
            <a:avLst/>
          </a:prstGeom>
          <a:solidFill>
            <a:schemeClr val="accent1"/>
          </a:solidFill>
          <a:ln w="57150" cap="flat" cmpd="sng" algn="ctr">
            <a:solidFill>
              <a:srgbClr val="002060"/>
            </a:solidFill>
            <a:prstDash val="solid"/>
            <a:round/>
            <a:headEnd type="none" w="sm" len="sm"/>
            <a:tailEnd type="triangle"/>
          </a:ln>
          <a:effectLst/>
        </p:spPr>
      </p:cxnSp>
      <mc:AlternateContent xmlns:mc="http://schemas.openxmlformats.org/markup-compatibility/2006" xmlns:a14="http://schemas.microsoft.com/office/drawing/2010/main">
        <mc:Choice Requires="a14">
          <p:sp>
            <p:nvSpPr>
              <p:cNvPr id="11" name="TextBox 10"/>
              <p:cNvSpPr txBox="1"/>
              <p:nvPr/>
            </p:nvSpPr>
            <p:spPr>
              <a:xfrm>
                <a:off x="685800" y="3733800"/>
                <a:ext cx="5059398" cy="1325043"/>
              </a:xfrm>
              <a:prstGeom prst="rect">
                <a:avLst/>
              </a:prstGeom>
              <a:noFill/>
            </p:spPr>
            <p:txBody>
              <a:bodyPr wrap="none" rtlCol="0">
                <a:spAutoFit/>
              </a:bodyPr>
              <a:lstStyle/>
              <a:p>
                <a:r>
                  <a:rPr lang="en-US" dirty="0">
                    <a:solidFill>
                      <a:srgbClr val="002060"/>
                    </a:solidFill>
                  </a:rPr>
                  <a:t>Note – conductance and not conductivity</a:t>
                </a:r>
              </a:p>
              <a:p>
                <a:endParaRPr lang="en-US" dirty="0">
                  <a:solidFill>
                    <a:srgbClr val="002060"/>
                  </a:solidFill>
                </a:endParaRPr>
              </a:p>
              <a:p>
                <a:r>
                  <a:rPr lang="en-US" dirty="0">
                    <a:solidFill>
                      <a:srgbClr val="002060"/>
                    </a:solidFill>
                  </a:rPr>
                  <a:t>The expected result - </a:t>
                </a:r>
                <a14:m>
                  <m:oMath xmlns:m="http://schemas.openxmlformats.org/officeDocument/2006/math">
                    <m:r>
                      <a:rPr lang="en-US" b="0" i="0" smtClean="0">
                        <a:solidFill>
                          <a:srgbClr val="002060"/>
                        </a:solidFill>
                        <a:latin typeface="Cambria Math" panose="02040503050406030204" pitchFamily="18" charset="0"/>
                      </a:rPr>
                      <m:t>(</m:t>
                    </m:r>
                    <m:r>
                      <a:rPr lang="en-US" b="0" i="0" smtClean="0">
                        <a:solidFill>
                          <a:srgbClr val="002060"/>
                        </a:solidFill>
                        <a:latin typeface="Cambria Math" panose="02040503050406030204" pitchFamily="18" charset="0"/>
                      </a:rPr>
                      <m:t>3</m:t>
                    </m:r>
                    <m:r>
                      <a:rPr lang="en-US" b="0" i="0" smtClean="0">
                        <a:solidFill>
                          <a:srgbClr val="002060"/>
                        </a:solidFill>
                        <a:latin typeface="Cambria Math" panose="02040503050406030204" pitchFamily="18" charset="0"/>
                      </a:rPr>
                      <m:t>+</m:t>
                    </m:r>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𝑐</m:t>
                        </m:r>
                      </m:e>
                      <m:sub>
                        <m:r>
                          <a:rPr lang="en-US" b="0" i="1" smtClean="0">
                            <a:solidFill>
                              <a:srgbClr val="002060"/>
                            </a:solidFill>
                            <a:latin typeface="Cambria Math" panose="02040503050406030204" pitchFamily="18" charset="0"/>
                          </a:rPr>
                          <m:t>𝑀</m:t>
                        </m:r>
                      </m:sub>
                    </m:sSub>
                    <m:r>
                      <a:rPr lang="en-US" b="0" i="1" smtClean="0">
                        <a:solidFill>
                          <a:srgbClr val="002060"/>
                        </a:solidFill>
                        <a:latin typeface="Cambria Math" panose="02040503050406030204" pitchFamily="18" charset="0"/>
                      </a:rPr>
                      <m:t>)</m:t>
                    </m:r>
                    <m:f>
                      <m:fPr>
                        <m:ctrlPr>
                          <a:rPr lang="en-US" i="1" smtClean="0">
                            <a:solidFill>
                              <a:srgbClr val="002060"/>
                            </a:solidFill>
                            <a:latin typeface="Cambria Math" panose="02040503050406030204" pitchFamily="18" charset="0"/>
                          </a:rPr>
                        </m:ctrlPr>
                      </m:fPr>
                      <m:num>
                        <m:sSup>
                          <m:sSupPr>
                            <m:ctrlPr>
                              <a:rPr lang="en-US" i="1" smtClean="0">
                                <a:solidFill>
                                  <a:srgbClr val="002060"/>
                                </a:solidFill>
                                <a:latin typeface="Cambria Math" panose="02040503050406030204" pitchFamily="18" charset="0"/>
                              </a:rPr>
                            </m:ctrlPr>
                          </m:sSupPr>
                          <m:e>
                            <m:r>
                              <a:rPr lang="en-US" i="1" smtClean="0">
                                <a:solidFill>
                                  <a:srgbClr val="002060"/>
                                </a:solidFill>
                                <a:latin typeface="Cambria Math" panose="02040503050406030204" pitchFamily="18" charset="0"/>
                                <a:ea typeface="Cambria Math" panose="02040503050406030204" pitchFamily="18" charset="0"/>
                              </a:rPr>
                              <m:t>𝜋</m:t>
                            </m:r>
                          </m:e>
                          <m:sup>
                            <m:r>
                              <a:rPr lang="en-US" b="0" i="1" smtClean="0">
                                <a:solidFill>
                                  <a:srgbClr val="002060"/>
                                </a:solidFill>
                                <a:latin typeface="Cambria Math" panose="02040503050406030204" pitchFamily="18" charset="0"/>
                              </a:rPr>
                              <m:t>2</m:t>
                            </m:r>
                          </m:sup>
                        </m:sSup>
                      </m:num>
                      <m:den>
                        <m:r>
                          <a:rPr lang="en-US" b="0" i="1" smtClean="0">
                            <a:solidFill>
                              <a:srgbClr val="002060"/>
                            </a:solidFill>
                            <a:latin typeface="Cambria Math" panose="02040503050406030204" pitchFamily="18" charset="0"/>
                          </a:rPr>
                          <m:t>3</m:t>
                        </m:r>
                        <m:r>
                          <a:rPr lang="en-US" b="0" i="1" smtClean="0">
                            <a:solidFill>
                              <a:srgbClr val="002060"/>
                            </a:solidFill>
                            <a:latin typeface="Cambria Math" panose="02040503050406030204" pitchFamily="18" charset="0"/>
                          </a:rPr>
                          <m:t>h</m:t>
                        </m:r>
                      </m:den>
                    </m:f>
                    <m:r>
                      <a:rPr lang="en-US" b="0" i="1" smtClean="0">
                        <a:solidFill>
                          <a:srgbClr val="002060"/>
                        </a:solidFill>
                        <a:latin typeface="Cambria Math" panose="02040503050406030204" pitchFamily="18" charset="0"/>
                      </a:rPr>
                      <m:t>𝑇</m:t>
                    </m:r>
                  </m:oMath>
                </a14:m>
                <a:endParaRPr lang="en-US" dirty="0">
                  <a:solidFill>
                    <a:srgbClr val="00206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85800" y="3733800"/>
                <a:ext cx="5059398" cy="1325043"/>
              </a:xfrm>
              <a:prstGeom prst="rect">
                <a:avLst/>
              </a:prstGeom>
              <a:blipFill>
                <a:blip r:embed="rId2"/>
                <a:stretch>
                  <a:fillRect l="-1568" t="-3687" r="-724"/>
                </a:stretch>
              </a:blipFill>
            </p:spPr>
            <p:txBody>
              <a:bodyPr/>
              <a:lstStyle/>
              <a:p>
                <a:r>
                  <a:rPr lang="en-US">
                    <a:noFill/>
                  </a:rPr>
                  <a:t> </a:t>
                </a:r>
              </a:p>
            </p:txBody>
          </p:sp>
        </mc:Fallback>
      </mc:AlternateContent>
    </p:spTree>
    <p:extLst>
      <p:ext uri="{BB962C8B-B14F-4D97-AF65-F5344CB8AC3E}">
        <p14:creationId xmlns:p14="http://schemas.microsoft.com/office/powerpoint/2010/main" val="3950699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04800" y="306050"/>
            <a:ext cx="8153400" cy="1446550"/>
          </a:xfrm>
          <a:prstGeom prst="rect">
            <a:avLst/>
          </a:prstGeom>
          <a:noFill/>
        </p:spPr>
        <p:txBody>
          <a:bodyPr wrap="square" rtlCol="0">
            <a:spAutoFit/>
          </a:bodyPr>
          <a:lstStyle/>
          <a:p>
            <a:r>
              <a:rPr lang="en-US" dirty="0">
                <a:solidFill>
                  <a:srgbClr val="002060"/>
                </a:solidFill>
              </a:rPr>
              <a:t>The measurement is very difficult </a:t>
            </a:r>
          </a:p>
          <a:p>
            <a:endParaRPr lang="en-US" dirty="0">
              <a:solidFill>
                <a:srgbClr val="002060"/>
              </a:solidFill>
            </a:endParaRPr>
          </a:p>
          <a:p>
            <a:r>
              <a:rPr lang="en-US" dirty="0">
                <a:solidFill>
                  <a:srgbClr val="002060"/>
                </a:solidFill>
              </a:rPr>
              <a:t>The scheme that works – control the heat current and measure the temperature difference (</a:t>
            </a:r>
            <a:r>
              <a:rPr lang="en-US" dirty="0" err="1">
                <a:solidFill>
                  <a:srgbClr val="002060"/>
                </a:solidFill>
              </a:rPr>
              <a:t>jezouin</a:t>
            </a:r>
            <a:r>
              <a:rPr lang="en-US" dirty="0">
                <a:solidFill>
                  <a:srgbClr val="002060"/>
                </a:solidFill>
              </a:rPr>
              <a:t> et al. 2013)</a:t>
            </a:r>
          </a:p>
        </p:txBody>
      </p:sp>
      <p:sp>
        <p:nvSpPr>
          <p:cNvPr id="3" name="Pentagon 2"/>
          <p:cNvSpPr/>
          <p:nvPr/>
        </p:nvSpPr>
        <p:spPr bwMode="auto">
          <a:xfrm>
            <a:off x="914400" y="3962400"/>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4" name="Pentagon 3"/>
          <p:cNvSpPr/>
          <p:nvPr/>
        </p:nvSpPr>
        <p:spPr bwMode="auto">
          <a:xfrm rot="5400000">
            <a:off x="2095500" y="2819400"/>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5" name="Pentagon 4"/>
          <p:cNvSpPr/>
          <p:nvPr/>
        </p:nvSpPr>
        <p:spPr bwMode="auto">
          <a:xfrm rot="16200000">
            <a:off x="2100579" y="5105401"/>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6" name="Pentagon 5"/>
          <p:cNvSpPr/>
          <p:nvPr/>
        </p:nvSpPr>
        <p:spPr bwMode="auto">
          <a:xfrm rot="10800000">
            <a:off x="3276600" y="3962400"/>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7" name="Rectangle 6"/>
          <p:cNvSpPr/>
          <p:nvPr/>
        </p:nvSpPr>
        <p:spPr bwMode="auto">
          <a:xfrm>
            <a:off x="2651759" y="3833599"/>
            <a:ext cx="1066800" cy="1066800"/>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accent2"/>
              </a:solidFill>
              <a:effectLst/>
              <a:latin typeface="Arial Unicode MS" pitchFamily="34" charset="-128"/>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t>   </a:t>
            </a:r>
            <a:r>
              <a:rPr lang="en-US" dirty="0">
                <a:solidFill>
                  <a:schemeClr val="tx1"/>
                </a:solidFill>
              </a:rPr>
              <a:t>V</a:t>
            </a:r>
            <a:r>
              <a:rPr lang="en-US" baseline="-25000" dirty="0">
                <a:solidFill>
                  <a:schemeClr val="tx1"/>
                </a:solidFill>
              </a:rPr>
              <a:t>M</a:t>
            </a:r>
            <a:r>
              <a:rPr lang="en-US" dirty="0">
                <a:solidFill>
                  <a:schemeClr val="tx1"/>
                </a:solidFill>
              </a:rPr>
              <a:t> </a:t>
            </a:r>
            <a:endParaRPr kumimoji="0" lang="en-US" sz="2200" b="0" i="0" u="none" strike="noStrike" cap="none" normalizeH="0" baseline="0" dirty="0">
              <a:ln>
                <a:noFill/>
              </a:ln>
              <a:solidFill>
                <a:schemeClr val="tx1"/>
              </a:solidFill>
              <a:effectLst/>
              <a:latin typeface="Arial Unicode MS" pitchFamily="34" charset="-128"/>
              <a:cs typeface="Times New Roman" pitchFamily="18" charset="0"/>
            </a:endParaRPr>
          </a:p>
        </p:txBody>
      </p:sp>
      <p:cxnSp>
        <p:nvCxnSpPr>
          <p:cNvPr id="8" name="Straight Arrow Connector 7"/>
          <p:cNvCxnSpPr/>
          <p:nvPr/>
        </p:nvCxnSpPr>
        <p:spPr bwMode="auto">
          <a:xfrm>
            <a:off x="990600" y="4709160"/>
            <a:ext cx="15240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0" name="Straight Arrow Connector 9"/>
          <p:cNvCxnSpPr/>
          <p:nvPr/>
        </p:nvCxnSpPr>
        <p:spPr bwMode="auto">
          <a:xfrm flipH="1">
            <a:off x="957580" y="4056380"/>
            <a:ext cx="15240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1" name="Straight Arrow Connector 10"/>
          <p:cNvCxnSpPr/>
          <p:nvPr/>
        </p:nvCxnSpPr>
        <p:spPr bwMode="auto">
          <a:xfrm rot="5400000" flipH="1">
            <a:off x="3276600" y="3505200"/>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3" name="Straight Arrow Connector 12"/>
          <p:cNvCxnSpPr/>
          <p:nvPr/>
        </p:nvCxnSpPr>
        <p:spPr bwMode="auto">
          <a:xfrm flipH="1">
            <a:off x="2009140" y="4056380"/>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4" name="Straight Arrow Connector 13"/>
          <p:cNvCxnSpPr/>
          <p:nvPr/>
        </p:nvCxnSpPr>
        <p:spPr bwMode="auto">
          <a:xfrm rot="10800000" flipH="1">
            <a:off x="3810000" y="4724399"/>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5" name="Straight Arrow Connector 14"/>
          <p:cNvCxnSpPr/>
          <p:nvPr/>
        </p:nvCxnSpPr>
        <p:spPr bwMode="auto">
          <a:xfrm rot="16200000" flipH="1">
            <a:off x="2636520" y="5219700"/>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sp>
        <p:nvSpPr>
          <p:cNvPr id="16" name="Rectangle 15"/>
          <p:cNvSpPr/>
          <p:nvPr/>
        </p:nvSpPr>
        <p:spPr>
          <a:xfrm>
            <a:off x="4327382" y="3213557"/>
            <a:ext cx="445956" cy="430887"/>
          </a:xfrm>
          <a:prstGeom prst="rect">
            <a:avLst/>
          </a:prstGeom>
        </p:spPr>
        <p:txBody>
          <a:bodyPr wrap="none">
            <a:spAutoFit/>
          </a:bodyPr>
          <a:lstStyle/>
          <a:p>
            <a:r>
              <a:rPr lang="en-US" dirty="0">
                <a:solidFill>
                  <a:srgbClr val="002060"/>
                </a:solidFill>
              </a:rPr>
              <a:t>T</a:t>
            </a:r>
            <a:r>
              <a:rPr lang="en-US" baseline="-25000" dirty="0">
                <a:solidFill>
                  <a:srgbClr val="002060"/>
                </a:solidFill>
              </a:rPr>
              <a:t>0</a:t>
            </a:r>
            <a:endParaRPr lang="en-US" dirty="0">
              <a:solidFill>
                <a:srgbClr val="002060"/>
              </a:solidFill>
            </a:endParaRPr>
          </a:p>
        </p:txBody>
      </p:sp>
      <p:sp>
        <p:nvSpPr>
          <p:cNvPr id="17" name="Isosceles Triangle 16"/>
          <p:cNvSpPr/>
          <p:nvPr/>
        </p:nvSpPr>
        <p:spPr bwMode="auto">
          <a:xfrm>
            <a:off x="5105400" y="4747260"/>
            <a:ext cx="152400" cy="152400"/>
          </a:xfrm>
          <a:prstGeom prst="triangl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8" name="TextBox 17"/>
          <p:cNvSpPr txBox="1"/>
          <p:nvPr/>
        </p:nvSpPr>
        <p:spPr>
          <a:xfrm>
            <a:off x="4343400" y="4899660"/>
            <a:ext cx="2618024" cy="646331"/>
          </a:xfrm>
          <a:prstGeom prst="rect">
            <a:avLst/>
          </a:prstGeom>
          <a:noFill/>
        </p:spPr>
        <p:txBody>
          <a:bodyPr wrap="none" rtlCol="0">
            <a:spAutoFit/>
          </a:bodyPr>
          <a:lstStyle/>
          <a:p>
            <a:r>
              <a:rPr lang="en-US" sz="1800" dirty="0">
                <a:solidFill>
                  <a:srgbClr val="002060"/>
                </a:solidFill>
              </a:rPr>
              <a:t>Johnson noise</a:t>
            </a:r>
          </a:p>
          <a:p>
            <a:r>
              <a:rPr lang="en-US" sz="1800" dirty="0">
                <a:solidFill>
                  <a:srgbClr val="002060"/>
                </a:solidFill>
              </a:rPr>
              <a:t>An electron thermometer</a:t>
            </a:r>
          </a:p>
        </p:txBody>
      </p:sp>
      <p:sp>
        <p:nvSpPr>
          <p:cNvPr id="19" name="Rectangle 18"/>
          <p:cNvSpPr/>
          <p:nvPr/>
        </p:nvSpPr>
        <p:spPr bwMode="auto">
          <a:xfrm>
            <a:off x="2638719" y="3847054"/>
            <a:ext cx="1066800" cy="1066800"/>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accent2"/>
              </a:solidFill>
              <a:effectLst/>
              <a:latin typeface="Arial Unicode MS" pitchFamily="34" charset="-128"/>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t>  </a:t>
            </a:r>
            <a:r>
              <a:rPr lang="en-US" dirty="0">
                <a:solidFill>
                  <a:schemeClr val="tx1"/>
                </a:solidFill>
              </a:rPr>
              <a:t>V</a:t>
            </a:r>
            <a:r>
              <a:rPr lang="en-US" baseline="-25000" dirty="0">
                <a:solidFill>
                  <a:schemeClr val="tx1"/>
                </a:solidFill>
              </a:rPr>
              <a:t>M</a:t>
            </a:r>
            <a:r>
              <a:rPr lang="en-US" dirty="0">
                <a:solidFill>
                  <a:schemeClr val="tx1"/>
                </a:solidFill>
              </a:rPr>
              <a:t> </a:t>
            </a:r>
            <a:r>
              <a:rPr kumimoji="0" lang="en-US" sz="2200" b="0" i="0" u="none" strike="noStrike" cap="none" normalizeH="0" baseline="0" dirty="0">
                <a:ln>
                  <a:noFill/>
                </a:ln>
                <a:solidFill>
                  <a:schemeClr val="tx1"/>
                </a:solidFill>
                <a:effectLst/>
                <a:latin typeface="Arial Unicode MS" pitchFamily="34" charset="-128"/>
                <a:cs typeface="Times New Roman" pitchFamily="18" charset="0"/>
              </a:rPr>
              <a:t>T</a:t>
            </a:r>
            <a:r>
              <a:rPr kumimoji="0" lang="en-US" sz="2200" b="0" i="0" u="none" strike="noStrike" cap="none" normalizeH="0" baseline="-25000" dirty="0">
                <a:ln>
                  <a:noFill/>
                </a:ln>
                <a:solidFill>
                  <a:schemeClr val="tx1"/>
                </a:solidFill>
                <a:effectLst/>
                <a:latin typeface="Arial Unicode MS" pitchFamily="34" charset="-128"/>
                <a:cs typeface="Times New Roman" pitchFamily="18" charset="0"/>
              </a:rPr>
              <a:t>m</a:t>
            </a:r>
            <a:endParaRPr kumimoji="0" lang="en-US" sz="2200" b="0" i="0" u="none" strike="noStrike" cap="none" normalizeH="0" baseline="0" dirty="0">
              <a:ln>
                <a:noFill/>
              </a:ln>
              <a:solidFill>
                <a:schemeClr val="tx1"/>
              </a:solidFill>
              <a:effectLst/>
              <a:latin typeface="Arial Unicode MS" pitchFamily="34" charset="-128"/>
              <a:cs typeface="Times New Roman" pitchFamily="18" charset="0"/>
            </a:endParaRPr>
          </a:p>
        </p:txBody>
      </p:sp>
      <p:pic>
        <p:nvPicPr>
          <p:cNvPr id="19458" name="Picture 2" descr="Image result for resis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70768" y="3049038"/>
            <a:ext cx="1219199" cy="45512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6620694" y="3657600"/>
            <a:ext cx="456986" cy="1328662"/>
            <a:chOff x="6620694" y="3657600"/>
            <a:chExt cx="456986" cy="1328662"/>
          </a:xfrm>
        </p:grpSpPr>
        <p:pic>
          <p:nvPicPr>
            <p:cNvPr id="23" name="Picture 2" descr="Image result for resis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40518" y="4039638"/>
              <a:ext cx="1219199" cy="45512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electrical ground 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694" y="4532237"/>
              <a:ext cx="454025" cy="45402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bwMode="auto">
            <a:xfrm>
              <a:off x="6846655" y="4495800"/>
              <a:ext cx="0" cy="7620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30" name="Group 29"/>
          <p:cNvGrpSpPr/>
          <p:nvPr/>
        </p:nvGrpSpPr>
        <p:grpSpPr>
          <a:xfrm>
            <a:off x="6934414" y="3657600"/>
            <a:ext cx="456986" cy="1328662"/>
            <a:chOff x="6620694" y="3657600"/>
            <a:chExt cx="456986" cy="1328662"/>
          </a:xfrm>
        </p:grpSpPr>
        <p:pic>
          <p:nvPicPr>
            <p:cNvPr id="31" name="Picture 2" descr="Image result for resis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40518" y="4039638"/>
              <a:ext cx="1219199" cy="4551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mage result for electrical ground 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694" y="4532237"/>
              <a:ext cx="454025" cy="454025"/>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bwMode="auto">
            <a:xfrm>
              <a:off x="6846655" y="4495800"/>
              <a:ext cx="0" cy="7620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34" name="Group 33"/>
          <p:cNvGrpSpPr/>
          <p:nvPr/>
        </p:nvGrpSpPr>
        <p:grpSpPr>
          <a:xfrm>
            <a:off x="7391614" y="3655331"/>
            <a:ext cx="456986" cy="1328662"/>
            <a:chOff x="6620694" y="3657600"/>
            <a:chExt cx="456986" cy="1328662"/>
          </a:xfrm>
        </p:grpSpPr>
        <p:pic>
          <p:nvPicPr>
            <p:cNvPr id="35" name="Picture 2" descr="Image result for resis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40518" y="4039638"/>
              <a:ext cx="1219199" cy="4551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mage result for electrical ground 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694" y="4532237"/>
              <a:ext cx="454025" cy="454025"/>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bwMode="auto">
            <a:xfrm>
              <a:off x="6846655" y="4495800"/>
              <a:ext cx="0" cy="7620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7" name="TextBox 26"/>
          <p:cNvSpPr txBox="1"/>
          <p:nvPr/>
        </p:nvSpPr>
        <p:spPr>
          <a:xfrm>
            <a:off x="7391400" y="2438400"/>
            <a:ext cx="362600" cy="430887"/>
          </a:xfrm>
          <a:prstGeom prst="rect">
            <a:avLst/>
          </a:prstGeom>
          <a:noFill/>
        </p:spPr>
        <p:txBody>
          <a:bodyPr wrap="none" rtlCol="0">
            <a:spAutoFit/>
          </a:bodyPr>
          <a:lstStyle/>
          <a:p>
            <a:r>
              <a:rPr lang="en-US" dirty="0">
                <a:solidFill>
                  <a:srgbClr val="002060"/>
                </a:solidFill>
              </a:rPr>
              <a:t>V</a:t>
            </a:r>
          </a:p>
        </p:txBody>
      </p:sp>
      <p:grpSp>
        <p:nvGrpSpPr>
          <p:cNvPr id="51" name="Group 50"/>
          <p:cNvGrpSpPr/>
          <p:nvPr/>
        </p:nvGrpSpPr>
        <p:grpSpPr>
          <a:xfrm>
            <a:off x="7467600" y="3662438"/>
            <a:ext cx="456986" cy="1328662"/>
            <a:chOff x="6620694" y="3657600"/>
            <a:chExt cx="456986" cy="1328662"/>
          </a:xfrm>
        </p:grpSpPr>
        <p:pic>
          <p:nvPicPr>
            <p:cNvPr id="52" name="Picture 2" descr="Image result for resis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40518" y="4039638"/>
              <a:ext cx="1219199" cy="4551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mage result for electrical ground 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694" y="4532237"/>
              <a:ext cx="454025" cy="454025"/>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p:cNvCxnSpPr/>
            <p:nvPr/>
          </p:nvCxnSpPr>
          <p:spPr bwMode="auto">
            <a:xfrm>
              <a:off x="6846655" y="4495800"/>
              <a:ext cx="0" cy="7620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56" name="Group 55"/>
          <p:cNvGrpSpPr/>
          <p:nvPr/>
        </p:nvGrpSpPr>
        <p:grpSpPr>
          <a:xfrm>
            <a:off x="6846655" y="3652766"/>
            <a:ext cx="849545" cy="155914"/>
            <a:chOff x="6846655" y="3652766"/>
            <a:chExt cx="923320" cy="155914"/>
          </a:xfrm>
        </p:grpSpPr>
        <p:cxnSp>
          <p:nvCxnSpPr>
            <p:cNvPr id="38" name="Straight Connector 37"/>
            <p:cNvCxnSpPr/>
            <p:nvPr/>
          </p:nvCxnSpPr>
          <p:spPr bwMode="auto">
            <a:xfrm>
              <a:off x="6846655" y="3800151"/>
              <a:ext cx="923320" cy="852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2" name="Straight Connector 41"/>
            <p:cNvCxnSpPr/>
            <p:nvPr/>
          </p:nvCxnSpPr>
          <p:spPr bwMode="auto">
            <a:xfrm flipH="1">
              <a:off x="7315200" y="3652766"/>
              <a:ext cx="970" cy="1523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57" name="TextBox 56"/>
          <p:cNvSpPr txBox="1"/>
          <p:nvPr/>
        </p:nvSpPr>
        <p:spPr>
          <a:xfrm>
            <a:off x="7319918" y="4114800"/>
            <a:ext cx="300082" cy="430887"/>
          </a:xfrm>
          <a:prstGeom prst="rect">
            <a:avLst/>
          </a:prstGeom>
          <a:noFill/>
        </p:spPr>
        <p:txBody>
          <a:bodyPr wrap="none" rtlCol="0">
            <a:spAutoFit/>
          </a:bodyPr>
          <a:lstStyle/>
          <a:p>
            <a:r>
              <a:rPr lang="en-US" dirty="0">
                <a:solidFill>
                  <a:srgbClr val="002060"/>
                </a:solidFill>
              </a:rPr>
              <a:t>..</a:t>
            </a:r>
          </a:p>
        </p:txBody>
      </p:sp>
    </p:spTree>
    <p:extLst>
      <p:ext uri="{BB962C8B-B14F-4D97-AF65-F5344CB8AC3E}">
        <p14:creationId xmlns:p14="http://schemas.microsoft.com/office/powerpoint/2010/main" val="9314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6050"/>
            <a:ext cx="8153400" cy="1446550"/>
          </a:xfrm>
          <a:prstGeom prst="rect">
            <a:avLst/>
          </a:prstGeom>
          <a:noFill/>
        </p:spPr>
        <p:txBody>
          <a:bodyPr wrap="square" rtlCol="0">
            <a:spAutoFit/>
          </a:bodyPr>
          <a:lstStyle/>
          <a:p>
            <a:r>
              <a:rPr lang="en-US" dirty="0">
                <a:solidFill>
                  <a:srgbClr val="002060"/>
                </a:solidFill>
              </a:rPr>
              <a:t>The measurement is very difficult </a:t>
            </a:r>
          </a:p>
          <a:p>
            <a:endParaRPr lang="en-US" dirty="0">
              <a:solidFill>
                <a:srgbClr val="002060"/>
              </a:solidFill>
            </a:endParaRPr>
          </a:p>
          <a:p>
            <a:r>
              <a:rPr lang="en-US" dirty="0">
                <a:solidFill>
                  <a:srgbClr val="002060"/>
                </a:solidFill>
              </a:rPr>
              <a:t>The scheme that works – control the heat current and measure the temperature difference (</a:t>
            </a:r>
            <a:r>
              <a:rPr lang="en-US" dirty="0" err="1">
                <a:solidFill>
                  <a:srgbClr val="002060"/>
                </a:solidFill>
              </a:rPr>
              <a:t>jezouin</a:t>
            </a:r>
            <a:r>
              <a:rPr lang="en-US" dirty="0">
                <a:solidFill>
                  <a:srgbClr val="002060"/>
                </a:solidFill>
              </a:rPr>
              <a:t> et al. 2013)</a:t>
            </a:r>
          </a:p>
        </p:txBody>
      </p:sp>
      <p:sp>
        <p:nvSpPr>
          <p:cNvPr id="3" name="Pentagon 2"/>
          <p:cNvSpPr/>
          <p:nvPr/>
        </p:nvSpPr>
        <p:spPr bwMode="auto">
          <a:xfrm>
            <a:off x="914400" y="3962400"/>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4" name="Pentagon 3"/>
          <p:cNvSpPr/>
          <p:nvPr/>
        </p:nvSpPr>
        <p:spPr bwMode="auto">
          <a:xfrm rot="5400000">
            <a:off x="2095500" y="2819400"/>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5" name="Pentagon 4"/>
          <p:cNvSpPr/>
          <p:nvPr/>
        </p:nvSpPr>
        <p:spPr bwMode="auto">
          <a:xfrm rot="16200000">
            <a:off x="2100579" y="5105401"/>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6" name="Pentagon 5"/>
          <p:cNvSpPr/>
          <p:nvPr/>
        </p:nvSpPr>
        <p:spPr bwMode="auto">
          <a:xfrm rot="10800000">
            <a:off x="3276600" y="3962400"/>
            <a:ext cx="2209800" cy="838200"/>
          </a:xfrm>
          <a:prstGeom prst="homePlat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7" name="Rectangle 6"/>
          <p:cNvSpPr/>
          <p:nvPr/>
        </p:nvSpPr>
        <p:spPr bwMode="auto">
          <a:xfrm>
            <a:off x="2651759" y="3833599"/>
            <a:ext cx="1066800" cy="1066800"/>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accent2"/>
              </a:solidFill>
              <a:effectLst/>
              <a:latin typeface="Arial Unicode MS" pitchFamily="34" charset="-128"/>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t>   </a:t>
            </a:r>
            <a:r>
              <a:rPr lang="en-US" dirty="0">
                <a:solidFill>
                  <a:schemeClr val="tx1"/>
                </a:solidFill>
              </a:rPr>
              <a:t>V</a:t>
            </a:r>
            <a:r>
              <a:rPr lang="en-US" baseline="-25000" dirty="0">
                <a:solidFill>
                  <a:schemeClr val="tx1"/>
                </a:solidFill>
              </a:rPr>
              <a:t>M</a:t>
            </a:r>
            <a:r>
              <a:rPr lang="en-US" dirty="0">
                <a:solidFill>
                  <a:schemeClr val="tx1"/>
                </a:solidFill>
              </a:rPr>
              <a:t> </a:t>
            </a:r>
            <a:endParaRPr kumimoji="0" lang="en-US" sz="2200" b="0" i="0" u="none" strike="noStrike" cap="none" normalizeH="0" baseline="0" dirty="0">
              <a:ln>
                <a:noFill/>
              </a:ln>
              <a:solidFill>
                <a:schemeClr val="tx1"/>
              </a:solidFill>
              <a:effectLst/>
              <a:latin typeface="Arial Unicode MS" pitchFamily="34" charset="-128"/>
              <a:cs typeface="Times New Roman" pitchFamily="18" charset="0"/>
            </a:endParaRPr>
          </a:p>
        </p:txBody>
      </p:sp>
      <p:cxnSp>
        <p:nvCxnSpPr>
          <p:cNvPr id="8" name="Straight Arrow Connector 7"/>
          <p:cNvCxnSpPr/>
          <p:nvPr/>
        </p:nvCxnSpPr>
        <p:spPr bwMode="auto">
          <a:xfrm>
            <a:off x="990600" y="4709160"/>
            <a:ext cx="15240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0" name="Straight Arrow Connector 9"/>
          <p:cNvCxnSpPr/>
          <p:nvPr/>
        </p:nvCxnSpPr>
        <p:spPr bwMode="auto">
          <a:xfrm flipH="1">
            <a:off x="957580" y="4056380"/>
            <a:ext cx="15240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1" name="Straight Arrow Connector 10"/>
          <p:cNvCxnSpPr/>
          <p:nvPr/>
        </p:nvCxnSpPr>
        <p:spPr bwMode="auto">
          <a:xfrm rot="5400000" flipH="1">
            <a:off x="3276600" y="3505200"/>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3" name="Straight Arrow Connector 12"/>
          <p:cNvCxnSpPr/>
          <p:nvPr/>
        </p:nvCxnSpPr>
        <p:spPr bwMode="auto">
          <a:xfrm flipH="1">
            <a:off x="2009140" y="4056380"/>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4" name="Straight Arrow Connector 13"/>
          <p:cNvCxnSpPr/>
          <p:nvPr/>
        </p:nvCxnSpPr>
        <p:spPr bwMode="auto">
          <a:xfrm rot="10800000" flipH="1">
            <a:off x="3810000" y="4724399"/>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cxnSp>
        <p:nvCxnSpPr>
          <p:cNvPr id="15" name="Straight Arrow Connector 14"/>
          <p:cNvCxnSpPr/>
          <p:nvPr/>
        </p:nvCxnSpPr>
        <p:spPr bwMode="auto">
          <a:xfrm rot="16200000" flipH="1">
            <a:off x="2636520" y="5219700"/>
            <a:ext cx="457200" cy="0"/>
          </a:xfrm>
          <a:prstGeom prst="straightConnector1">
            <a:avLst/>
          </a:prstGeom>
          <a:solidFill>
            <a:schemeClr val="accent1"/>
          </a:solidFill>
          <a:ln w="57150" cap="flat" cmpd="sng" algn="ctr">
            <a:solidFill>
              <a:srgbClr val="A50021"/>
            </a:solidFill>
            <a:prstDash val="solid"/>
            <a:round/>
            <a:headEnd type="none" w="sm" len="sm"/>
            <a:tailEnd type="triangle"/>
          </a:ln>
          <a:effectLst/>
        </p:spPr>
      </p:cxnSp>
      <p:sp>
        <p:nvSpPr>
          <p:cNvPr id="16" name="Rectangle 15"/>
          <p:cNvSpPr/>
          <p:nvPr/>
        </p:nvSpPr>
        <p:spPr>
          <a:xfrm>
            <a:off x="4075952" y="3160029"/>
            <a:ext cx="445956" cy="430887"/>
          </a:xfrm>
          <a:prstGeom prst="rect">
            <a:avLst/>
          </a:prstGeom>
        </p:spPr>
        <p:txBody>
          <a:bodyPr wrap="none">
            <a:spAutoFit/>
          </a:bodyPr>
          <a:lstStyle/>
          <a:p>
            <a:r>
              <a:rPr lang="en-US" dirty="0">
                <a:solidFill>
                  <a:srgbClr val="002060"/>
                </a:solidFill>
              </a:rPr>
              <a:t>T</a:t>
            </a:r>
            <a:r>
              <a:rPr lang="en-US" baseline="-25000" dirty="0">
                <a:solidFill>
                  <a:srgbClr val="002060"/>
                </a:solidFill>
              </a:rPr>
              <a:t>0</a:t>
            </a:r>
            <a:endParaRPr lang="en-US" dirty="0">
              <a:solidFill>
                <a:srgbClr val="002060"/>
              </a:solidFill>
            </a:endParaRPr>
          </a:p>
        </p:txBody>
      </p:sp>
      <p:sp>
        <p:nvSpPr>
          <p:cNvPr id="17" name="Isosceles Triangle 16"/>
          <p:cNvSpPr/>
          <p:nvPr/>
        </p:nvSpPr>
        <p:spPr bwMode="auto">
          <a:xfrm>
            <a:off x="5105400" y="4747260"/>
            <a:ext cx="152400" cy="152400"/>
          </a:xfrm>
          <a:prstGeom prst="triangl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accent2"/>
              </a:solidFill>
              <a:effectLst/>
              <a:latin typeface="Arial Unicode MS" pitchFamily="34" charset="-128"/>
              <a:cs typeface="Times New Roman" pitchFamily="18" charset="0"/>
            </a:endParaRPr>
          </a:p>
        </p:txBody>
      </p:sp>
      <p:sp>
        <p:nvSpPr>
          <p:cNvPr id="18" name="TextBox 17"/>
          <p:cNvSpPr txBox="1"/>
          <p:nvPr/>
        </p:nvSpPr>
        <p:spPr>
          <a:xfrm>
            <a:off x="4343400" y="4899660"/>
            <a:ext cx="2618024" cy="646331"/>
          </a:xfrm>
          <a:prstGeom prst="rect">
            <a:avLst/>
          </a:prstGeom>
          <a:noFill/>
        </p:spPr>
        <p:txBody>
          <a:bodyPr wrap="none" rtlCol="0">
            <a:spAutoFit/>
          </a:bodyPr>
          <a:lstStyle/>
          <a:p>
            <a:r>
              <a:rPr lang="en-US" sz="1800" dirty="0">
                <a:solidFill>
                  <a:srgbClr val="002060"/>
                </a:solidFill>
              </a:rPr>
              <a:t>Johnson noise</a:t>
            </a:r>
          </a:p>
          <a:p>
            <a:r>
              <a:rPr lang="en-US" sz="1800" dirty="0">
                <a:solidFill>
                  <a:srgbClr val="002060"/>
                </a:solidFill>
              </a:rPr>
              <a:t>An electron thermometer</a:t>
            </a:r>
          </a:p>
        </p:txBody>
      </p:sp>
      <p:sp>
        <p:nvSpPr>
          <p:cNvPr id="19" name="Rectangle 18"/>
          <p:cNvSpPr/>
          <p:nvPr/>
        </p:nvSpPr>
        <p:spPr bwMode="auto">
          <a:xfrm>
            <a:off x="2638719" y="3847054"/>
            <a:ext cx="1066800" cy="1066800"/>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accent2"/>
              </a:solidFill>
              <a:effectLst/>
              <a:latin typeface="Arial Unicode MS" pitchFamily="34" charset="-128"/>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t>  </a:t>
            </a:r>
            <a:r>
              <a:rPr lang="en-US" dirty="0">
                <a:solidFill>
                  <a:schemeClr val="tx1"/>
                </a:solidFill>
              </a:rPr>
              <a:t>V</a:t>
            </a:r>
            <a:r>
              <a:rPr lang="en-US" baseline="-25000" dirty="0">
                <a:solidFill>
                  <a:schemeClr val="tx1"/>
                </a:solidFill>
              </a:rPr>
              <a:t>M</a:t>
            </a:r>
            <a:r>
              <a:rPr lang="en-US" dirty="0">
                <a:solidFill>
                  <a:schemeClr val="tx1"/>
                </a:solidFill>
              </a:rPr>
              <a:t> </a:t>
            </a:r>
            <a:r>
              <a:rPr kumimoji="0" lang="en-US" sz="2200" b="0" i="0" u="none" strike="noStrike" cap="none" normalizeH="0" baseline="0" dirty="0">
                <a:ln>
                  <a:noFill/>
                </a:ln>
                <a:solidFill>
                  <a:schemeClr val="tx1"/>
                </a:solidFill>
                <a:effectLst/>
                <a:latin typeface="Arial Unicode MS" pitchFamily="34" charset="-128"/>
                <a:cs typeface="Times New Roman" pitchFamily="18" charset="0"/>
              </a:rPr>
              <a:t>T</a:t>
            </a:r>
            <a:r>
              <a:rPr kumimoji="0" lang="en-US" sz="2200" b="0" i="0" u="none" strike="noStrike" cap="none" normalizeH="0" baseline="-25000" dirty="0">
                <a:ln>
                  <a:noFill/>
                </a:ln>
                <a:solidFill>
                  <a:schemeClr val="tx1"/>
                </a:solidFill>
                <a:effectLst/>
                <a:latin typeface="Arial Unicode MS" pitchFamily="34" charset="-128"/>
                <a:cs typeface="Times New Roman" pitchFamily="18" charset="0"/>
              </a:rPr>
              <a:t>m</a:t>
            </a:r>
            <a:endParaRPr kumimoji="0" lang="en-US" sz="2200" b="0" i="0" u="none" strike="noStrike" cap="none" normalizeH="0" baseline="0" dirty="0">
              <a:ln>
                <a:noFill/>
              </a:ln>
              <a:solidFill>
                <a:schemeClr val="tx1"/>
              </a:solidFill>
              <a:effectLst/>
              <a:latin typeface="Arial Unicode MS" pitchFamily="34" charset="-128"/>
              <a:cs typeface="Times New Roman" pitchFamily="18" charset="0"/>
            </a:endParaRPr>
          </a:p>
        </p:txBody>
      </p:sp>
      <p:sp>
        <p:nvSpPr>
          <p:cNvPr id="9" name="TextBox 8"/>
          <p:cNvSpPr txBox="1"/>
          <p:nvPr/>
        </p:nvSpPr>
        <p:spPr>
          <a:xfrm>
            <a:off x="4812650" y="2390588"/>
            <a:ext cx="3645550" cy="769441"/>
          </a:xfrm>
          <a:prstGeom prst="rect">
            <a:avLst/>
          </a:prstGeom>
          <a:noFill/>
        </p:spPr>
        <p:txBody>
          <a:bodyPr wrap="none" rtlCol="0">
            <a:spAutoFit/>
          </a:bodyPr>
          <a:lstStyle/>
          <a:p>
            <a:r>
              <a:rPr lang="en-US" dirty="0">
                <a:solidFill>
                  <a:srgbClr val="002060"/>
                </a:solidFill>
              </a:rPr>
              <a:t>Charge conservation fixes </a:t>
            </a:r>
            <a:r>
              <a:rPr lang="en-US" dirty="0">
                <a:solidFill>
                  <a:schemeClr val="tx1"/>
                </a:solidFill>
              </a:rPr>
              <a:t>V</a:t>
            </a:r>
            <a:r>
              <a:rPr lang="en-US" baseline="-25000" dirty="0">
                <a:solidFill>
                  <a:schemeClr val="tx1"/>
                </a:solidFill>
              </a:rPr>
              <a:t>M</a:t>
            </a:r>
          </a:p>
          <a:p>
            <a:r>
              <a:rPr lang="en-US" dirty="0">
                <a:solidFill>
                  <a:schemeClr val="accent6">
                    <a:lumMod val="50000"/>
                  </a:schemeClr>
                </a:solidFill>
              </a:rPr>
              <a:t>Energy conservation fixes T</a:t>
            </a:r>
            <a:r>
              <a:rPr lang="en-US" baseline="-25000" dirty="0">
                <a:solidFill>
                  <a:schemeClr val="accent6">
                    <a:lumMod val="50000"/>
                  </a:schemeClr>
                </a:solidFill>
              </a:rPr>
              <a:t>m</a:t>
            </a:r>
            <a:endParaRPr lang="en-US" dirty="0">
              <a:solidFill>
                <a:schemeClr val="accent6">
                  <a:lumMod val="50000"/>
                </a:schemeClr>
              </a:solidFill>
            </a:endParaRPr>
          </a:p>
        </p:txBody>
      </p:sp>
      <p:sp>
        <p:nvSpPr>
          <p:cNvPr id="12" name="Rectangle 11"/>
          <p:cNvSpPr/>
          <p:nvPr/>
        </p:nvSpPr>
        <p:spPr>
          <a:xfrm>
            <a:off x="776280" y="4894580"/>
            <a:ext cx="362600" cy="430887"/>
          </a:xfrm>
          <a:prstGeom prst="rect">
            <a:avLst/>
          </a:prstGeom>
        </p:spPr>
        <p:txBody>
          <a:bodyPr wrap="none">
            <a:spAutoFit/>
          </a:bodyPr>
          <a:lstStyle/>
          <a:p>
            <a:r>
              <a:rPr lang="en-US" dirty="0">
                <a:solidFill>
                  <a:schemeClr val="tx1"/>
                </a:solidFill>
              </a:rPr>
              <a:t>V</a:t>
            </a:r>
            <a:endParaRPr lang="en-US" dirty="0"/>
          </a:p>
        </p:txBody>
      </p:sp>
    </p:spTree>
    <p:extLst>
      <p:ext uri="{BB962C8B-B14F-4D97-AF65-F5344CB8AC3E}">
        <p14:creationId xmlns:p14="http://schemas.microsoft.com/office/powerpoint/2010/main" val="97918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1" y="1850091"/>
            <a:ext cx="4191000" cy="3102909"/>
          </a:xfrm>
          <a:prstGeom prst="rect">
            <a:avLst/>
          </a:prstGeom>
        </p:spPr>
      </p:pic>
      <p:pic>
        <p:nvPicPr>
          <p:cNvPr id="3" name="Picture 2"/>
          <p:cNvPicPr>
            <a:picLocks noChangeAspect="1"/>
          </p:cNvPicPr>
          <p:nvPr/>
        </p:nvPicPr>
        <p:blipFill>
          <a:blip r:embed="rId3"/>
          <a:stretch>
            <a:fillRect/>
          </a:stretch>
        </p:blipFill>
        <p:spPr>
          <a:xfrm>
            <a:off x="4588005" y="2010762"/>
            <a:ext cx="4251195" cy="2750372"/>
          </a:xfrm>
          <a:prstGeom prst="rect">
            <a:avLst/>
          </a:prstGeom>
        </p:spPr>
      </p:pic>
      <p:sp>
        <p:nvSpPr>
          <p:cNvPr id="4" name="TextBox 3"/>
          <p:cNvSpPr txBox="1"/>
          <p:nvPr/>
        </p:nvSpPr>
        <p:spPr>
          <a:xfrm>
            <a:off x="457200" y="381000"/>
            <a:ext cx="8229600" cy="1107996"/>
          </a:xfrm>
          <a:prstGeom prst="rect">
            <a:avLst/>
          </a:prstGeom>
          <a:noFill/>
        </p:spPr>
        <p:txBody>
          <a:bodyPr wrap="square" rtlCol="0">
            <a:spAutoFit/>
          </a:bodyPr>
          <a:lstStyle/>
          <a:p>
            <a:r>
              <a:rPr lang="en-US" dirty="0">
                <a:solidFill>
                  <a:srgbClr val="002060"/>
                </a:solidFill>
              </a:rPr>
              <a:t>The power that comes in and the heat current that flows out are known</a:t>
            </a:r>
          </a:p>
          <a:p>
            <a:r>
              <a:rPr lang="en-US" dirty="0">
                <a:solidFill>
                  <a:srgbClr val="002060"/>
                </a:solidFill>
              </a:rPr>
              <a:t>Need to measure the temperature T</a:t>
            </a:r>
            <a:r>
              <a:rPr lang="en-US" baseline="-25000" dirty="0">
                <a:solidFill>
                  <a:srgbClr val="002060"/>
                </a:solidFill>
              </a:rPr>
              <a:t>M</a:t>
            </a:r>
            <a:endParaRPr lang="en-US" dirty="0">
              <a:solidFill>
                <a:srgbClr val="002060"/>
              </a:solidFill>
            </a:endParaRPr>
          </a:p>
        </p:txBody>
      </p:sp>
      <p:sp>
        <p:nvSpPr>
          <p:cNvPr id="5" name="TextBox 4"/>
          <p:cNvSpPr txBox="1"/>
          <p:nvPr/>
        </p:nvSpPr>
        <p:spPr>
          <a:xfrm>
            <a:off x="381000" y="5360313"/>
            <a:ext cx="8130752" cy="1107996"/>
          </a:xfrm>
          <a:prstGeom prst="rect">
            <a:avLst/>
          </a:prstGeom>
          <a:noFill/>
        </p:spPr>
        <p:txBody>
          <a:bodyPr wrap="none" rtlCol="0">
            <a:spAutoFit/>
          </a:bodyPr>
          <a:lstStyle/>
          <a:p>
            <a:r>
              <a:rPr lang="en-US" dirty="0">
                <a:solidFill>
                  <a:srgbClr val="002060"/>
                </a:solidFill>
              </a:rPr>
              <a:t>The </a:t>
            </a:r>
            <a:r>
              <a:rPr lang="en-US" dirty="0" err="1">
                <a:solidFill>
                  <a:srgbClr val="002060"/>
                </a:solidFill>
              </a:rPr>
              <a:t>Majorana</a:t>
            </a:r>
            <a:r>
              <a:rPr lang="en-US" dirty="0">
                <a:solidFill>
                  <a:srgbClr val="002060"/>
                </a:solidFill>
              </a:rPr>
              <a:t> central charge is -1/2. </a:t>
            </a:r>
          </a:p>
          <a:p>
            <a:r>
              <a:rPr lang="en-US" dirty="0">
                <a:solidFill>
                  <a:srgbClr val="002060"/>
                </a:solidFill>
              </a:rPr>
              <a:t>The first-ever observed non-abelian fractionalized state of matter. </a:t>
            </a:r>
          </a:p>
          <a:p>
            <a:r>
              <a:rPr lang="en-US" dirty="0">
                <a:solidFill>
                  <a:srgbClr val="002060"/>
                </a:solidFill>
              </a:rPr>
              <a:t>But contradicts the numerical works. </a:t>
            </a:r>
          </a:p>
        </p:txBody>
      </p:sp>
    </p:spTree>
    <p:extLst>
      <p:ext uri="{BB962C8B-B14F-4D97-AF65-F5344CB8AC3E}">
        <p14:creationId xmlns:p14="http://schemas.microsoft.com/office/powerpoint/2010/main" val="2583251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B2B34F69-63E1-A175-09C4-6FC142DCB6F6}"/>
              </a:ext>
            </a:extLst>
          </p:cNvPr>
          <p:cNvSpPr>
            <a:spLocks noChangeArrowheads="1"/>
          </p:cNvSpPr>
          <p:nvPr/>
        </p:nvSpPr>
        <p:spPr bwMode="auto">
          <a:xfrm>
            <a:off x="304800" y="914400"/>
            <a:ext cx="7848600" cy="1752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sp>
        <p:nvSpPr>
          <p:cNvPr id="7171" name="Rectangle 4">
            <a:extLst>
              <a:ext uri="{FF2B5EF4-FFF2-40B4-BE49-F238E27FC236}">
                <a16:creationId xmlns:a16="http://schemas.microsoft.com/office/drawing/2014/main" id="{123D0E29-2377-F827-B228-1012EBB33B62}"/>
              </a:ext>
            </a:extLst>
          </p:cNvPr>
          <p:cNvSpPr>
            <a:spLocks noChangeArrowheads="1"/>
          </p:cNvSpPr>
          <p:nvPr/>
        </p:nvSpPr>
        <p:spPr bwMode="auto">
          <a:xfrm>
            <a:off x="304800" y="4648200"/>
            <a:ext cx="7848600" cy="2133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2" name="Oval 5">
            <a:extLst>
              <a:ext uri="{FF2B5EF4-FFF2-40B4-BE49-F238E27FC236}">
                <a16:creationId xmlns:a16="http://schemas.microsoft.com/office/drawing/2014/main" id="{E22D1431-950C-7B7B-2476-E891069024D2}"/>
              </a:ext>
            </a:extLst>
          </p:cNvPr>
          <p:cNvSpPr>
            <a:spLocks noChangeArrowheads="1"/>
          </p:cNvSpPr>
          <p:nvPr/>
        </p:nvSpPr>
        <p:spPr bwMode="auto">
          <a:xfrm>
            <a:off x="2471738" y="1600200"/>
            <a:ext cx="533400" cy="17526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sp>
        <p:nvSpPr>
          <p:cNvPr id="7173" name="Oval 6">
            <a:extLst>
              <a:ext uri="{FF2B5EF4-FFF2-40B4-BE49-F238E27FC236}">
                <a16:creationId xmlns:a16="http://schemas.microsoft.com/office/drawing/2014/main" id="{B4846642-2F58-0657-8AF6-46F43FA2304C}"/>
              </a:ext>
            </a:extLst>
          </p:cNvPr>
          <p:cNvSpPr>
            <a:spLocks noChangeArrowheads="1"/>
          </p:cNvSpPr>
          <p:nvPr/>
        </p:nvSpPr>
        <p:spPr bwMode="auto">
          <a:xfrm>
            <a:off x="2514600" y="3930650"/>
            <a:ext cx="533400" cy="17526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sp>
        <p:nvSpPr>
          <p:cNvPr id="7174" name="Oval 8">
            <a:extLst>
              <a:ext uri="{FF2B5EF4-FFF2-40B4-BE49-F238E27FC236}">
                <a16:creationId xmlns:a16="http://schemas.microsoft.com/office/drawing/2014/main" id="{23A38BC1-D75A-B99A-5508-A7BE7C51F068}"/>
              </a:ext>
            </a:extLst>
          </p:cNvPr>
          <p:cNvSpPr>
            <a:spLocks noChangeArrowheads="1"/>
          </p:cNvSpPr>
          <p:nvPr/>
        </p:nvSpPr>
        <p:spPr bwMode="auto">
          <a:xfrm>
            <a:off x="6553200" y="3973513"/>
            <a:ext cx="533400" cy="17526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sp>
        <p:nvSpPr>
          <p:cNvPr id="7175" name="Oval 10">
            <a:extLst>
              <a:ext uri="{FF2B5EF4-FFF2-40B4-BE49-F238E27FC236}">
                <a16:creationId xmlns:a16="http://schemas.microsoft.com/office/drawing/2014/main" id="{2B284BF8-C73F-DCE3-15B6-348CF7C350D7}"/>
              </a:ext>
            </a:extLst>
          </p:cNvPr>
          <p:cNvSpPr>
            <a:spLocks noChangeArrowheads="1"/>
          </p:cNvSpPr>
          <p:nvPr/>
        </p:nvSpPr>
        <p:spPr bwMode="auto">
          <a:xfrm>
            <a:off x="6497638" y="1749425"/>
            <a:ext cx="533400" cy="17526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sp>
        <p:nvSpPr>
          <p:cNvPr id="117774" name="Oval 14">
            <a:extLst>
              <a:ext uri="{FF2B5EF4-FFF2-40B4-BE49-F238E27FC236}">
                <a16:creationId xmlns:a16="http://schemas.microsoft.com/office/drawing/2014/main" id="{67247D4F-7ECA-4A88-ABA4-6900A4CF2D79}"/>
              </a:ext>
            </a:extLst>
          </p:cNvPr>
          <p:cNvSpPr>
            <a:spLocks noChangeArrowheads="1"/>
          </p:cNvSpPr>
          <p:nvPr/>
        </p:nvSpPr>
        <p:spPr bwMode="auto">
          <a:xfrm>
            <a:off x="4467225" y="35337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sp>
        <p:nvSpPr>
          <p:cNvPr id="117776" name="Text Box 16">
            <a:extLst>
              <a:ext uri="{FF2B5EF4-FFF2-40B4-BE49-F238E27FC236}">
                <a16:creationId xmlns:a16="http://schemas.microsoft.com/office/drawing/2014/main" id="{21287509-CCA1-4FDA-E0A8-364A83267C4B}"/>
              </a:ext>
            </a:extLst>
          </p:cNvPr>
          <p:cNvSpPr txBox="1">
            <a:spLocks noChangeArrowheads="1"/>
          </p:cNvSpPr>
          <p:nvPr/>
        </p:nvSpPr>
        <p:spPr bwMode="auto">
          <a:xfrm>
            <a:off x="627063" y="5195888"/>
            <a:ext cx="2984500" cy="36671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backscattering = |t</a:t>
            </a:r>
            <a:r>
              <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Arial" panose="020B0604020202020204" pitchFamily="34" charset="0"/>
              </a:rPr>
              <a:t>left </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t</a:t>
            </a:r>
            <a:r>
              <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Arial" panose="020B0604020202020204" pitchFamily="34" charset="0"/>
              </a:rPr>
              <a:t>right</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7777" name="Text Box 17">
            <a:extLst>
              <a:ext uri="{FF2B5EF4-FFF2-40B4-BE49-F238E27FC236}">
                <a16:creationId xmlns:a16="http://schemas.microsoft.com/office/drawing/2014/main" id="{F2FD57FF-8D5B-6CB5-C333-07A10A297117}"/>
              </a:ext>
            </a:extLst>
          </p:cNvPr>
          <p:cNvSpPr txBox="1">
            <a:spLocks noChangeArrowheads="1"/>
          </p:cNvSpPr>
          <p:nvPr/>
        </p:nvSpPr>
        <p:spPr bwMode="auto">
          <a:xfrm>
            <a:off x="609600" y="5957888"/>
            <a:ext cx="3292475" cy="36671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backscattering = |t</a:t>
            </a:r>
            <a:r>
              <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Arial" panose="020B0604020202020204" pitchFamily="34" charset="0"/>
              </a:rPr>
              <a:t>right</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2  </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|t</a:t>
            </a:r>
            <a:r>
              <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Arial" panose="020B0604020202020204" pitchFamily="34" charset="0"/>
              </a:rPr>
              <a:t>left</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7780" name="Text Box 20">
            <a:extLst>
              <a:ext uri="{FF2B5EF4-FFF2-40B4-BE49-F238E27FC236}">
                <a16:creationId xmlns:a16="http://schemas.microsoft.com/office/drawing/2014/main" id="{7BB64BA0-60A3-2FD0-843F-A6D536268478}"/>
              </a:ext>
            </a:extLst>
          </p:cNvPr>
          <p:cNvSpPr txBox="1">
            <a:spLocks noChangeArrowheads="1"/>
          </p:cNvSpPr>
          <p:nvPr/>
        </p:nvSpPr>
        <p:spPr bwMode="auto">
          <a:xfrm>
            <a:off x="990600" y="3429000"/>
            <a:ext cx="777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n=5/2 </a:t>
            </a:r>
          </a:p>
        </p:txBody>
      </p:sp>
      <p:sp>
        <p:nvSpPr>
          <p:cNvPr id="7181" name="Text Box 21">
            <a:extLst>
              <a:ext uri="{FF2B5EF4-FFF2-40B4-BE49-F238E27FC236}">
                <a16:creationId xmlns:a16="http://schemas.microsoft.com/office/drawing/2014/main" id="{600D3826-C562-28D3-4BEC-E890E2DB7CE1}"/>
              </a:ext>
            </a:extLst>
          </p:cNvPr>
          <p:cNvSpPr txBox="1">
            <a:spLocks noChangeArrowheads="1"/>
          </p:cNvSpPr>
          <p:nvPr/>
        </p:nvSpPr>
        <p:spPr bwMode="auto">
          <a:xfrm>
            <a:off x="365125" y="220663"/>
            <a:ext cx="85058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003366"/>
                </a:solidFill>
              </a:rPr>
              <a:t>Fabry-Perot interferometer:                </a:t>
            </a:r>
            <a:r>
              <a:rPr lang="en-US" altLang="en-US" sz="1800" dirty="0">
                <a:solidFill>
                  <a:srgbClr val="003366"/>
                </a:solidFill>
              </a:rPr>
              <a:t>Stern et al., </a:t>
            </a:r>
            <a:r>
              <a:rPr lang="en-US" altLang="en-US" sz="1800" dirty="0" err="1">
                <a:solidFill>
                  <a:srgbClr val="003366"/>
                </a:solidFill>
              </a:rPr>
              <a:t>Bonderson</a:t>
            </a:r>
            <a:r>
              <a:rPr lang="en-US" altLang="en-US" sz="1800" dirty="0">
                <a:solidFill>
                  <a:srgbClr val="003366"/>
                </a:solidFill>
              </a:rPr>
              <a:t> et al. (2006)</a:t>
            </a:r>
            <a:endParaRPr kumimoji="0" lang="en-US" altLang="en-US" sz="2200" b="0" i="0" u="none" strike="noStrike" kern="1200" cap="none" spc="0" normalizeH="0" baseline="0" noProof="0" dirty="0">
              <a:ln>
                <a:noFill/>
              </a:ln>
              <a:solidFill>
                <a:srgbClr val="003366"/>
              </a:solidFill>
              <a:effectLst/>
              <a:uLnTx/>
              <a:uFillTx/>
              <a:ea typeface="+mn-ea"/>
              <a:cs typeface="Times New Roman" panose="02020603050405020304" pitchFamily="18" charset="0"/>
            </a:endParaRPr>
          </a:p>
        </p:txBody>
      </p:sp>
      <p:sp>
        <p:nvSpPr>
          <p:cNvPr id="117782" name="AutoShape 22">
            <a:extLst>
              <a:ext uri="{FF2B5EF4-FFF2-40B4-BE49-F238E27FC236}">
                <a16:creationId xmlns:a16="http://schemas.microsoft.com/office/drawing/2014/main" id="{BE8D8B51-36FD-F4E2-BB78-0A27093D3C50}"/>
              </a:ext>
            </a:extLst>
          </p:cNvPr>
          <p:cNvSpPr>
            <a:spLocks noChangeArrowheads="1"/>
          </p:cNvSpPr>
          <p:nvPr/>
        </p:nvSpPr>
        <p:spPr bwMode="auto">
          <a:xfrm rot="5400000">
            <a:off x="4572000" y="4419600"/>
            <a:ext cx="533400" cy="1143000"/>
          </a:xfrm>
          <a:prstGeom prst="moon">
            <a:avLst>
              <a:gd name="adj" fmla="val 87500"/>
            </a:avLst>
          </a:prstGeom>
          <a:solidFill>
            <a:srgbClr val="3333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grpSp>
        <p:nvGrpSpPr>
          <p:cNvPr id="2" name="Group 28">
            <a:extLst>
              <a:ext uri="{FF2B5EF4-FFF2-40B4-BE49-F238E27FC236}">
                <a16:creationId xmlns:a16="http://schemas.microsoft.com/office/drawing/2014/main" id="{0C675B1C-B4CC-FE9F-C064-D0D19BE26F7F}"/>
              </a:ext>
            </a:extLst>
          </p:cNvPr>
          <p:cNvGrpSpPr>
            <a:grpSpLocks/>
          </p:cNvGrpSpPr>
          <p:nvPr/>
        </p:nvGrpSpPr>
        <p:grpSpPr bwMode="auto">
          <a:xfrm>
            <a:off x="685800" y="2743200"/>
            <a:ext cx="6172200" cy="1828800"/>
            <a:chOff x="240" y="4464"/>
            <a:chExt cx="3888" cy="1152"/>
          </a:xfrm>
        </p:grpSpPr>
        <p:sp>
          <p:nvSpPr>
            <p:cNvPr id="3" name="AutoShape 22">
              <a:extLst>
                <a:ext uri="{FF2B5EF4-FFF2-40B4-BE49-F238E27FC236}">
                  <a16:creationId xmlns:a16="http://schemas.microsoft.com/office/drawing/2014/main" id="{7D0BDF42-4B06-93C4-3079-0F68551C2D24}"/>
                </a:ext>
              </a:extLst>
            </p:cNvPr>
            <p:cNvSpPr>
              <a:spLocks noChangeArrowheads="1"/>
            </p:cNvSpPr>
            <p:nvPr/>
          </p:nvSpPr>
          <p:spPr bwMode="auto">
            <a:xfrm>
              <a:off x="336" y="5520"/>
              <a:ext cx="1248" cy="96"/>
            </a:xfrm>
            <a:prstGeom prst="rightArrow">
              <a:avLst>
                <a:gd name="adj1" fmla="val 50000"/>
                <a:gd name="adj2" fmla="val 3250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eaLnBrk="1" hangingPunct="1"/>
              <a:endParaRPr lang="en-US" altLang="en-US"/>
            </a:p>
          </p:txBody>
        </p:sp>
        <p:sp>
          <p:nvSpPr>
            <p:cNvPr id="4" name="AutoShape 23">
              <a:extLst>
                <a:ext uri="{FF2B5EF4-FFF2-40B4-BE49-F238E27FC236}">
                  <a16:creationId xmlns:a16="http://schemas.microsoft.com/office/drawing/2014/main" id="{1D9BF884-26B1-512E-6042-62ABE5275EDD}"/>
                </a:ext>
              </a:extLst>
            </p:cNvPr>
            <p:cNvSpPr>
              <a:spLocks noChangeArrowheads="1"/>
            </p:cNvSpPr>
            <p:nvPr/>
          </p:nvSpPr>
          <p:spPr bwMode="auto">
            <a:xfrm>
              <a:off x="1584" y="5520"/>
              <a:ext cx="2544" cy="96"/>
            </a:xfrm>
            <a:prstGeom prst="rightArrow">
              <a:avLst>
                <a:gd name="adj1" fmla="val 50000"/>
                <a:gd name="adj2" fmla="val 6625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eaLnBrk="1" hangingPunct="1"/>
              <a:endParaRPr lang="en-US" altLang="en-US"/>
            </a:p>
          </p:txBody>
        </p:sp>
        <p:sp>
          <p:nvSpPr>
            <p:cNvPr id="5" name="AutoShape 24">
              <a:extLst>
                <a:ext uri="{FF2B5EF4-FFF2-40B4-BE49-F238E27FC236}">
                  <a16:creationId xmlns:a16="http://schemas.microsoft.com/office/drawing/2014/main" id="{64B625B4-1922-786D-E586-ED28381EBCBC}"/>
                </a:ext>
              </a:extLst>
            </p:cNvPr>
            <p:cNvSpPr>
              <a:spLocks noChangeArrowheads="1"/>
            </p:cNvSpPr>
            <p:nvPr/>
          </p:nvSpPr>
          <p:spPr bwMode="auto">
            <a:xfrm rot="5400000" flipH="1" flipV="1">
              <a:off x="3576" y="5016"/>
              <a:ext cx="1008" cy="96"/>
            </a:xfrm>
            <a:prstGeom prst="rightArrow">
              <a:avLst>
                <a:gd name="adj1" fmla="val 50000"/>
                <a:gd name="adj2" fmla="val 2625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eaLnBrk="1" hangingPunct="1"/>
              <a:endParaRPr lang="en-US" altLang="en-US"/>
            </a:p>
          </p:txBody>
        </p:sp>
        <p:sp>
          <p:nvSpPr>
            <p:cNvPr id="6" name="AutoShape 25">
              <a:extLst>
                <a:ext uri="{FF2B5EF4-FFF2-40B4-BE49-F238E27FC236}">
                  <a16:creationId xmlns:a16="http://schemas.microsoft.com/office/drawing/2014/main" id="{BDB9EDF0-8C9C-1C04-A3B8-5497D5E074E4}"/>
                </a:ext>
              </a:extLst>
            </p:cNvPr>
            <p:cNvSpPr>
              <a:spLocks noChangeArrowheads="1"/>
            </p:cNvSpPr>
            <p:nvPr/>
          </p:nvSpPr>
          <p:spPr bwMode="auto">
            <a:xfrm rot="5400000" flipH="1" flipV="1">
              <a:off x="1032" y="4968"/>
              <a:ext cx="1008" cy="96"/>
            </a:xfrm>
            <a:prstGeom prst="rightArrow">
              <a:avLst>
                <a:gd name="adj1" fmla="val 50000"/>
                <a:gd name="adj2" fmla="val 2625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eaLnBrk="1" hangingPunct="1"/>
              <a:endParaRPr lang="en-US" altLang="en-US"/>
            </a:p>
          </p:txBody>
        </p:sp>
        <p:sp>
          <p:nvSpPr>
            <p:cNvPr id="7" name="AutoShape 26">
              <a:extLst>
                <a:ext uri="{FF2B5EF4-FFF2-40B4-BE49-F238E27FC236}">
                  <a16:creationId xmlns:a16="http://schemas.microsoft.com/office/drawing/2014/main" id="{D8433CC8-3079-E476-1A8C-3273E776E5F4}"/>
                </a:ext>
              </a:extLst>
            </p:cNvPr>
            <p:cNvSpPr>
              <a:spLocks noChangeArrowheads="1"/>
            </p:cNvSpPr>
            <p:nvPr/>
          </p:nvSpPr>
          <p:spPr bwMode="auto">
            <a:xfrm flipH="1">
              <a:off x="1536" y="4464"/>
              <a:ext cx="2544" cy="96"/>
            </a:xfrm>
            <a:prstGeom prst="rightArrow">
              <a:avLst>
                <a:gd name="adj1" fmla="val 50000"/>
                <a:gd name="adj2" fmla="val 6625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eaLnBrk="1" hangingPunct="1"/>
              <a:endParaRPr lang="en-US" altLang="en-US"/>
            </a:p>
          </p:txBody>
        </p:sp>
        <p:sp>
          <p:nvSpPr>
            <p:cNvPr id="8" name="AutoShape 27">
              <a:extLst>
                <a:ext uri="{FF2B5EF4-FFF2-40B4-BE49-F238E27FC236}">
                  <a16:creationId xmlns:a16="http://schemas.microsoft.com/office/drawing/2014/main" id="{CF622550-49AD-113D-095F-6080B1192F63}"/>
                </a:ext>
              </a:extLst>
            </p:cNvPr>
            <p:cNvSpPr>
              <a:spLocks noChangeArrowheads="1"/>
            </p:cNvSpPr>
            <p:nvPr/>
          </p:nvSpPr>
          <p:spPr bwMode="auto">
            <a:xfrm flipH="1">
              <a:off x="240" y="4464"/>
              <a:ext cx="1248" cy="96"/>
            </a:xfrm>
            <a:prstGeom prst="rightArrow">
              <a:avLst>
                <a:gd name="adj1" fmla="val 50000"/>
                <a:gd name="adj2" fmla="val 3250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eaLnBrk="1" hangingPunct="1"/>
              <a:endParaRPr lang="en-US" altLang="en-US"/>
            </a:p>
          </p:txBody>
        </p:sp>
      </p:grpSp>
      <p:sp>
        <p:nvSpPr>
          <p:cNvPr id="9" name="Oval 14">
            <a:extLst>
              <a:ext uri="{FF2B5EF4-FFF2-40B4-BE49-F238E27FC236}">
                <a16:creationId xmlns:a16="http://schemas.microsoft.com/office/drawing/2014/main" id="{4171E79F-E488-1B95-52E8-20CB44D483AB}"/>
              </a:ext>
            </a:extLst>
          </p:cNvPr>
          <p:cNvSpPr>
            <a:spLocks noChangeArrowheads="1"/>
          </p:cNvSpPr>
          <p:nvPr/>
        </p:nvSpPr>
        <p:spPr bwMode="auto">
          <a:xfrm>
            <a:off x="7696200" y="35052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accent2"/>
                </a:solidFill>
                <a:latin typeface="Arial Unicode MS" panose="020B0604020202020204" pitchFamily="34" charset="-128"/>
                <a:cs typeface="Times New Roman" panose="02020603050405020304" pitchFamily="18" charset="0"/>
              </a:defRPr>
            </a:lvl1pPr>
            <a:lvl2pPr marL="742950" indent="-285750">
              <a:defRPr sz="2200">
                <a:solidFill>
                  <a:schemeClr val="accent2"/>
                </a:solidFill>
                <a:latin typeface="Arial Unicode MS" panose="020B0604020202020204" pitchFamily="34" charset="-128"/>
                <a:cs typeface="Times New Roman" panose="02020603050405020304" pitchFamily="18" charset="0"/>
              </a:defRPr>
            </a:lvl2pPr>
            <a:lvl3pPr marL="1143000" indent="-228600">
              <a:defRPr sz="2200">
                <a:solidFill>
                  <a:schemeClr val="accent2"/>
                </a:solidFill>
                <a:latin typeface="Arial Unicode MS" panose="020B0604020202020204" pitchFamily="34" charset="-128"/>
                <a:cs typeface="Times New Roman" panose="02020603050405020304" pitchFamily="18" charset="0"/>
              </a:defRPr>
            </a:lvl3pPr>
            <a:lvl4pPr marL="1600200" indent="-228600">
              <a:defRPr sz="2200">
                <a:solidFill>
                  <a:schemeClr val="accent2"/>
                </a:solidFill>
                <a:latin typeface="Arial Unicode MS" panose="020B0604020202020204" pitchFamily="34" charset="-128"/>
                <a:cs typeface="Times New Roman" panose="02020603050405020304" pitchFamily="18" charset="0"/>
              </a:defRPr>
            </a:lvl4pPr>
            <a:lvl5pPr marL="2057400" indent="-228600">
              <a:defRPr sz="2200">
                <a:solidFill>
                  <a:schemeClr val="accent2"/>
                </a:solidFill>
                <a:latin typeface="Arial Unicode MS" panose="020B0604020202020204" pitchFamily="34" charset="-128"/>
                <a:cs typeface="Times New Roman" panose="02020603050405020304" pitchFamily="18" charset="0"/>
              </a:defRPr>
            </a:lvl5pPr>
            <a:lvl6pPr marL="25146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6pPr>
            <a:lvl7pPr marL="29718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7pPr>
            <a:lvl8pPr marL="34290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8pPr>
            <a:lvl9pPr marL="3886200" indent="-228600" eaLnBrk="0" fontAlgn="base" hangingPunct="0">
              <a:spcBef>
                <a:spcPct val="0"/>
              </a:spcBef>
              <a:spcAft>
                <a:spcPct val="0"/>
              </a:spcAft>
              <a:defRPr sz="2200">
                <a:solidFill>
                  <a:schemeClr val="accent2"/>
                </a:solidFill>
                <a:latin typeface="Arial Unicode MS" panose="020B0604020202020204" pitchFamily="34" charset="-128"/>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333399"/>
              </a:solidFill>
              <a:effectLst/>
              <a:uLnTx/>
              <a:uFillTx/>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7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77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417 0.02778 L -0.00417 -0.05 " pathEditMode="relative" rAng="0" ptsTypes="AA">
                                      <p:cBhvr>
                                        <p:cTn id="16" dur="2000" fill="hold"/>
                                        <p:tgtEl>
                                          <p:spTgt spid="117782"/>
                                        </p:tgtEl>
                                        <p:attrNameLst>
                                          <p:attrName>ppt_x</p:attrName>
                                          <p:attrName>ppt_y</p:attrName>
                                        </p:attrNameLst>
                                      </p:cBhvr>
                                      <p:rCtr x="0" y="-388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77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777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77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6" grpId="0" animBg="1"/>
      <p:bldP spid="117777" grpId="0" animBg="1"/>
      <p:bldP spid="11778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219200" y="1066800"/>
                <a:ext cx="7543800" cy="1791581"/>
              </a:xfrm>
              <a:prstGeom prst="rect">
                <a:avLst/>
              </a:prstGeom>
              <a:noFill/>
            </p:spPr>
            <p:txBody>
              <a:bodyPr wrap="square" rtlCol="0">
                <a:spAutoFit/>
              </a:bodyPr>
              <a:lstStyle/>
              <a:p>
                <a:pPr>
                  <a:lnSpc>
                    <a:spcPts val="3400"/>
                  </a:lnSpc>
                </a:pPr>
                <a:r>
                  <a:rPr lang="en-US" sz="2200" dirty="0">
                    <a:solidFill>
                      <a:srgbClr val="990033"/>
                    </a:solidFill>
                    <a:latin typeface="Arial" panose="020B0604020202020204" pitchFamily="34" charset="0"/>
                    <a:cs typeface="Arial" panose="020B0604020202020204" pitchFamily="34" charset="0"/>
                  </a:rPr>
                  <a:t>Summary:</a:t>
                </a:r>
              </a:p>
              <a:p>
                <a:pPr marL="457200" indent="-457200">
                  <a:lnSpc>
                    <a:spcPts val="3400"/>
                  </a:lnSpc>
                  <a:buAutoNum type="arabicPeriod"/>
                </a:pPr>
                <a:r>
                  <a:rPr lang="en-US" sz="2200" dirty="0">
                    <a:solidFill>
                      <a:srgbClr val="000099"/>
                    </a:solidFill>
                    <a:cs typeface="Arial" panose="020B0604020202020204" pitchFamily="34" charset="0"/>
                  </a:rPr>
                  <a:t>1D topological superconductors – Phase-only set-up.</a:t>
                </a:r>
              </a:p>
              <a:p>
                <a:pPr marL="457200" indent="-457200">
                  <a:lnSpc>
                    <a:spcPts val="3400"/>
                  </a:lnSpc>
                  <a:buAutoNum type="arabicPeriod"/>
                </a:pPr>
                <a:r>
                  <a:rPr lang="en-US" sz="2200" dirty="0">
                    <a:solidFill>
                      <a:srgbClr val="000099"/>
                    </a:solidFill>
                    <a:cs typeface="Arial" panose="020B0604020202020204" pitchFamily="34" charset="0"/>
                  </a:rPr>
                  <a:t>Super-conductors + FQHE </a:t>
                </a:r>
                <a14:m>
                  <m:oMath xmlns:m="http://schemas.openxmlformats.org/officeDocument/2006/math">
                    <m:r>
                      <a:rPr lang="en-US" sz="2200" i="1" smtClean="0">
                        <a:solidFill>
                          <a:srgbClr val="000099"/>
                        </a:solidFill>
                        <a:latin typeface="Cambria Math" panose="02040503050406030204" pitchFamily="18" charset="0"/>
                        <a:ea typeface="Cambria Math" panose="02040503050406030204" pitchFamily="18" charset="0"/>
                        <a:cs typeface="Arial" panose="020B0604020202020204" pitchFamily="34" charset="0"/>
                      </a:rPr>
                      <m:t>⟹</m:t>
                    </m:r>
                  </m:oMath>
                </a14:m>
                <a:r>
                  <a:rPr lang="en-US" sz="2200" dirty="0">
                    <a:solidFill>
                      <a:srgbClr val="000099"/>
                    </a:solidFill>
                    <a:latin typeface="Arial" panose="020B0604020202020204" pitchFamily="34" charset="0"/>
                    <a:cs typeface="Arial" panose="020B0604020202020204" pitchFamily="34" charset="0"/>
                  </a:rPr>
                  <a:t> Parafermions </a:t>
                </a:r>
              </a:p>
              <a:p>
                <a:pPr marL="457200" indent="-457200">
                  <a:lnSpc>
                    <a:spcPts val="3400"/>
                  </a:lnSpc>
                  <a:buAutoNum type="arabicPeriod"/>
                </a:pPr>
                <a:r>
                  <a:rPr lang="en-US" sz="2200" dirty="0">
                    <a:solidFill>
                      <a:srgbClr val="000099"/>
                    </a:solidFill>
                    <a:cs typeface="Arial" panose="020B0604020202020204" pitchFamily="34" charset="0"/>
                  </a:rPr>
                  <a:t>Non-abelian fractional quantum Hall states </a:t>
                </a:r>
                <a:endParaRPr lang="en-US" sz="2200" dirty="0">
                  <a:solidFill>
                    <a:srgbClr val="000099"/>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19200" y="1066800"/>
                <a:ext cx="7543800" cy="1791581"/>
              </a:xfrm>
              <a:prstGeom prst="rect">
                <a:avLst/>
              </a:prstGeom>
              <a:blipFill>
                <a:blip r:embed="rId2"/>
                <a:stretch>
                  <a:fillRect l="-1050" b="-6122"/>
                </a:stretch>
              </a:blipFill>
            </p:spPr>
            <p:txBody>
              <a:bodyPr/>
              <a:lstStyle/>
              <a:p>
                <a:r>
                  <a:rPr lang="en-US">
                    <a:noFill/>
                  </a:rPr>
                  <a:t> </a:t>
                </a:r>
              </a:p>
            </p:txBody>
          </p:sp>
        </mc:Fallback>
      </mc:AlternateContent>
    </p:spTree>
    <p:extLst>
      <p:ext uri="{BB962C8B-B14F-4D97-AF65-F5344CB8AC3E}">
        <p14:creationId xmlns:p14="http://schemas.microsoft.com/office/powerpoint/2010/main" val="165137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365125" y="296863"/>
            <a:ext cx="8550275" cy="762000"/>
          </a:xfrm>
          <a:prstGeom prst="rect">
            <a:avLst/>
          </a:prstGeom>
          <a:noFill/>
          <a:ln w="12700">
            <a:noFill/>
            <a:miter lim="800000"/>
            <a:headEnd type="none" w="sm" len="sm"/>
            <a:tailEnd type="none" w="sm" len="sm"/>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99"/>
                </a:solidFill>
                <a:effectLst/>
                <a:uLnTx/>
                <a:uFillTx/>
                <a:ea typeface="+mn-ea"/>
                <a:cs typeface="Times New Roman" pitchFamily="18" charset="0"/>
              </a:rPr>
              <a:t>Up to a global phase, the unitary transformation depends only on the topology of the trajectory</a:t>
            </a:r>
            <a:r>
              <a:rPr kumimoji="0" lang="en-US" sz="2200" b="0" i="0" u="none" strike="noStrike" kern="1200" cap="none" spc="0" normalizeH="0" baseline="0" noProof="0">
                <a:ln>
                  <a:noFill/>
                </a:ln>
                <a:solidFill>
                  <a:srgbClr val="3333CC"/>
                </a:solidFill>
                <a:effectLst/>
                <a:uLnTx/>
                <a:uFillTx/>
                <a:ea typeface="+mn-ea"/>
                <a:cs typeface="Times New Roman" pitchFamily="18" charset="0"/>
              </a:rPr>
              <a:t> </a:t>
            </a:r>
          </a:p>
        </p:txBody>
      </p:sp>
      <p:grpSp>
        <p:nvGrpSpPr>
          <p:cNvPr id="303109" name="Group 5"/>
          <p:cNvGrpSpPr>
            <a:grpSpLocks/>
          </p:cNvGrpSpPr>
          <p:nvPr/>
        </p:nvGrpSpPr>
        <p:grpSpPr bwMode="auto">
          <a:xfrm>
            <a:off x="1752600" y="1524000"/>
            <a:ext cx="5486400" cy="1835150"/>
            <a:chOff x="662" y="710"/>
            <a:chExt cx="4246" cy="1386"/>
          </a:xfrm>
        </p:grpSpPr>
        <p:grpSp>
          <p:nvGrpSpPr>
            <p:cNvPr id="303110" name="Group 6"/>
            <p:cNvGrpSpPr>
              <a:grpSpLocks/>
            </p:cNvGrpSpPr>
            <p:nvPr/>
          </p:nvGrpSpPr>
          <p:grpSpPr bwMode="auto">
            <a:xfrm>
              <a:off x="1008" y="840"/>
              <a:ext cx="3600" cy="1127"/>
              <a:chOff x="1488" y="840"/>
              <a:chExt cx="3600" cy="1127"/>
            </a:xfrm>
          </p:grpSpPr>
          <p:sp>
            <p:nvSpPr>
              <p:cNvPr id="303111" name="Freeform 7"/>
              <p:cNvSpPr>
                <a:spLocks/>
              </p:cNvSpPr>
              <p:nvPr/>
            </p:nvSpPr>
            <p:spPr bwMode="auto">
              <a:xfrm rot="16200000">
                <a:off x="2784" y="-337"/>
                <a:ext cx="1056" cy="3552"/>
              </a:xfrm>
              <a:custGeom>
                <a:avLst/>
                <a:gdLst/>
                <a:ahLst/>
                <a:cxnLst>
                  <a:cxn ang="0">
                    <a:pos x="0" y="0"/>
                  </a:cxn>
                  <a:cxn ang="0">
                    <a:pos x="0" y="432"/>
                  </a:cxn>
                  <a:cxn ang="0">
                    <a:pos x="528" y="816"/>
                  </a:cxn>
                  <a:cxn ang="0">
                    <a:pos x="528" y="1392"/>
                  </a:cxn>
                  <a:cxn ang="0">
                    <a:pos x="1056" y="1824"/>
                  </a:cxn>
                  <a:cxn ang="0">
                    <a:pos x="1056" y="2400"/>
                  </a:cxn>
                  <a:cxn ang="0">
                    <a:pos x="576" y="2928"/>
                  </a:cxn>
                  <a:cxn ang="0">
                    <a:pos x="576" y="3552"/>
                  </a:cxn>
                </a:cxnLst>
                <a:rect l="0" t="0" r="r" b="b"/>
                <a:pathLst>
                  <a:path w="1056" h="3552">
                    <a:moveTo>
                      <a:pt x="0" y="0"/>
                    </a:moveTo>
                    <a:lnTo>
                      <a:pt x="0" y="432"/>
                    </a:lnTo>
                    <a:lnTo>
                      <a:pt x="528" y="816"/>
                    </a:lnTo>
                    <a:lnTo>
                      <a:pt x="528" y="1392"/>
                    </a:lnTo>
                    <a:lnTo>
                      <a:pt x="1056" y="1824"/>
                    </a:lnTo>
                    <a:lnTo>
                      <a:pt x="1056" y="2400"/>
                    </a:lnTo>
                    <a:lnTo>
                      <a:pt x="576" y="2928"/>
                    </a:lnTo>
                    <a:lnTo>
                      <a:pt x="576" y="3552"/>
                    </a:lnTo>
                  </a:path>
                </a:pathLst>
              </a:custGeom>
              <a:noFill/>
              <a:ln w="57150" cmpd="sng">
                <a:solidFill>
                  <a:srgbClr val="FF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2" name="Rectangle 8"/>
              <p:cNvSpPr>
                <a:spLocks noChangeArrowheads="1"/>
              </p:cNvSpPr>
              <p:nvPr/>
            </p:nvSpPr>
            <p:spPr bwMode="auto">
              <a:xfrm rot="2270025">
                <a:off x="2094" y="1638"/>
                <a:ext cx="150" cy="114"/>
              </a:xfrm>
              <a:prstGeom prst="rect">
                <a:avLst/>
              </a:prstGeom>
              <a:solidFill>
                <a:schemeClr val="bg1"/>
              </a:soli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3" name="Line 9"/>
              <p:cNvSpPr>
                <a:spLocks noChangeShapeType="1"/>
              </p:cNvSpPr>
              <p:nvPr/>
            </p:nvSpPr>
            <p:spPr bwMode="auto">
              <a:xfrm rot="16200000">
                <a:off x="2640" y="1151"/>
                <a:ext cx="0" cy="576"/>
              </a:xfrm>
              <a:prstGeom prst="line">
                <a:avLst/>
              </a:prstGeom>
              <a:noFill/>
              <a:ln w="57150">
                <a:solidFill>
                  <a:srgbClr val="FF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4" name="Line 10"/>
              <p:cNvSpPr>
                <a:spLocks noChangeShapeType="1"/>
              </p:cNvSpPr>
              <p:nvPr/>
            </p:nvSpPr>
            <p:spPr bwMode="auto">
              <a:xfrm rot="16200000" flipH="1">
                <a:off x="3960" y="887"/>
                <a:ext cx="480" cy="528"/>
              </a:xfrm>
              <a:prstGeom prst="line">
                <a:avLst/>
              </a:prstGeom>
              <a:noFill/>
              <a:ln w="57150">
                <a:solidFill>
                  <a:srgbClr val="FF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5" name="Rectangle 11"/>
              <p:cNvSpPr>
                <a:spLocks noChangeArrowheads="1"/>
              </p:cNvSpPr>
              <p:nvPr/>
            </p:nvSpPr>
            <p:spPr bwMode="auto">
              <a:xfrm rot="2270025">
                <a:off x="3066" y="1104"/>
                <a:ext cx="150" cy="114"/>
              </a:xfrm>
              <a:prstGeom prst="rect">
                <a:avLst/>
              </a:prstGeom>
              <a:solidFill>
                <a:schemeClr val="bg1"/>
              </a:soli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6" name="Freeform 12"/>
              <p:cNvSpPr>
                <a:spLocks/>
              </p:cNvSpPr>
              <p:nvPr/>
            </p:nvSpPr>
            <p:spPr bwMode="auto">
              <a:xfrm rot="16200000">
                <a:off x="2712" y="-384"/>
                <a:ext cx="1056" cy="3504"/>
              </a:xfrm>
              <a:custGeom>
                <a:avLst/>
                <a:gdLst/>
                <a:ahLst/>
                <a:cxnLst>
                  <a:cxn ang="0">
                    <a:pos x="1056" y="0"/>
                  </a:cxn>
                  <a:cxn ang="0">
                    <a:pos x="1056" y="1392"/>
                  </a:cxn>
                  <a:cxn ang="0">
                    <a:pos x="480" y="1872"/>
                  </a:cxn>
                  <a:cxn ang="0">
                    <a:pos x="480" y="2400"/>
                  </a:cxn>
                  <a:cxn ang="0">
                    <a:pos x="0" y="2928"/>
                  </a:cxn>
                  <a:cxn ang="0">
                    <a:pos x="0" y="3504"/>
                  </a:cxn>
                </a:cxnLst>
                <a:rect l="0" t="0" r="r" b="b"/>
                <a:pathLst>
                  <a:path w="1056" h="3504">
                    <a:moveTo>
                      <a:pt x="1056" y="0"/>
                    </a:moveTo>
                    <a:lnTo>
                      <a:pt x="1056" y="1392"/>
                    </a:lnTo>
                    <a:lnTo>
                      <a:pt x="480" y="1872"/>
                    </a:lnTo>
                    <a:lnTo>
                      <a:pt x="480" y="2400"/>
                    </a:lnTo>
                    <a:lnTo>
                      <a:pt x="0" y="2928"/>
                    </a:lnTo>
                    <a:lnTo>
                      <a:pt x="0" y="3504"/>
                    </a:lnTo>
                  </a:path>
                </a:pathLst>
              </a:custGeom>
              <a:noFill/>
              <a:ln w="57150" cmpd="sng">
                <a:solidFill>
                  <a:schemeClr val="hlink"/>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7" name="Rectangle 13"/>
              <p:cNvSpPr>
                <a:spLocks noChangeArrowheads="1"/>
              </p:cNvSpPr>
              <p:nvPr/>
            </p:nvSpPr>
            <p:spPr bwMode="auto">
              <a:xfrm rot="2270025">
                <a:off x="4002" y="1536"/>
                <a:ext cx="150" cy="114"/>
              </a:xfrm>
              <a:prstGeom prst="rect">
                <a:avLst/>
              </a:prstGeom>
              <a:solidFill>
                <a:schemeClr val="bg1"/>
              </a:soli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8" name="Line 14"/>
              <p:cNvSpPr>
                <a:spLocks noChangeShapeType="1"/>
              </p:cNvSpPr>
              <p:nvPr/>
            </p:nvSpPr>
            <p:spPr bwMode="auto">
              <a:xfrm rot="16200000" flipH="1">
                <a:off x="3960" y="887"/>
                <a:ext cx="432" cy="480"/>
              </a:xfrm>
              <a:prstGeom prst="line">
                <a:avLst/>
              </a:prstGeom>
              <a:noFill/>
              <a:ln w="57150">
                <a:solidFill>
                  <a:srgbClr val="FF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19" name="Freeform 15"/>
              <p:cNvSpPr>
                <a:spLocks/>
              </p:cNvSpPr>
              <p:nvPr/>
            </p:nvSpPr>
            <p:spPr bwMode="auto">
              <a:xfrm rot="16200000">
                <a:off x="2736" y="-337"/>
                <a:ext cx="1104" cy="3504"/>
              </a:xfrm>
              <a:custGeom>
                <a:avLst/>
                <a:gdLst/>
                <a:ahLst/>
                <a:cxnLst>
                  <a:cxn ang="0">
                    <a:pos x="528" y="0"/>
                  </a:cxn>
                  <a:cxn ang="0">
                    <a:pos x="528" y="432"/>
                  </a:cxn>
                  <a:cxn ang="0">
                    <a:pos x="0" y="864"/>
                  </a:cxn>
                  <a:cxn ang="0">
                    <a:pos x="0" y="2352"/>
                  </a:cxn>
                  <a:cxn ang="0">
                    <a:pos x="1104" y="2928"/>
                  </a:cxn>
                  <a:cxn ang="0">
                    <a:pos x="1104" y="3504"/>
                  </a:cxn>
                </a:cxnLst>
                <a:rect l="0" t="0" r="r" b="b"/>
                <a:pathLst>
                  <a:path w="1104" h="3504">
                    <a:moveTo>
                      <a:pt x="528" y="0"/>
                    </a:moveTo>
                    <a:lnTo>
                      <a:pt x="528" y="432"/>
                    </a:lnTo>
                    <a:lnTo>
                      <a:pt x="0" y="864"/>
                    </a:lnTo>
                    <a:lnTo>
                      <a:pt x="0" y="2352"/>
                    </a:lnTo>
                    <a:lnTo>
                      <a:pt x="1104" y="2928"/>
                    </a:lnTo>
                    <a:lnTo>
                      <a:pt x="1104" y="3504"/>
                    </a:lnTo>
                  </a:path>
                </a:pathLst>
              </a:custGeom>
              <a:noFill/>
              <a:ln w="57150" cmpd="sng">
                <a:solidFill>
                  <a:schemeClr val="accent2"/>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20" name="Rectangle 16"/>
              <p:cNvSpPr>
                <a:spLocks noChangeArrowheads="1"/>
              </p:cNvSpPr>
              <p:nvPr/>
            </p:nvSpPr>
            <p:spPr bwMode="auto">
              <a:xfrm rot="2270025">
                <a:off x="4208" y="1127"/>
                <a:ext cx="150" cy="162"/>
              </a:xfrm>
              <a:prstGeom prst="rect">
                <a:avLst/>
              </a:prstGeom>
              <a:solidFill>
                <a:schemeClr val="bg1"/>
              </a:solidFill>
              <a:ln w="12700">
                <a:no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sp>
            <p:nvSpPr>
              <p:cNvPr id="303121" name="Line 17"/>
              <p:cNvSpPr>
                <a:spLocks noChangeShapeType="1"/>
              </p:cNvSpPr>
              <p:nvPr/>
            </p:nvSpPr>
            <p:spPr bwMode="auto">
              <a:xfrm rot="16200000" flipH="1">
                <a:off x="4008" y="930"/>
                <a:ext cx="432" cy="480"/>
              </a:xfrm>
              <a:prstGeom prst="line">
                <a:avLst/>
              </a:prstGeom>
              <a:noFill/>
              <a:ln w="57150">
                <a:solidFill>
                  <a:srgbClr val="FF33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3333CC"/>
                  </a:solidFill>
                  <a:effectLst/>
                  <a:uLnTx/>
                  <a:uFillTx/>
                  <a:ea typeface="+mn-ea"/>
                  <a:cs typeface="Times New Roman" pitchFamily="18" charset="0"/>
                </a:endParaRPr>
              </a:p>
            </p:txBody>
          </p:sp>
        </p:grpSp>
        <p:sp>
          <p:nvSpPr>
            <p:cNvPr id="303122" name="Text Box 18"/>
            <p:cNvSpPr txBox="1">
              <a:spLocks noChangeArrowheads="1"/>
            </p:cNvSpPr>
            <p:nvPr/>
          </p:nvSpPr>
          <p:spPr bwMode="auto">
            <a:xfrm>
              <a:off x="662" y="710"/>
              <a:ext cx="252" cy="30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CC"/>
                  </a:solidFill>
                  <a:effectLst/>
                  <a:uLnTx/>
                  <a:uFillTx/>
                  <a:ea typeface="+mn-ea"/>
                  <a:cs typeface="Times New Roman" pitchFamily="18" charset="0"/>
                </a:rPr>
                <a:t>1</a:t>
              </a:r>
            </a:p>
          </p:txBody>
        </p:sp>
        <p:sp>
          <p:nvSpPr>
            <p:cNvPr id="303123" name="Text Box 19"/>
            <p:cNvSpPr txBox="1">
              <a:spLocks noChangeArrowheads="1"/>
            </p:cNvSpPr>
            <p:nvPr/>
          </p:nvSpPr>
          <p:spPr bwMode="auto">
            <a:xfrm>
              <a:off x="4643" y="1766"/>
              <a:ext cx="251" cy="30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CC"/>
                  </a:solidFill>
                  <a:effectLst/>
                  <a:uLnTx/>
                  <a:uFillTx/>
                  <a:ea typeface="+mn-ea"/>
                  <a:cs typeface="Times New Roman" pitchFamily="18" charset="0"/>
                </a:rPr>
                <a:t>1</a:t>
              </a:r>
            </a:p>
          </p:txBody>
        </p:sp>
        <p:sp>
          <p:nvSpPr>
            <p:cNvPr id="303124" name="Text Box 20"/>
            <p:cNvSpPr txBox="1">
              <a:spLocks noChangeArrowheads="1"/>
            </p:cNvSpPr>
            <p:nvPr/>
          </p:nvSpPr>
          <p:spPr bwMode="auto">
            <a:xfrm>
              <a:off x="4649" y="1248"/>
              <a:ext cx="252" cy="30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CC"/>
                  </a:solidFill>
                  <a:effectLst/>
                  <a:uLnTx/>
                  <a:uFillTx/>
                  <a:ea typeface="+mn-ea"/>
                  <a:cs typeface="Times New Roman" pitchFamily="18" charset="0"/>
                </a:rPr>
                <a:t>3</a:t>
              </a:r>
            </a:p>
          </p:txBody>
        </p:sp>
        <p:sp>
          <p:nvSpPr>
            <p:cNvPr id="303125" name="Text Box 21"/>
            <p:cNvSpPr txBox="1">
              <a:spLocks noChangeArrowheads="1"/>
            </p:cNvSpPr>
            <p:nvPr/>
          </p:nvSpPr>
          <p:spPr bwMode="auto">
            <a:xfrm>
              <a:off x="4656" y="738"/>
              <a:ext cx="252" cy="299"/>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CC"/>
                  </a:solidFill>
                  <a:effectLst/>
                  <a:uLnTx/>
                  <a:uFillTx/>
                  <a:ea typeface="+mn-ea"/>
                  <a:cs typeface="Times New Roman" pitchFamily="18" charset="0"/>
                </a:rPr>
                <a:t>2</a:t>
              </a:r>
            </a:p>
          </p:txBody>
        </p:sp>
        <p:sp>
          <p:nvSpPr>
            <p:cNvPr id="303126" name="Text Box 22"/>
            <p:cNvSpPr txBox="1">
              <a:spLocks noChangeArrowheads="1"/>
            </p:cNvSpPr>
            <p:nvPr/>
          </p:nvSpPr>
          <p:spPr bwMode="auto">
            <a:xfrm>
              <a:off x="672" y="1320"/>
              <a:ext cx="252" cy="300"/>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CC"/>
                  </a:solidFill>
                  <a:effectLst/>
                  <a:uLnTx/>
                  <a:uFillTx/>
                  <a:ea typeface="+mn-ea"/>
                  <a:cs typeface="Times New Roman" pitchFamily="18" charset="0"/>
                </a:rPr>
                <a:t>2</a:t>
              </a:r>
            </a:p>
          </p:txBody>
        </p:sp>
        <p:sp>
          <p:nvSpPr>
            <p:cNvPr id="303127" name="Text Box 23"/>
            <p:cNvSpPr txBox="1">
              <a:spLocks noChangeArrowheads="1"/>
            </p:cNvSpPr>
            <p:nvPr/>
          </p:nvSpPr>
          <p:spPr bwMode="auto">
            <a:xfrm>
              <a:off x="672" y="1797"/>
              <a:ext cx="252" cy="299"/>
            </a:xfrm>
            <a:prstGeom prst="rect">
              <a:avLst/>
            </a:prstGeom>
            <a:noFill/>
            <a:ln w="12700">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CC"/>
                  </a:solidFill>
                  <a:effectLst/>
                  <a:uLnTx/>
                  <a:uFillTx/>
                  <a:ea typeface="+mn-ea"/>
                  <a:cs typeface="Times New Roman" pitchFamily="18" charset="0"/>
                </a:rPr>
                <a:t>3</a:t>
              </a:r>
            </a:p>
          </p:txBody>
        </p:sp>
      </p:grpSp>
      <p:sp>
        <p:nvSpPr>
          <p:cNvPr id="2" name="TextBox 1"/>
          <p:cNvSpPr txBox="1"/>
          <p:nvPr/>
        </p:nvSpPr>
        <p:spPr>
          <a:xfrm>
            <a:off x="1447800" y="4876800"/>
            <a:ext cx="5254965"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ea typeface="+mn-ea"/>
                <a:cs typeface="Times New Roman" pitchFamily="18" charset="0"/>
              </a:rPr>
              <a:t>As robust as an electronic system gets…</a:t>
            </a:r>
          </a:p>
        </p:txBody>
      </p:sp>
    </p:spTree>
    <p:extLst>
      <p:ext uri="{BB962C8B-B14F-4D97-AF65-F5344CB8AC3E}">
        <p14:creationId xmlns:p14="http://schemas.microsoft.com/office/powerpoint/2010/main" val="3503315516"/>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zur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3333FF"/>
            </a:solidFill>
            <a:effectLst/>
            <a:latin typeface="Arial" panose="020B0604020202020204" pitchFamily="34" charset="0"/>
            <a:cs typeface="Times New Roman" panose="02020603050405020304" pitchFamily="18"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3333FF"/>
            </a:solidFill>
            <a:effectLst/>
            <a:latin typeface="Arial" panose="020B0604020202020204" pitchFamily="34" charset="0"/>
            <a:cs typeface="Times New Roman" panose="02020603050405020304" pitchFamily="18" charset="0"/>
          </a:defRPr>
        </a:defPPr>
      </a:lstStyle>
    </a:lnDef>
  </a:objectDefaults>
  <a:extraClrSchemeLst>
    <a:extraClrScheme>
      <a:clrScheme name="Az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z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z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accent2"/>
            </a:solidFill>
            <a:effectLst/>
            <a:latin typeface="Arial Unicode MS" pitchFamily="34" charset="-128"/>
            <a:cs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accent2"/>
            </a:solidFill>
            <a:effectLst/>
            <a:latin typeface="Arial Unicode MS" pitchFamily="34" charset="-128"/>
            <a:cs typeface="Times New Roman" pitchFamily="18" charset="0"/>
          </a:defRPr>
        </a:defPPr>
      </a:lstStyle>
    </a:lnDef>
    <a:txDef>
      <a:spPr>
        <a:noFill/>
      </a:spPr>
      <a:bodyPr wrap="none" rtlCol="0">
        <a:spAutoFit/>
      </a:bodyPr>
      <a:lstStyle>
        <a:defPPr>
          <a:defRPr dirty="0" smtClean="0">
            <a:solidFill>
              <a:srgbClr val="002060"/>
            </a:solidFill>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200" b="0" i="0" u="none" strike="noStrike" cap="none" normalizeH="0" baseline="0" smtClean="0">
            <a:ln>
              <a:noFill/>
            </a:ln>
            <a:solidFill>
              <a:schemeClr val="accent2"/>
            </a:solidFill>
            <a:effectLst/>
            <a:latin typeface="Arial Unicode MS" pitchFamily="34" charset="-128"/>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200" b="0" i="0" u="none" strike="noStrike" cap="none" normalizeH="0" baseline="0" smtClean="0">
            <a:ln>
              <a:noFill/>
            </a:ln>
            <a:solidFill>
              <a:schemeClr val="accent2"/>
            </a:solidFill>
            <a:effectLst/>
            <a:latin typeface="Arial Unicode MS" pitchFamily="34" charset="-128"/>
            <a:cs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200" b="0" i="0" u="none" strike="noStrike" cap="none" normalizeH="0" baseline="0" smtClean="0">
            <a:ln>
              <a:noFill/>
            </a:ln>
            <a:solidFill>
              <a:schemeClr val="accent2"/>
            </a:solidFill>
            <a:effectLst/>
            <a:latin typeface="Arial Unicode MS" pitchFamily="34" charset="-128"/>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200" b="0" i="0" u="none" strike="noStrike" cap="none" normalizeH="0" baseline="0" smtClean="0">
            <a:ln>
              <a:noFill/>
            </a:ln>
            <a:solidFill>
              <a:schemeClr val="accent2"/>
            </a:solidFill>
            <a:effectLst/>
            <a:latin typeface="Arial Unicode MS" pitchFamily="34" charset="-128"/>
            <a:cs typeface="Times New Roman" panose="02020603050405020304"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D:\msoffice\Templates\Presentation Designs\Azure.pot</Template>
  <TotalTime>80793</TotalTime>
  <Words>4546</Words>
  <Application>Microsoft Office PowerPoint</Application>
  <PresentationFormat>On-screen Show (4:3)</PresentationFormat>
  <Paragraphs>708</Paragraphs>
  <Slides>89</Slides>
  <Notes>12</Notes>
  <HiddenSlides>5</HiddenSlides>
  <MMClips>1</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3</vt:i4>
      </vt:variant>
      <vt:variant>
        <vt:lpstr>Slide Titles</vt:lpstr>
      </vt:variant>
      <vt:variant>
        <vt:i4>89</vt:i4>
      </vt:variant>
    </vt:vector>
  </HeadingPairs>
  <TitlesOfParts>
    <vt:vector size="110" baseType="lpstr">
      <vt:lpstr>Arial</vt:lpstr>
      <vt:lpstr>Arial Unicode MS</vt:lpstr>
      <vt:lpstr>Calibri</vt:lpstr>
      <vt:lpstr>Calibri Light</vt:lpstr>
      <vt:lpstr>Cambria Math</vt:lpstr>
      <vt:lpstr>Comic Sans MS</vt:lpstr>
      <vt:lpstr>Constantia</vt:lpstr>
      <vt:lpstr>Garamond</vt:lpstr>
      <vt:lpstr>Harding</vt:lpstr>
      <vt:lpstr>Symbol</vt:lpstr>
      <vt:lpstr>Times New Roman</vt:lpstr>
      <vt:lpstr>Wingdings</vt:lpstr>
      <vt:lpstr>Azure</vt:lpstr>
      <vt:lpstr>3_Office Theme</vt:lpstr>
      <vt:lpstr>2_Office Theme</vt:lpstr>
      <vt:lpstr>Default Design</vt:lpstr>
      <vt:lpstr>1_Default Design</vt:lpstr>
      <vt:lpstr>2_Default Design</vt:lpstr>
      <vt:lpstr>Equation</vt:lpstr>
      <vt:lpstr>Acrobat Document</vt:lpstr>
      <vt:lpstr>משוואה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Topological Superconductivity in Nanowires</vt:lpstr>
      <vt:lpstr>PowerPoint Presentation</vt:lpstr>
      <vt:lpstr>PowerPoint Presentation</vt:lpstr>
      <vt:lpstr>PowerPoint Presentation</vt:lpstr>
      <vt:lpstr>PowerPoint Presentation</vt:lpstr>
      <vt:lpstr>PowerPoint Presentation</vt:lpstr>
      <vt:lpstr>PowerPoint Presentation</vt:lpstr>
      <vt:lpstr>1D topological superconductor in a 2D setting    (Pientka, Keselman, Yacoby, Berg, Stern, Halperin) (Hell et al. )</vt:lpstr>
      <vt:lpstr>PowerPoint Presentation</vt:lpstr>
      <vt:lpstr>PowerPoint Presentation</vt:lpstr>
      <vt:lpstr>Setup and Model</vt:lpstr>
      <vt:lpstr>PowerPoint Presentation</vt:lpstr>
      <vt:lpstr>PowerPoint Presentation</vt:lpstr>
      <vt:lpstr>Phase Diagram</vt:lpstr>
      <vt:lpstr>Majorana end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Spectrum of excitations in the topological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Experiments – coupling FQHE to a super-conductor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Adi Stern</dc:creator>
  <cp:lastModifiedBy>Ady Stern</cp:lastModifiedBy>
  <cp:revision>398</cp:revision>
  <dcterms:created xsi:type="dcterms:W3CDTF">1996-12-23T19:51:55Z</dcterms:created>
  <dcterms:modified xsi:type="dcterms:W3CDTF">2022-09-02T13:54:58Z</dcterms:modified>
</cp:coreProperties>
</file>