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8"/>
  </p:notesMasterIdLst>
  <p:handoutMasterIdLst>
    <p:handoutMasterId r:id="rId29"/>
  </p:handoutMasterIdLst>
  <p:sldIdLst>
    <p:sldId id="503" r:id="rId4"/>
    <p:sldId id="273" r:id="rId5"/>
    <p:sldId id="274" r:id="rId6"/>
    <p:sldId id="283" r:id="rId7"/>
    <p:sldId id="260" r:id="rId8"/>
    <p:sldId id="261" r:id="rId9"/>
    <p:sldId id="331" r:id="rId10"/>
    <p:sldId id="263" r:id="rId11"/>
    <p:sldId id="265" r:id="rId12"/>
    <p:sldId id="278" r:id="rId13"/>
    <p:sldId id="521" r:id="rId14"/>
    <p:sldId id="563" r:id="rId15"/>
    <p:sldId id="522" r:id="rId16"/>
    <p:sldId id="564" r:id="rId17"/>
    <p:sldId id="289" r:id="rId18"/>
    <p:sldId id="332" r:id="rId19"/>
    <p:sldId id="330" r:id="rId20"/>
    <p:sldId id="270" r:id="rId21"/>
    <p:sldId id="279" r:id="rId22"/>
    <p:sldId id="346" r:id="rId23"/>
    <p:sldId id="280" r:id="rId24"/>
    <p:sldId id="336" r:id="rId25"/>
    <p:sldId id="337" r:id="rId26"/>
    <p:sldId id="348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996633"/>
    <a:srgbClr val="99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1" autoAdjust="0"/>
    <p:restoredTop sz="94660"/>
  </p:normalViewPr>
  <p:slideViewPr>
    <p:cSldViewPr>
      <p:cViewPr varScale="1">
        <p:scale>
          <a:sx n="54" d="100"/>
          <a:sy n="54" d="100"/>
        </p:scale>
        <p:origin x="1551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7.wmf"/><Relationship Id="rId7" Type="http://schemas.openxmlformats.org/officeDocument/2006/relationships/image" Target="../media/image1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EE25FA-9D0D-4EF5-948C-A26AF5B0C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0DB41-F16C-4FB4-9B63-A53259660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CB7604-18A7-44F7-9701-C529AC8B10BB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A7B20-1A25-40EC-8397-F03C331AE8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D962F-602C-4B10-BE33-72D54D49C1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6DCD721-50D4-4662-AD69-77435F4D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6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AC3F952-EB44-45FC-9C9C-2CB403B3E30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4D26C-7869-452A-BE9F-75B5F6AB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58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3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D026-F338-4BA3-8E75-EBF6AC2A27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9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9F2E-5158-4437-832B-324D41861A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2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8D8D-223A-4539-914A-7CE988C447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0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16F9A-398A-4775-9174-B479BFDF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4810-5364-43AD-A884-4813C6FE0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7D0F2-97B2-4D8E-9ED1-31D74028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83F-0C90-4DF4-BA7A-F7B513816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6652-99DF-4DFD-8928-54D08A947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9601-7861-447A-852D-2DF3D03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1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7905-9A0E-4BFA-9C5D-A1E4CE230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7E4B-6597-4F79-A281-4565FC1D5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0CB5-661F-4B39-B596-20D77A6831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37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9A81-5F5C-4CA1-81F0-3B143B01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3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8346-B834-491F-B6DB-BFD0A8AEF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BAB5-0D3E-4FFF-AE61-C3FB05A3D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3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D14ED-D798-4C57-9007-03FEDC26D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0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1B95-ACC3-447F-9680-227595B8F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18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06B8-6DF2-455E-96D7-72433151A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7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795C-0257-48D4-A612-57CC5DC04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14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8CCD-FD00-4576-A187-C8535960F5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3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B26DC-A0AC-4350-B514-671D923CBC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3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033-09EE-449E-88DE-CCB5F493B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8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4FE5-9A8B-4D30-96F3-E4337FD561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2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A09A-5C11-40CB-970F-B9870DC36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2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5F89-5C73-4427-AF6B-C59B2AAA7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00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9084-4DC4-421A-81A3-8A8690E99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16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5D64D-0FBF-4EEB-A63B-549F58286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4A95-9B39-4F57-8882-DE96AC33D9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B1FD-C878-435D-B3F6-2661CCB02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9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4479-1D83-4456-B296-109E619667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D58C-523C-4429-8DB0-DF0B599644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0AD84-90A0-46EA-8A92-0B29FF3D57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1484-695B-44A6-9775-E0F162527F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AA1FB-E21F-4291-AEA0-F5DA4856440B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952E6F-4026-4F3D-B761-79E05D81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1107F554-1693-4193-935F-31C6FE9C3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6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0.wmf"/><Relationship Id="rId3" Type="http://schemas.openxmlformats.org/officeDocument/2006/relationships/image" Target="../media/image72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4.png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8.wmf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81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76.wmf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9.png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6.bin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87.wmf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png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88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3.bin"/><Relationship Id="rId22" Type="http://schemas.openxmlformats.org/officeDocument/2006/relationships/image" Target="../media/image9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890.png"/><Relationship Id="rId5" Type="http://schemas.openxmlformats.org/officeDocument/2006/relationships/image" Target="../media/image101.wmf"/><Relationship Id="rId10" Type="http://schemas.openxmlformats.org/officeDocument/2006/relationships/image" Target="../media/image88.png"/><Relationship Id="rId4" Type="http://schemas.openxmlformats.org/officeDocument/2006/relationships/image" Target="../media/image99.wmf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9.bin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107.wmf"/><Relationship Id="rId4" Type="http://schemas.openxmlformats.org/officeDocument/2006/relationships/image" Target="../media/image103.wmf"/><Relationship Id="rId9" Type="http://schemas.openxmlformats.org/officeDocument/2006/relationships/image" Target="../media/image10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8.wmf"/><Relationship Id="rId9" Type="http://schemas.openxmlformats.org/officeDocument/2006/relationships/image" Target="../media/image1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1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6.bin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15.wmf"/><Relationship Id="rId9" Type="http://schemas.openxmlformats.org/officeDocument/2006/relationships/image" Target="../media/image11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9.bin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19.wmf"/><Relationship Id="rId9" Type="http://schemas.openxmlformats.org/officeDocument/2006/relationships/image" Target="../media/image1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2.wmf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34.png"/><Relationship Id="rId21" Type="http://schemas.openxmlformats.org/officeDocument/2006/relationships/image" Target="../media/image32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48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422" y="243698"/>
            <a:ext cx="766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Organizing Principles for Understanding Matter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627" y="143204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Symmetry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627" y="4133702"/>
            <a:ext cx="141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27" y="2062751"/>
            <a:ext cx="30380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operations leave a system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invariant?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Distinguish phases of matter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by symmetries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627" y="4714632"/>
            <a:ext cx="29322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stays the same when a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system is deformed?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Distinguish topological phases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of matter</a:t>
            </a:r>
          </a:p>
        </p:txBody>
      </p:sp>
      <p:pic>
        <p:nvPicPr>
          <p:cNvPr id="602124" name="Picture 12" descr="http://upload.wikimedia.org/wikipedia/commons/thumb/1/15/Wallpaper_group-p31m-2.jpg/800px-Wallpaper_group-p31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39" y="1431287"/>
            <a:ext cx="2095637" cy="21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37405" y="3545804"/>
            <a:ext cx="1699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wallpaper group p31m</a:t>
            </a:r>
          </a:p>
        </p:txBody>
      </p:sp>
      <p:pic>
        <p:nvPicPr>
          <p:cNvPr id="602126" name="Picture 14" descr="http://upload.wikimedia.org/wikipedia/commons/thumb/8/8c/Wallpaper_group-p4-2.jpg/800px-Wallpaper_group-p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30" y="1431285"/>
            <a:ext cx="2095637" cy="21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283609" y="3564637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wallpaper group p4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87866" y="4054330"/>
            <a:ext cx="3266887" cy="2271313"/>
            <a:chOff x="5257800" y="1843487"/>
            <a:chExt cx="3266887" cy="2271313"/>
          </a:xfrm>
        </p:grpSpPr>
        <p:pic>
          <p:nvPicPr>
            <p:cNvPr id="23" name="Picture 2" descr="Image result for topology coffee mug to donu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8" r="11151"/>
            <a:stretch/>
          </p:blipFill>
          <p:spPr bwMode="auto">
            <a:xfrm>
              <a:off x="5257800" y="1843487"/>
              <a:ext cx="3200400" cy="225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543800" y="3914745"/>
              <a:ext cx="98088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https://3dprint.com/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890058" y="6370355"/>
            <a:ext cx="990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genus g = 1</a:t>
            </a:r>
          </a:p>
        </p:txBody>
      </p:sp>
    </p:spTree>
    <p:extLst>
      <p:ext uri="{BB962C8B-B14F-4D97-AF65-F5344CB8AC3E}">
        <p14:creationId xmlns:p14="http://schemas.microsoft.com/office/powerpoint/2010/main" val="23455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Chiral</a:t>
            </a:r>
            <a:r>
              <a:rPr lang="en-US" sz="2400" dirty="0"/>
              <a:t>” Symmetry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048780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Reflection Symmetry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52400"/>
            <a:ext cx="499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Symmetries of the SSH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739" y="1600200"/>
            <a:ext cx="56974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 Artificial symmetry of </a:t>
            </a:r>
            <a:r>
              <a:rPr lang="en-US" dirty="0" err="1">
                <a:solidFill>
                  <a:srgbClr val="0000CC"/>
                </a:solidFill>
              </a:rPr>
              <a:t>polyacetylene</a:t>
            </a:r>
            <a:r>
              <a:rPr lang="en-US" dirty="0">
                <a:solidFill>
                  <a:srgbClr val="0000CC"/>
                </a:solidFill>
              </a:rPr>
              <a:t>.  Consequence </a:t>
            </a:r>
          </a:p>
          <a:p>
            <a:pPr>
              <a:buClr>
                <a:srgbClr val="FF0000"/>
              </a:buClr>
              <a:buSzPct val="140000"/>
            </a:pPr>
            <a:r>
              <a:rPr lang="en-US" dirty="0">
                <a:solidFill>
                  <a:srgbClr val="0000CC"/>
                </a:solidFill>
              </a:rPr>
              <a:t>        of bipartite lattice with only A-B hopping:</a:t>
            </a: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endParaRPr lang="en-US" dirty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 Requires </a:t>
            </a:r>
            <a:r>
              <a:rPr lang="en-US" dirty="0" err="1">
                <a:solidFill>
                  <a:srgbClr val="0000CC"/>
                </a:solidFill>
              </a:rPr>
              <a:t>d</a:t>
            </a:r>
            <a:r>
              <a:rPr lang="en-US" baseline="-25000" dirty="0" err="1">
                <a:solidFill>
                  <a:srgbClr val="0000CC"/>
                </a:solidFill>
              </a:rPr>
              <a:t>z</a:t>
            </a:r>
            <a:r>
              <a:rPr lang="en-US" dirty="0">
                <a:solidFill>
                  <a:srgbClr val="0000CC"/>
                </a:solidFill>
              </a:rPr>
              <a:t>(k)=0 :   integer winding number</a:t>
            </a: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endParaRPr lang="en-US" dirty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 Leads to particle-hole symmetric spectrum: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1003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003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94760" y="914400"/>
          <a:ext cx="4892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" name="Equation" r:id="rId5" imgW="2717640" imgH="253800" progId="Equation.DSMT4">
                  <p:embed/>
                </p:oleObj>
              </mc:Choice>
              <mc:Fallback>
                <p:oleObj name="Equation" r:id="rId5" imgW="27176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760" y="914400"/>
                        <a:ext cx="489204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686550" y="1524000"/>
          <a:ext cx="857250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8" name="Equation" r:id="rId7" imgW="647640" imgH="457200" progId="Equation.DSMT4">
                  <p:embed/>
                </p:oleObj>
              </mc:Choice>
              <mc:Fallback>
                <p:oleObj name="Equation" r:id="rId7" imgW="64764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1524000"/>
                        <a:ext cx="857250" cy="605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3452769"/>
          <a:ext cx="4724400" cy="43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9" name="Equation" r:id="rId9" imgW="2768400" imgH="253800" progId="Equation.DSMT4">
                  <p:embed/>
                </p:oleObj>
              </mc:Choice>
              <mc:Fallback>
                <p:oleObj name="Equation" r:id="rId9" imgW="27684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52769"/>
                        <a:ext cx="4724400" cy="433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640262" y="4160837"/>
          <a:ext cx="22177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" name="Equation" r:id="rId11" imgW="1231560" imgH="228600" progId="Equation.DSMT4">
                  <p:embed/>
                </p:oleObj>
              </mc:Choice>
              <mc:Fallback>
                <p:oleObj name="Equation" r:id="rId11" imgW="12315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2" y="4160837"/>
                        <a:ext cx="22177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84343" y="4646474"/>
            <a:ext cx="6616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 Real symmetry of </a:t>
            </a:r>
            <a:r>
              <a:rPr lang="en-US" dirty="0" err="1">
                <a:solidFill>
                  <a:srgbClr val="0000CC"/>
                </a:solidFill>
              </a:rPr>
              <a:t>polyacetylene</a:t>
            </a:r>
            <a:r>
              <a:rPr lang="en-US" dirty="0">
                <a:solidFill>
                  <a:srgbClr val="0000CC"/>
                </a:solidFill>
              </a:rPr>
              <a:t>.  </a:t>
            </a:r>
          </a:p>
          <a:p>
            <a:pPr>
              <a:buClr>
                <a:srgbClr val="FF0000"/>
              </a:buClr>
              <a:buSzPct val="140000"/>
            </a:pPr>
            <a:endParaRPr lang="en-US" dirty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 Allows </a:t>
            </a:r>
            <a:r>
              <a:rPr lang="en-US" dirty="0" err="1">
                <a:solidFill>
                  <a:srgbClr val="0000CC"/>
                </a:solidFill>
              </a:rPr>
              <a:t>d</a:t>
            </a:r>
            <a:r>
              <a:rPr lang="en-US" baseline="-25000" dirty="0" err="1">
                <a:solidFill>
                  <a:srgbClr val="0000CC"/>
                </a:solidFill>
              </a:rPr>
              <a:t>z</a:t>
            </a:r>
            <a:r>
              <a:rPr lang="en-US" dirty="0">
                <a:solidFill>
                  <a:srgbClr val="0000CC"/>
                </a:solidFill>
              </a:rPr>
              <a:t>(k)</a:t>
            </a:r>
            <a:r>
              <a:rPr lang="en-US" dirty="0">
                <a:solidFill>
                  <a:srgbClr val="0000CC"/>
                </a:solidFill>
                <a:latin typeface="Arial"/>
                <a:cs typeface="Arial"/>
              </a:rPr>
              <a:t>≠</a:t>
            </a:r>
            <a:r>
              <a:rPr lang="en-US" dirty="0">
                <a:solidFill>
                  <a:srgbClr val="0000CC"/>
                </a:solidFill>
              </a:rPr>
              <a:t>0, but constrains </a:t>
            </a:r>
            <a:r>
              <a:rPr lang="en-US" dirty="0" err="1">
                <a:solidFill>
                  <a:srgbClr val="0000CC"/>
                </a:solidFill>
              </a:rPr>
              <a:t>d</a:t>
            </a:r>
            <a:r>
              <a:rPr lang="en-US" baseline="-25000" dirty="0" err="1">
                <a:solidFill>
                  <a:srgbClr val="0000CC"/>
                </a:solidFill>
              </a:rPr>
              <a:t>x</a:t>
            </a:r>
            <a:r>
              <a:rPr lang="en-US" dirty="0">
                <a:solidFill>
                  <a:srgbClr val="0000CC"/>
                </a:solidFill>
              </a:rPr>
              <a:t>(-k)= </a:t>
            </a:r>
            <a:r>
              <a:rPr lang="en-US" dirty="0" err="1">
                <a:solidFill>
                  <a:srgbClr val="0000CC"/>
                </a:solidFill>
              </a:rPr>
              <a:t>d</a:t>
            </a:r>
            <a:r>
              <a:rPr lang="en-US" baseline="-25000" dirty="0" err="1">
                <a:solidFill>
                  <a:srgbClr val="0000CC"/>
                </a:solidFill>
              </a:rPr>
              <a:t>x</a:t>
            </a:r>
            <a:r>
              <a:rPr lang="en-US" dirty="0">
                <a:solidFill>
                  <a:srgbClr val="0000CC"/>
                </a:solidFill>
              </a:rPr>
              <a:t>(k), </a:t>
            </a:r>
            <a:r>
              <a:rPr lang="en-US" dirty="0" err="1">
                <a:solidFill>
                  <a:srgbClr val="0000CC"/>
                </a:solidFill>
              </a:rPr>
              <a:t>d</a:t>
            </a:r>
            <a:r>
              <a:rPr lang="en-US" baseline="-25000" dirty="0" err="1">
                <a:solidFill>
                  <a:srgbClr val="0000CC"/>
                </a:solidFill>
              </a:rPr>
              <a:t>y,z</a:t>
            </a:r>
            <a:r>
              <a:rPr lang="en-US" dirty="0">
                <a:solidFill>
                  <a:srgbClr val="0000CC"/>
                </a:solidFill>
              </a:rPr>
              <a:t>(-k)= -</a:t>
            </a:r>
            <a:r>
              <a:rPr lang="en-US" dirty="0" err="1">
                <a:solidFill>
                  <a:srgbClr val="0000CC"/>
                </a:solidFill>
              </a:rPr>
              <a:t>d</a:t>
            </a:r>
            <a:r>
              <a:rPr lang="en-US" baseline="-25000" dirty="0" err="1">
                <a:solidFill>
                  <a:srgbClr val="0000CC"/>
                </a:solidFill>
              </a:rPr>
              <a:t>y,z</a:t>
            </a:r>
            <a:r>
              <a:rPr lang="en-US" dirty="0">
                <a:solidFill>
                  <a:srgbClr val="0000CC"/>
                </a:solidFill>
              </a:rPr>
              <a:t>(k)</a:t>
            </a: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endParaRPr lang="en-US" dirty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 No p-h symmetry, but polarization is quantized:   Z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 invariant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1294" y="6260068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0 or e/2   mod e</a:t>
            </a:r>
          </a:p>
        </p:txBody>
      </p:sp>
    </p:spTree>
    <p:extLst>
      <p:ext uri="{BB962C8B-B14F-4D97-AF65-F5344CB8AC3E}">
        <p14:creationId xmlns:p14="http://schemas.microsoft.com/office/powerpoint/2010/main" val="103443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615" y="248729"/>
            <a:ext cx="4905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Topological Boundary Modes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81967" y="4223019"/>
            <a:ext cx="1278882" cy="1268465"/>
            <a:chOff x="7101603" y="3720175"/>
            <a:chExt cx="1278882" cy="1268465"/>
          </a:xfrm>
        </p:grpSpPr>
        <p:sp>
          <p:nvSpPr>
            <p:cNvPr id="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13803" y="3811863"/>
              <a:ext cx="1166682" cy="117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7531028" y="3870360"/>
              <a:ext cx="844758" cy="176468"/>
            </a:xfrm>
            <a:custGeom>
              <a:avLst/>
              <a:gdLst/>
              <a:ahLst/>
              <a:cxnLst>
                <a:cxn ang="0">
                  <a:pos x="719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719" y="0"/>
                </a:cxn>
                <a:cxn ang="0">
                  <a:pos x="719" y="181"/>
                </a:cxn>
                <a:cxn ang="0">
                  <a:pos x="719" y="181"/>
                </a:cxn>
              </a:cxnLst>
              <a:rect l="0" t="0" r="r" b="b"/>
              <a:pathLst>
                <a:path w="719" h="181">
                  <a:moveTo>
                    <a:pt x="719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719" y="0"/>
                  </a:lnTo>
                  <a:lnTo>
                    <a:pt x="719" y="181"/>
                  </a:lnTo>
                  <a:lnTo>
                    <a:pt x="719" y="181"/>
                  </a:lnTo>
                  <a:close/>
                </a:path>
              </a:pathLst>
            </a:custGeom>
            <a:solidFill>
              <a:srgbClr val="FEE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7531028" y="4750749"/>
              <a:ext cx="844758" cy="175493"/>
            </a:xfrm>
            <a:custGeom>
              <a:avLst/>
              <a:gdLst/>
              <a:ahLst/>
              <a:cxnLst>
                <a:cxn ang="0">
                  <a:pos x="719" y="180"/>
                </a:cxn>
                <a:cxn ang="0">
                  <a:pos x="0" y="180"/>
                </a:cxn>
                <a:cxn ang="0">
                  <a:pos x="0" y="0"/>
                </a:cxn>
                <a:cxn ang="0">
                  <a:pos x="719" y="0"/>
                </a:cxn>
                <a:cxn ang="0">
                  <a:pos x="719" y="180"/>
                </a:cxn>
                <a:cxn ang="0">
                  <a:pos x="719" y="180"/>
                </a:cxn>
              </a:cxnLst>
              <a:rect l="0" t="0" r="r" b="b"/>
              <a:pathLst>
                <a:path w="719" h="180">
                  <a:moveTo>
                    <a:pt x="719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719" y="0"/>
                  </a:lnTo>
                  <a:lnTo>
                    <a:pt x="719" y="180"/>
                  </a:lnTo>
                  <a:lnTo>
                    <a:pt x="719" y="180"/>
                  </a:lnTo>
                  <a:close/>
                </a:path>
              </a:pathLst>
            </a:custGeom>
            <a:solidFill>
              <a:srgbClr val="FEE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Line 40"/>
            <p:cNvSpPr>
              <a:spLocks noChangeShapeType="1"/>
            </p:cNvSpPr>
            <p:nvPr/>
          </p:nvSpPr>
          <p:spPr bwMode="auto">
            <a:xfrm>
              <a:off x="7534115" y="4751724"/>
              <a:ext cx="841671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Line 41"/>
            <p:cNvSpPr>
              <a:spLocks noChangeShapeType="1"/>
            </p:cNvSpPr>
            <p:nvPr/>
          </p:nvSpPr>
          <p:spPr bwMode="auto">
            <a:xfrm>
              <a:off x="7531491" y="4047804"/>
              <a:ext cx="84429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42"/>
            <p:cNvSpPr>
              <a:spLocks noChangeShapeType="1"/>
            </p:cNvSpPr>
            <p:nvPr/>
          </p:nvSpPr>
          <p:spPr bwMode="auto">
            <a:xfrm>
              <a:off x="7602412" y="4399765"/>
              <a:ext cx="725714" cy="0"/>
            </a:xfrm>
            <a:prstGeom prst="line">
              <a:avLst/>
            </a:prstGeom>
            <a:noFill/>
            <a:ln w="23813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101603" y="3720175"/>
              <a:ext cx="376554" cy="1264565"/>
              <a:chOff x="7101603" y="3720175"/>
              <a:chExt cx="376554" cy="1264565"/>
            </a:xfrm>
          </p:grpSpPr>
          <p:sp>
            <p:nvSpPr>
              <p:cNvPr id="69" name="Line 43"/>
              <p:cNvSpPr>
                <a:spLocks noChangeShapeType="1"/>
              </p:cNvSpPr>
              <p:nvPr/>
            </p:nvSpPr>
            <p:spPr bwMode="auto">
              <a:xfrm>
                <a:off x="7425286" y="3870360"/>
                <a:ext cx="1176" cy="10558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44"/>
              <p:cNvSpPr>
                <a:spLocks/>
              </p:cNvSpPr>
              <p:nvPr/>
            </p:nvSpPr>
            <p:spPr bwMode="auto">
              <a:xfrm>
                <a:off x="7367716" y="4900893"/>
                <a:ext cx="110441" cy="83847"/>
              </a:xfrm>
              <a:custGeom>
                <a:avLst/>
                <a:gdLst/>
                <a:ahLst/>
                <a:cxnLst>
                  <a:cxn ang="0">
                    <a:pos x="49" y="86"/>
                  </a:cxn>
                  <a:cxn ang="0">
                    <a:pos x="26" y="41"/>
                  </a:cxn>
                  <a:cxn ang="0">
                    <a:pos x="15" y="19"/>
                  </a:cxn>
                  <a:cxn ang="0">
                    <a:pos x="0" y="0"/>
                  </a:cxn>
                  <a:cxn ang="0">
                    <a:pos x="49" y="15"/>
                  </a:cxn>
                  <a:cxn ang="0">
                    <a:pos x="94" y="0"/>
                  </a:cxn>
                  <a:cxn ang="0">
                    <a:pos x="79" y="19"/>
                  </a:cxn>
                  <a:cxn ang="0">
                    <a:pos x="68" y="41"/>
                  </a:cxn>
                  <a:cxn ang="0">
                    <a:pos x="56" y="64"/>
                  </a:cxn>
                  <a:cxn ang="0">
                    <a:pos x="49" y="86"/>
                  </a:cxn>
                  <a:cxn ang="0">
                    <a:pos x="49" y="86"/>
                  </a:cxn>
                </a:cxnLst>
                <a:rect l="0" t="0" r="r" b="b"/>
                <a:pathLst>
                  <a:path w="94" h="86">
                    <a:moveTo>
                      <a:pt x="49" y="86"/>
                    </a:moveTo>
                    <a:lnTo>
                      <a:pt x="26" y="41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49" y="15"/>
                    </a:lnTo>
                    <a:lnTo>
                      <a:pt x="94" y="0"/>
                    </a:lnTo>
                    <a:lnTo>
                      <a:pt x="79" y="19"/>
                    </a:lnTo>
                    <a:lnTo>
                      <a:pt x="68" y="41"/>
                    </a:lnTo>
                    <a:lnTo>
                      <a:pt x="56" y="64"/>
                    </a:lnTo>
                    <a:lnTo>
                      <a:pt x="49" y="86"/>
                    </a:lnTo>
                    <a:lnTo>
                      <a:pt x="49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7367716" y="3811863"/>
                <a:ext cx="110441" cy="8092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6" y="23"/>
                  </a:cxn>
                  <a:cxn ang="0">
                    <a:pos x="68" y="41"/>
                  </a:cxn>
                  <a:cxn ang="0">
                    <a:pos x="79" y="64"/>
                  </a:cxn>
                  <a:cxn ang="0">
                    <a:pos x="94" y="83"/>
                  </a:cxn>
                  <a:cxn ang="0">
                    <a:pos x="49" y="68"/>
                  </a:cxn>
                  <a:cxn ang="0">
                    <a:pos x="0" y="83"/>
                  </a:cxn>
                  <a:cxn ang="0">
                    <a:pos x="15" y="64"/>
                  </a:cxn>
                  <a:cxn ang="0">
                    <a:pos x="26" y="41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94" h="83">
                    <a:moveTo>
                      <a:pt x="49" y="0"/>
                    </a:moveTo>
                    <a:lnTo>
                      <a:pt x="56" y="23"/>
                    </a:lnTo>
                    <a:lnTo>
                      <a:pt x="68" y="41"/>
                    </a:lnTo>
                    <a:lnTo>
                      <a:pt x="79" y="64"/>
                    </a:lnTo>
                    <a:lnTo>
                      <a:pt x="94" y="83"/>
                    </a:lnTo>
                    <a:lnTo>
                      <a:pt x="49" y="68"/>
                    </a:lnTo>
                    <a:lnTo>
                      <a:pt x="0" y="83"/>
                    </a:lnTo>
                    <a:lnTo>
                      <a:pt x="15" y="64"/>
                    </a:lnTo>
                    <a:lnTo>
                      <a:pt x="26" y="41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Line 46"/>
              <p:cNvSpPr>
                <a:spLocks noChangeShapeType="1"/>
              </p:cNvSpPr>
              <p:nvPr/>
            </p:nvSpPr>
            <p:spPr bwMode="auto">
              <a:xfrm>
                <a:off x="7379268" y="4399765"/>
                <a:ext cx="9888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137953" y="426862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101603" y="3720175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</a:t>
                </a:r>
                <a:endPara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531386" y="561716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Many body ground state: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25952" y="2769201"/>
            <a:ext cx="3619792" cy="1040639"/>
            <a:chOff x="4470971" y="2580645"/>
            <a:chExt cx="4159046" cy="1018723"/>
          </a:xfrm>
        </p:grpSpPr>
        <p:pic>
          <p:nvPicPr>
            <p:cNvPr id="6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0971" y="2627002"/>
              <a:ext cx="4159046" cy="97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Text Box 63"/>
            <p:cNvSpPr txBox="1">
              <a:spLocks noChangeArrowheads="1"/>
            </p:cNvSpPr>
            <p:nvPr/>
          </p:nvSpPr>
          <p:spPr bwMode="auto">
            <a:xfrm>
              <a:off x="7753732" y="2770626"/>
              <a:ext cx="727152" cy="47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m(x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9" name="Text Box 64"/>
            <p:cNvSpPr txBox="1">
              <a:spLocks noChangeArrowheads="1"/>
            </p:cNvSpPr>
            <p:nvPr/>
          </p:nvSpPr>
          <p:spPr bwMode="auto">
            <a:xfrm>
              <a:off x="5346310" y="2580645"/>
              <a:ext cx="833351" cy="43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y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(x)</a:t>
              </a:r>
            </a:p>
          </p:txBody>
        </p:sp>
      </p:grpSp>
      <p:sp>
        <p:nvSpPr>
          <p:cNvPr id="88" name="Freeform 13"/>
          <p:cNvSpPr>
            <a:spLocks/>
          </p:cNvSpPr>
          <p:nvPr/>
        </p:nvSpPr>
        <p:spPr bwMode="auto">
          <a:xfrm>
            <a:off x="4739957" y="2274701"/>
            <a:ext cx="61830" cy="58026"/>
          </a:xfrm>
          <a:custGeom>
            <a:avLst/>
            <a:gdLst>
              <a:gd name="T0" fmla="*/ 63 w 63"/>
              <a:gd name="T1" fmla="*/ 32 h 59"/>
              <a:gd name="T2" fmla="*/ 63 w 63"/>
              <a:gd name="T3" fmla="*/ 45 h 59"/>
              <a:gd name="T4" fmla="*/ 54 w 63"/>
              <a:gd name="T5" fmla="*/ 54 h 59"/>
              <a:gd name="T6" fmla="*/ 32 w 63"/>
              <a:gd name="T7" fmla="*/ 59 h 59"/>
              <a:gd name="T8" fmla="*/ 9 w 63"/>
              <a:gd name="T9" fmla="*/ 54 h 59"/>
              <a:gd name="T10" fmla="*/ 5 w 63"/>
              <a:gd name="T11" fmla="*/ 45 h 59"/>
              <a:gd name="T12" fmla="*/ 0 w 63"/>
              <a:gd name="T13" fmla="*/ 32 h 59"/>
              <a:gd name="T14" fmla="*/ 5 w 63"/>
              <a:gd name="T15" fmla="*/ 18 h 59"/>
              <a:gd name="T16" fmla="*/ 9 w 63"/>
              <a:gd name="T17" fmla="*/ 9 h 59"/>
              <a:gd name="T18" fmla="*/ 18 w 63"/>
              <a:gd name="T19" fmla="*/ 5 h 59"/>
              <a:gd name="T20" fmla="*/ 32 w 63"/>
              <a:gd name="T21" fmla="*/ 0 h 59"/>
              <a:gd name="T22" fmla="*/ 45 w 63"/>
              <a:gd name="T23" fmla="*/ 5 h 59"/>
              <a:gd name="T24" fmla="*/ 54 w 63"/>
              <a:gd name="T25" fmla="*/ 9 h 59"/>
              <a:gd name="T26" fmla="*/ 63 w 63"/>
              <a:gd name="T27" fmla="*/ 18 h 59"/>
              <a:gd name="T28" fmla="*/ 63 w 63"/>
              <a:gd name="T29" fmla="*/ 32 h 59"/>
              <a:gd name="T30" fmla="*/ 63 w 63"/>
              <a:gd name="T31" fmla="*/ 32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9"/>
              <a:gd name="T50" fmla="*/ 63 w 63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9">
                <a:moveTo>
                  <a:pt x="63" y="32"/>
                </a:moveTo>
                <a:lnTo>
                  <a:pt x="63" y="45"/>
                </a:lnTo>
                <a:lnTo>
                  <a:pt x="54" y="54"/>
                </a:lnTo>
                <a:lnTo>
                  <a:pt x="32" y="59"/>
                </a:lnTo>
                <a:lnTo>
                  <a:pt x="9" y="54"/>
                </a:lnTo>
                <a:lnTo>
                  <a:pt x="5" y="45"/>
                </a:lnTo>
                <a:lnTo>
                  <a:pt x="0" y="32"/>
                </a:lnTo>
                <a:lnTo>
                  <a:pt x="5" y="18"/>
                </a:lnTo>
                <a:lnTo>
                  <a:pt x="9" y="9"/>
                </a:lnTo>
                <a:lnTo>
                  <a:pt x="18" y="5"/>
                </a:lnTo>
                <a:lnTo>
                  <a:pt x="32" y="0"/>
                </a:lnTo>
                <a:lnTo>
                  <a:pt x="45" y="5"/>
                </a:lnTo>
                <a:lnTo>
                  <a:pt x="54" y="9"/>
                </a:lnTo>
                <a:lnTo>
                  <a:pt x="63" y="18"/>
                </a:lnTo>
                <a:lnTo>
                  <a:pt x="63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Freeform 14"/>
          <p:cNvSpPr>
            <a:spLocks/>
          </p:cNvSpPr>
          <p:nvPr/>
        </p:nvSpPr>
        <p:spPr bwMode="auto">
          <a:xfrm>
            <a:off x="4739957" y="2274701"/>
            <a:ext cx="61830" cy="58026"/>
          </a:xfrm>
          <a:custGeom>
            <a:avLst/>
            <a:gdLst>
              <a:gd name="T0" fmla="*/ 63 w 63"/>
              <a:gd name="T1" fmla="*/ 32 h 59"/>
              <a:gd name="T2" fmla="*/ 63 w 63"/>
              <a:gd name="T3" fmla="*/ 45 h 59"/>
              <a:gd name="T4" fmla="*/ 54 w 63"/>
              <a:gd name="T5" fmla="*/ 54 h 59"/>
              <a:gd name="T6" fmla="*/ 32 w 63"/>
              <a:gd name="T7" fmla="*/ 59 h 59"/>
              <a:gd name="T8" fmla="*/ 9 w 63"/>
              <a:gd name="T9" fmla="*/ 54 h 59"/>
              <a:gd name="T10" fmla="*/ 5 w 63"/>
              <a:gd name="T11" fmla="*/ 45 h 59"/>
              <a:gd name="T12" fmla="*/ 0 w 63"/>
              <a:gd name="T13" fmla="*/ 32 h 59"/>
              <a:gd name="T14" fmla="*/ 5 w 63"/>
              <a:gd name="T15" fmla="*/ 18 h 59"/>
              <a:gd name="T16" fmla="*/ 9 w 63"/>
              <a:gd name="T17" fmla="*/ 9 h 59"/>
              <a:gd name="T18" fmla="*/ 18 w 63"/>
              <a:gd name="T19" fmla="*/ 5 h 59"/>
              <a:gd name="T20" fmla="*/ 32 w 63"/>
              <a:gd name="T21" fmla="*/ 0 h 59"/>
              <a:gd name="T22" fmla="*/ 45 w 63"/>
              <a:gd name="T23" fmla="*/ 5 h 59"/>
              <a:gd name="T24" fmla="*/ 54 w 63"/>
              <a:gd name="T25" fmla="*/ 9 h 59"/>
              <a:gd name="T26" fmla="*/ 63 w 63"/>
              <a:gd name="T27" fmla="*/ 18 h 59"/>
              <a:gd name="T28" fmla="*/ 63 w 63"/>
              <a:gd name="T29" fmla="*/ 32 h 59"/>
              <a:gd name="T30" fmla="*/ 63 w 63"/>
              <a:gd name="T31" fmla="*/ 32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9"/>
              <a:gd name="T50" fmla="*/ 63 w 63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9">
                <a:moveTo>
                  <a:pt x="63" y="32"/>
                </a:moveTo>
                <a:lnTo>
                  <a:pt x="63" y="45"/>
                </a:lnTo>
                <a:lnTo>
                  <a:pt x="54" y="54"/>
                </a:lnTo>
                <a:lnTo>
                  <a:pt x="32" y="59"/>
                </a:lnTo>
                <a:lnTo>
                  <a:pt x="9" y="54"/>
                </a:lnTo>
                <a:lnTo>
                  <a:pt x="5" y="45"/>
                </a:lnTo>
                <a:lnTo>
                  <a:pt x="0" y="32"/>
                </a:lnTo>
                <a:lnTo>
                  <a:pt x="5" y="18"/>
                </a:lnTo>
                <a:lnTo>
                  <a:pt x="9" y="9"/>
                </a:lnTo>
                <a:lnTo>
                  <a:pt x="18" y="5"/>
                </a:lnTo>
                <a:lnTo>
                  <a:pt x="32" y="0"/>
                </a:lnTo>
                <a:lnTo>
                  <a:pt x="45" y="5"/>
                </a:lnTo>
                <a:lnTo>
                  <a:pt x="54" y="9"/>
                </a:lnTo>
                <a:lnTo>
                  <a:pt x="63" y="18"/>
                </a:lnTo>
                <a:lnTo>
                  <a:pt x="63" y="3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Freeform 15"/>
          <p:cNvSpPr>
            <a:spLocks/>
          </p:cNvSpPr>
          <p:nvPr/>
        </p:nvSpPr>
        <p:spPr bwMode="auto">
          <a:xfrm>
            <a:off x="5164919" y="2062265"/>
            <a:ext cx="56923" cy="57043"/>
          </a:xfrm>
          <a:custGeom>
            <a:avLst/>
            <a:gdLst>
              <a:gd name="T0" fmla="*/ 58 w 58"/>
              <a:gd name="T1" fmla="*/ 31 h 58"/>
              <a:gd name="T2" fmla="*/ 54 w 58"/>
              <a:gd name="T3" fmla="*/ 54 h 58"/>
              <a:gd name="T4" fmla="*/ 31 w 58"/>
              <a:gd name="T5" fmla="*/ 58 h 58"/>
              <a:gd name="T6" fmla="*/ 9 w 58"/>
              <a:gd name="T7" fmla="*/ 54 h 58"/>
              <a:gd name="T8" fmla="*/ 4 w 58"/>
              <a:gd name="T9" fmla="*/ 45 h 58"/>
              <a:gd name="T10" fmla="*/ 0 w 58"/>
              <a:gd name="T11" fmla="*/ 31 h 58"/>
              <a:gd name="T12" fmla="*/ 4 w 58"/>
              <a:gd name="T13" fmla="*/ 18 h 58"/>
              <a:gd name="T14" fmla="*/ 9 w 58"/>
              <a:gd name="T15" fmla="*/ 9 h 58"/>
              <a:gd name="T16" fmla="*/ 18 w 58"/>
              <a:gd name="T17" fmla="*/ 4 h 58"/>
              <a:gd name="T18" fmla="*/ 31 w 58"/>
              <a:gd name="T19" fmla="*/ 0 h 58"/>
              <a:gd name="T20" fmla="*/ 45 w 58"/>
              <a:gd name="T21" fmla="*/ 4 h 58"/>
              <a:gd name="T22" fmla="*/ 54 w 58"/>
              <a:gd name="T23" fmla="*/ 9 h 58"/>
              <a:gd name="T24" fmla="*/ 58 w 58"/>
              <a:gd name="T25" fmla="*/ 31 h 58"/>
              <a:gd name="T26" fmla="*/ 58 w 58"/>
              <a:gd name="T27" fmla="*/ 31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"/>
              <a:gd name="T43" fmla="*/ 0 h 58"/>
              <a:gd name="T44" fmla="*/ 58 w 58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" h="58">
                <a:moveTo>
                  <a:pt x="58" y="31"/>
                </a:moveTo>
                <a:lnTo>
                  <a:pt x="54" y="54"/>
                </a:lnTo>
                <a:lnTo>
                  <a:pt x="31" y="58"/>
                </a:lnTo>
                <a:lnTo>
                  <a:pt x="9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9" y="9"/>
                </a:lnTo>
                <a:lnTo>
                  <a:pt x="18" y="4"/>
                </a:lnTo>
                <a:lnTo>
                  <a:pt x="31" y="0"/>
                </a:lnTo>
                <a:lnTo>
                  <a:pt x="45" y="4"/>
                </a:lnTo>
                <a:lnTo>
                  <a:pt x="54" y="9"/>
                </a:lnTo>
                <a:lnTo>
                  <a:pt x="58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1" name="Freeform 16"/>
          <p:cNvSpPr>
            <a:spLocks/>
          </p:cNvSpPr>
          <p:nvPr/>
        </p:nvSpPr>
        <p:spPr bwMode="auto">
          <a:xfrm>
            <a:off x="5164919" y="2062265"/>
            <a:ext cx="56923" cy="57043"/>
          </a:xfrm>
          <a:custGeom>
            <a:avLst/>
            <a:gdLst>
              <a:gd name="T0" fmla="*/ 58 w 58"/>
              <a:gd name="T1" fmla="*/ 31 h 58"/>
              <a:gd name="T2" fmla="*/ 54 w 58"/>
              <a:gd name="T3" fmla="*/ 54 h 58"/>
              <a:gd name="T4" fmla="*/ 31 w 58"/>
              <a:gd name="T5" fmla="*/ 58 h 58"/>
              <a:gd name="T6" fmla="*/ 9 w 58"/>
              <a:gd name="T7" fmla="*/ 54 h 58"/>
              <a:gd name="T8" fmla="*/ 4 w 58"/>
              <a:gd name="T9" fmla="*/ 45 h 58"/>
              <a:gd name="T10" fmla="*/ 0 w 58"/>
              <a:gd name="T11" fmla="*/ 31 h 58"/>
              <a:gd name="T12" fmla="*/ 4 w 58"/>
              <a:gd name="T13" fmla="*/ 18 h 58"/>
              <a:gd name="T14" fmla="*/ 9 w 58"/>
              <a:gd name="T15" fmla="*/ 9 h 58"/>
              <a:gd name="T16" fmla="*/ 18 w 58"/>
              <a:gd name="T17" fmla="*/ 4 h 58"/>
              <a:gd name="T18" fmla="*/ 31 w 58"/>
              <a:gd name="T19" fmla="*/ 0 h 58"/>
              <a:gd name="T20" fmla="*/ 45 w 58"/>
              <a:gd name="T21" fmla="*/ 4 h 58"/>
              <a:gd name="T22" fmla="*/ 54 w 58"/>
              <a:gd name="T23" fmla="*/ 9 h 58"/>
              <a:gd name="T24" fmla="*/ 58 w 58"/>
              <a:gd name="T25" fmla="*/ 31 h 58"/>
              <a:gd name="T26" fmla="*/ 58 w 58"/>
              <a:gd name="T27" fmla="*/ 31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"/>
              <a:gd name="T43" fmla="*/ 0 h 58"/>
              <a:gd name="T44" fmla="*/ 58 w 58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" h="58">
                <a:moveTo>
                  <a:pt x="58" y="31"/>
                </a:moveTo>
                <a:lnTo>
                  <a:pt x="54" y="54"/>
                </a:lnTo>
                <a:lnTo>
                  <a:pt x="31" y="58"/>
                </a:lnTo>
                <a:lnTo>
                  <a:pt x="9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9" y="9"/>
                </a:lnTo>
                <a:lnTo>
                  <a:pt x="18" y="4"/>
                </a:lnTo>
                <a:lnTo>
                  <a:pt x="31" y="0"/>
                </a:lnTo>
                <a:lnTo>
                  <a:pt x="45" y="4"/>
                </a:lnTo>
                <a:lnTo>
                  <a:pt x="54" y="9"/>
                </a:lnTo>
                <a:lnTo>
                  <a:pt x="58" y="31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" name="Freeform 17"/>
          <p:cNvSpPr>
            <a:spLocks/>
          </p:cNvSpPr>
          <p:nvPr/>
        </p:nvSpPr>
        <p:spPr bwMode="auto">
          <a:xfrm>
            <a:off x="5588899" y="2274701"/>
            <a:ext cx="57905" cy="58026"/>
          </a:xfrm>
          <a:custGeom>
            <a:avLst/>
            <a:gdLst>
              <a:gd name="T0" fmla="*/ 59 w 59"/>
              <a:gd name="T1" fmla="*/ 32 h 59"/>
              <a:gd name="T2" fmla="*/ 54 w 59"/>
              <a:gd name="T3" fmla="*/ 54 h 59"/>
              <a:gd name="T4" fmla="*/ 32 w 59"/>
              <a:gd name="T5" fmla="*/ 59 h 59"/>
              <a:gd name="T6" fmla="*/ 9 w 59"/>
              <a:gd name="T7" fmla="*/ 54 h 59"/>
              <a:gd name="T8" fmla="*/ 5 w 59"/>
              <a:gd name="T9" fmla="*/ 45 h 59"/>
              <a:gd name="T10" fmla="*/ 0 w 59"/>
              <a:gd name="T11" fmla="*/ 32 h 59"/>
              <a:gd name="T12" fmla="*/ 5 w 59"/>
              <a:gd name="T13" fmla="*/ 18 h 59"/>
              <a:gd name="T14" fmla="*/ 9 w 59"/>
              <a:gd name="T15" fmla="*/ 9 h 59"/>
              <a:gd name="T16" fmla="*/ 18 w 59"/>
              <a:gd name="T17" fmla="*/ 5 h 59"/>
              <a:gd name="T18" fmla="*/ 32 w 59"/>
              <a:gd name="T19" fmla="*/ 0 h 59"/>
              <a:gd name="T20" fmla="*/ 45 w 59"/>
              <a:gd name="T21" fmla="*/ 5 h 59"/>
              <a:gd name="T22" fmla="*/ 54 w 59"/>
              <a:gd name="T23" fmla="*/ 9 h 59"/>
              <a:gd name="T24" fmla="*/ 59 w 59"/>
              <a:gd name="T25" fmla="*/ 32 h 59"/>
              <a:gd name="T26" fmla="*/ 59 w 59"/>
              <a:gd name="T27" fmla="*/ 32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"/>
              <a:gd name="T43" fmla="*/ 0 h 59"/>
              <a:gd name="T44" fmla="*/ 59 w 59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" h="59">
                <a:moveTo>
                  <a:pt x="59" y="32"/>
                </a:moveTo>
                <a:lnTo>
                  <a:pt x="54" y="54"/>
                </a:lnTo>
                <a:lnTo>
                  <a:pt x="32" y="59"/>
                </a:lnTo>
                <a:lnTo>
                  <a:pt x="9" y="54"/>
                </a:lnTo>
                <a:lnTo>
                  <a:pt x="5" y="45"/>
                </a:lnTo>
                <a:lnTo>
                  <a:pt x="0" y="32"/>
                </a:lnTo>
                <a:lnTo>
                  <a:pt x="5" y="18"/>
                </a:lnTo>
                <a:lnTo>
                  <a:pt x="9" y="9"/>
                </a:lnTo>
                <a:lnTo>
                  <a:pt x="18" y="5"/>
                </a:lnTo>
                <a:lnTo>
                  <a:pt x="32" y="0"/>
                </a:lnTo>
                <a:lnTo>
                  <a:pt x="45" y="5"/>
                </a:lnTo>
                <a:lnTo>
                  <a:pt x="54" y="9"/>
                </a:lnTo>
                <a:lnTo>
                  <a:pt x="5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Freeform 18"/>
          <p:cNvSpPr>
            <a:spLocks/>
          </p:cNvSpPr>
          <p:nvPr/>
        </p:nvSpPr>
        <p:spPr bwMode="auto">
          <a:xfrm>
            <a:off x="5588899" y="2274701"/>
            <a:ext cx="57905" cy="58026"/>
          </a:xfrm>
          <a:custGeom>
            <a:avLst/>
            <a:gdLst>
              <a:gd name="T0" fmla="*/ 59 w 59"/>
              <a:gd name="T1" fmla="*/ 32 h 59"/>
              <a:gd name="T2" fmla="*/ 54 w 59"/>
              <a:gd name="T3" fmla="*/ 54 h 59"/>
              <a:gd name="T4" fmla="*/ 32 w 59"/>
              <a:gd name="T5" fmla="*/ 59 h 59"/>
              <a:gd name="T6" fmla="*/ 9 w 59"/>
              <a:gd name="T7" fmla="*/ 54 h 59"/>
              <a:gd name="T8" fmla="*/ 5 w 59"/>
              <a:gd name="T9" fmla="*/ 45 h 59"/>
              <a:gd name="T10" fmla="*/ 0 w 59"/>
              <a:gd name="T11" fmla="*/ 32 h 59"/>
              <a:gd name="T12" fmla="*/ 5 w 59"/>
              <a:gd name="T13" fmla="*/ 18 h 59"/>
              <a:gd name="T14" fmla="*/ 9 w 59"/>
              <a:gd name="T15" fmla="*/ 9 h 59"/>
              <a:gd name="T16" fmla="*/ 18 w 59"/>
              <a:gd name="T17" fmla="*/ 5 h 59"/>
              <a:gd name="T18" fmla="*/ 32 w 59"/>
              <a:gd name="T19" fmla="*/ 0 h 59"/>
              <a:gd name="T20" fmla="*/ 45 w 59"/>
              <a:gd name="T21" fmla="*/ 5 h 59"/>
              <a:gd name="T22" fmla="*/ 54 w 59"/>
              <a:gd name="T23" fmla="*/ 9 h 59"/>
              <a:gd name="T24" fmla="*/ 59 w 59"/>
              <a:gd name="T25" fmla="*/ 32 h 59"/>
              <a:gd name="T26" fmla="*/ 59 w 59"/>
              <a:gd name="T27" fmla="*/ 32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"/>
              <a:gd name="T43" fmla="*/ 0 h 59"/>
              <a:gd name="T44" fmla="*/ 59 w 59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" h="59">
                <a:moveTo>
                  <a:pt x="59" y="32"/>
                </a:moveTo>
                <a:lnTo>
                  <a:pt x="54" y="54"/>
                </a:lnTo>
                <a:lnTo>
                  <a:pt x="32" y="59"/>
                </a:lnTo>
                <a:lnTo>
                  <a:pt x="9" y="54"/>
                </a:lnTo>
                <a:lnTo>
                  <a:pt x="5" y="45"/>
                </a:lnTo>
                <a:lnTo>
                  <a:pt x="0" y="32"/>
                </a:lnTo>
                <a:lnTo>
                  <a:pt x="5" y="18"/>
                </a:lnTo>
                <a:lnTo>
                  <a:pt x="9" y="9"/>
                </a:lnTo>
                <a:lnTo>
                  <a:pt x="18" y="5"/>
                </a:lnTo>
                <a:lnTo>
                  <a:pt x="32" y="0"/>
                </a:lnTo>
                <a:lnTo>
                  <a:pt x="45" y="5"/>
                </a:lnTo>
                <a:lnTo>
                  <a:pt x="54" y="9"/>
                </a:lnTo>
                <a:lnTo>
                  <a:pt x="59" y="3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" name="Freeform 19"/>
          <p:cNvSpPr>
            <a:spLocks/>
          </p:cNvSpPr>
          <p:nvPr/>
        </p:nvSpPr>
        <p:spPr bwMode="auto">
          <a:xfrm>
            <a:off x="6013861" y="2062265"/>
            <a:ext cx="57905" cy="57043"/>
          </a:xfrm>
          <a:custGeom>
            <a:avLst/>
            <a:gdLst>
              <a:gd name="T0" fmla="*/ 59 w 59"/>
              <a:gd name="T1" fmla="*/ 31 h 58"/>
              <a:gd name="T2" fmla="*/ 54 w 59"/>
              <a:gd name="T3" fmla="*/ 54 h 58"/>
              <a:gd name="T4" fmla="*/ 31 w 59"/>
              <a:gd name="T5" fmla="*/ 58 h 58"/>
              <a:gd name="T6" fmla="*/ 9 w 59"/>
              <a:gd name="T7" fmla="*/ 54 h 58"/>
              <a:gd name="T8" fmla="*/ 4 w 59"/>
              <a:gd name="T9" fmla="*/ 45 h 58"/>
              <a:gd name="T10" fmla="*/ 0 w 59"/>
              <a:gd name="T11" fmla="*/ 31 h 58"/>
              <a:gd name="T12" fmla="*/ 4 w 59"/>
              <a:gd name="T13" fmla="*/ 18 h 58"/>
              <a:gd name="T14" fmla="*/ 9 w 59"/>
              <a:gd name="T15" fmla="*/ 9 h 58"/>
              <a:gd name="T16" fmla="*/ 18 w 59"/>
              <a:gd name="T17" fmla="*/ 4 h 58"/>
              <a:gd name="T18" fmla="*/ 31 w 59"/>
              <a:gd name="T19" fmla="*/ 0 h 58"/>
              <a:gd name="T20" fmla="*/ 45 w 59"/>
              <a:gd name="T21" fmla="*/ 4 h 58"/>
              <a:gd name="T22" fmla="*/ 54 w 59"/>
              <a:gd name="T23" fmla="*/ 9 h 58"/>
              <a:gd name="T24" fmla="*/ 59 w 59"/>
              <a:gd name="T25" fmla="*/ 31 h 58"/>
              <a:gd name="T26" fmla="*/ 59 w 59"/>
              <a:gd name="T27" fmla="*/ 31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"/>
              <a:gd name="T43" fmla="*/ 0 h 58"/>
              <a:gd name="T44" fmla="*/ 59 w 59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" h="58">
                <a:moveTo>
                  <a:pt x="59" y="31"/>
                </a:moveTo>
                <a:lnTo>
                  <a:pt x="54" y="54"/>
                </a:lnTo>
                <a:lnTo>
                  <a:pt x="31" y="58"/>
                </a:lnTo>
                <a:lnTo>
                  <a:pt x="9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9" y="9"/>
                </a:lnTo>
                <a:lnTo>
                  <a:pt x="18" y="4"/>
                </a:lnTo>
                <a:lnTo>
                  <a:pt x="31" y="0"/>
                </a:lnTo>
                <a:lnTo>
                  <a:pt x="45" y="4"/>
                </a:lnTo>
                <a:lnTo>
                  <a:pt x="54" y="9"/>
                </a:lnTo>
                <a:lnTo>
                  <a:pt x="59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5" name="Freeform 20"/>
          <p:cNvSpPr>
            <a:spLocks/>
          </p:cNvSpPr>
          <p:nvPr/>
        </p:nvSpPr>
        <p:spPr bwMode="auto">
          <a:xfrm>
            <a:off x="6013861" y="2062265"/>
            <a:ext cx="57905" cy="57043"/>
          </a:xfrm>
          <a:custGeom>
            <a:avLst/>
            <a:gdLst>
              <a:gd name="T0" fmla="*/ 59 w 59"/>
              <a:gd name="T1" fmla="*/ 31 h 58"/>
              <a:gd name="T2" fmla="*/ 54 w 59"/>
              <a:gd name="T3" fmla="*/ 54 h 58"/>
              <a:gd name="T4" fmla="*/ 31 w 59"/>
              <a:gd name="T5" fmla="*/ 58 h 58"/>
              <a:gd name="T6" fmla="*/ 9 w 59"/>
              <a:gd name="T7" fmla="*/ 54 h 58"/>
              <a:gd name="T8" fmla="*/ 4 w 59"/>
              <a:gd name="T9" fmla="*/ 45 h 58"/>
              <a:gd name="T10" fmla="*/ 0 w 59"/>
              <a:gd name="T11" fmla="*/ 31 h 58"/>
              <a:gd name="T12" fmla="*/ 4 w 59"/>
              <a:gd name="T13" fmla="*/ 18 h 58"/>
              <a:gd name="T14" fmla="*/ 9 w 59"/>
              <a:gd name="T15" fmla="*/ 9 h 58"/>
              <a:gd name="T16" fmla="*/ 18 w 59"/>
              <a:gd name="T17" fmla="*/ 4 h 58"/>
              <a:gd name="T18" fmla="*/ 31 w 59"/>
              <a:gd name="T19" fmla="*/ 0 h 58"/>
              <a:gd name="T20" fmla="*/ 45 w 59"/>
              <a:gd name="T21" fmla="*/ 4 h 58"/>
              <a:gd name="T22" fmla="*/ 54 w 59"/>
              <a:gd name="T23" fmla="*/ 9 h 58"/>
              <a:gd name="T24" fmla="*/ 59 w 59"/>
              <a:gd name="T25" fmla="*/ 31 h 58"/>
              <a:gd name="T26" fmla="*/ 59 w 59"/>
              <a:gd name="T27" fmla="*/ 31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"/>
              <a:gd name="T43" fmla="*/ 0 h 58"/>
              <a:gd name="T44" fmla="*/ 59 w 59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" h="58">
                <a:moveTo>
                  <a:pt x="59" y="31"/>
                </a:moveTo>
                <a:lnTo>
                  <a:pt x="54" y="54"/>
                </a:lnTo>
                <a:lnTo>
                  <a:pt x="31" y="58"/>
                </a:lnTo>
                <a:lnTo>
                  <a:pt x="9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9" y="9"/>
                </a:lnTo>
                <a:lnTo>
                  <a:pt x="18" y="4"/>
                </a:lnTo>
                <a:lnTo>
                  <a:pt x="31" y="0"/>
                </a:lnTo>
                <a:lnTo>
                  <a:pt x="45" y="4"/>
                </a:lnTo>
                <a:lnTo>
                  <a:pt x="54" y="9"/>
                </a:lnTo>
                <a:lnTo>
                  <a:pt x="59" y="31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6" name="Freeform 21"/>
          <p:cNvSpPr>
            <a:spLocks/>
          </p:cNvSpPr>
          <p:nvPr/>
        </p:nvSpPr>
        <p:spPr bwMode="auto">
          <a:xfrm>
            <a:off x="6438823" y="2274701"/>
            <a:ext cx="56923" cy="58026"/>
          </a:xfrm>
          <a:custGeom>
            <a:avLst/>
            <a:gdLst>
              <a:gd name="T0" fmla="*/ 58 w 58"/>
              <a:gd name="T1" fmla="*/ 32 h 59"/>
              <a:gd name="T2" fmla="*/ 54 w 58"/>
              <a:gd name="T3" fmla="*/ 54 h 59"/>
              <a:gd name="T4" fmla="*/ 31 w 58"/>
              <a:gd name="T5" fmla="*/ 59 h 59"/>
              <a:gd name="T6" fmla="*/ 9 w 58"/>
              <a:gd name="T7" fmla="*/ 54 h 59"/>
              <a:gd name="T8" fmla="*/ 4 w 58"/>
              <a:gd name="T9" fmla="*/ 45 h 59"/>
              <a:gd name="T10" fmla="*/ 0 w 58"/>
              <a:gd name="T11" fmla="*/ 32 h 59"/>
              <a:gd name="T12" fmla="*/ 4 w 58"/>
              <a:gd name="T13" fmla="*/ 18 h 59"/>
              <a:gd name="T14" fmla="*/ 9 w 58"/>
              <a:gd name="T15" fmla="*/ 9 h 59"/>
              <a:gd name="T16" fmla="*/ 18 w 58"/>
              <a:gd name="T17" fmla="*/ 5 h 59"/>
              <a:gd name="T18" fmla="*/ 31 w 58"/>
              <a:gd name="T19" fmla="*/ 0 h 59"/>
              <a:gd name="T20" fmla="*/ 45 w 58"/>
              <a:gd name="T21" fmla="*/ 5 h 59"/>
              <a:gd name="T22" fmla="*/ 54 w 58"/>
              <a:gd name="T23" fmla="*/ 9 h 59"/>
              <a:gd name="T24" fmla="*/ 58 w 58"/>
              <a:gd name="T25" fmla="*/ 32 h 59"/>
              <a:gd name="T26" fmla="*/ 58 w 58"/>
              <a:gd name="T27" fmla="*/ 32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"/>
              <a:gd name="T43" fmla="*/ 0 h 59"/>
              <a:gd name="T44" fmla="*/ 58 w 58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" h="59">
                <a:moveTo>
                  <a:pt x="58" y="32"/>
                </a:moveTo>
                <a:lnTo>
                  <a:pt x="54" y="54"/>
                </a:lnTo>
                <a:lnTo>
                  <a:pt x="31" y="59"/>
                </a:lnTo>
                <a:lnTo>
                  <a:pt x="9" y="54"/>
                </a:lnTo>
                <a:lnTo>
                  <a:pt x="4" y="45"/>
                </a:lnTo>
                <a:lnTo>
                  <a:pt x="0" y="32"/>
                </a:lnTo>
                <a:lnTo>
                  <a:pt x="4" y="18"/>
                </a:lnTo>
                <a:lnTo>
                  <a:pt x="9" y="9"/>
                </a:lnTo>
                <a:lnTo>
                  <a:pt x="18" y="5"/>
                </a:lnTo>
                <a:lnTo>
                  <a:pt x="31" y="0"/>
                </a:lnTo>
                <a:lnTo>
                  <a:pt x="45" y="5"/>
                </a:lnTo>
                <a:lnTo>
                  <a:pt x="54" y="9"/>
                </a:lnTo>
                <a:lnTo>
                  <a:pt x="58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7" name="Freeform 22"/>
          <p:cNvSpPr>
            <a:spLocks/>
          </p:cNvSpPr>
          <p:nvPr/>
        </p:nvSpPr>
        <p:spPr bwMode="auto">
          <a:xfrm>
            <a:off x="6438823" y="2274701"/>
            <a:ext cx="56923" cy="58026"/>
          </a:xfrm>
          <a:custGeom>
            <a:avLst/>
            <a:gdLst>
              <a:gd name="T0" fmla="*/ 58 w 58"/>
              <a:gd name="T1" fmla="*/ 32 h 59"/>
              <a:gd name="T2" fmla="*/ 54 w 58"/>
              <a:gd name="T3" fmla="*/ 54 h 59"/>
              <a:gd name="T4" fmla="*/ 31 w 58"/>
              <a:gd name="T5" fmla="*/ 59 h 59"/>
              <a:gd name="T6" fmla="*/ 9 w 58"/>
              <a:gd name="T7" fmla="*/ 54 h 59"/>
              <a:gd name="T8" fmla="*/ 4 w 58"/>
              <a:gd name="T9" fmla="*/ 45 h 59"/>
              <a:gd name="T10" fmla="*/ 0 w 58"/>
              <a:gd name="T11" fmla="*/ 32 h 59"/>
              <a:gd name="T12" fmla="*/ 4 w 58"/>
              <a:gd name="T13" fmla="*/ 18 h 59"/>
              <a:gd name="T14" fmla="*/ 9 w 58"/>
              <a:gd name="T15" fmla="*/ 9 h 59"/>
              <a:gd name="T16" fmla="*/ 18 w 58"/>
              <a:gd name="T17" fmla="*/ 5 h 59"/>
              <a:gd name="T18" fmla="*/ 31 w 58"/>
              <a:gd name="T19" fmla="*/ 0 h 59"/>
              <a:gd name="T20" fmla="*/ 45 w 58"/>
              <a:gd name="T21" fmla="*/ 5 h 59"/>
              <a:gd name="T22" fmla="*/ 54 w 58"/>
              <a:gd name="T23" fmla="*/ 9 h 59"/>
              <a:gd name="T24" fmla="*/ 58 w 58"/>
              <a:gd name="T25" fmla="*/ 32 h 59"/>
              <a:gd name="T26" fmla="*/ 58 w 58"/>
              <a:gd name="T27" fmla="*/ 32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"/>
              <a:gd name="T43" fmla="*/ 0 h 59"/>
              <a:gd name="T44" fmla="*/ 58 w 58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" h="59">
                <a:moveTo>
                  <a:pt x="58" y="32"/>
                </a:moveTo>
                <a:lnTo>
                  <a:pt x="54" y="54"/>
                </a:lnTo>
                <a:lnTo>
                  <a:pt x="31" y="59"/>
                </a:lnTo>
                <a:lnTo>
                  <a:pt x="9" y="54"/>
                </a:lnTo>
                <a:lnTo>
                  <a:pt x="4" y="45"/>
                </a:lnTo>
                <a:lnTo>
                  <a:pt x="0" y="32"/>
                </a:lnTo>
                <a:lnTo>
                  <a:pt x="4" y="18"/>
                </a:lnTo>
                <a:lnTo>
                  <a:pt x="9" y="9"/>
                </a:lnTo>
                <a:lnTo>
                  <a:pt x="18" y="5"/>
                </a:lnTo>
                <a:lnTo>
                  <a:pt x="31" y="0"/>
                </a:lnTo>
                <a:lnTo>
                  <a:pt x="45" y="5"/>
                </a:lnTo>
                <a:lnTo>
                  <a:pt x="54" y="9"/>
                </a:lnTo>
                <a:lnTo>
                  <a:pt x="58" y="3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8" name="Line 23"/>
          <p:cNvSpPr>
            <a:spLocks noChangeShapeType="1"/>
          </p:cNvSpPr>
          <p:nvPr/>
        </p:nvSpPr>
        <p:spPr bwMode="auto">
          <a:xfrm flipV="1">
            <a:off x="4877358" y="2115374"/>
            <a:ext cx="225730" cy="1288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 flipV="1">
            <a:off x="4903857" y="2168483"/>
            <a:ext cx="225730" cy="1288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 flipV="1">
            <a:off x="5708634" y="2101605"/>
            <a:ext cx="225730" cy="1288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5735133" y="2154714"/>
            <a:ext cx="229656" cy="1288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" name="Line 27"/>
          <p:cNvSpPr>
            <a:spLocks noChangeShapeType="1"/>
          </p:cNvSpPr>
          <p:nvPr/>
        </p:nvSpPr>
        <p:spPr bwMode="auto">
          <a:xfrm>
            <a:off x="5301338" y="2154714"/>
            <a:ext cx="230637" cy="11113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" name="Line 28"/>
          <p:cNvSpPr>
            <a:spLocks noChangeShapeType="1"/>
          </p:cNvSpPr>
          <p:nvPr/>
        </p:nvSpPr>
        <p:spPr bwMode="auto">
          <a:xfrm>
            <a:off x="6133596" y="2145863"/>
            <a:ext cx="229656" cy="116053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" name="Line 29"/>
          <p:cNvSpPr>
            <a:spLocks noChangeShapeType="1"/>
          </p:cNvSpPr>
          <p:nvPr/>
        </p:nvSpPr>
        <p:spPr bwMode="auto">
          <a:xfrm flipV="1">
            <a:off x="7398667" y="2137011"/>
            <a:ext cx="229656" cy="111135"/>
          </a:xfrm>
          <a:prstGeom prst="line">
            <a:avLst/>
          </a:prstGeom>
          <a:noFill/>
          <a:ln w="365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Line 30"/>
          <p:cNvSpPr>
            <a:spLocks noChangeShapeType="1"/>
          </p:cNvSpPr>
          <p:nvPr/>
        </p:nvSpPr>
        <p:spPr bwMode="auto">
          <a:xfrm>
            <a:off x="6956040" y="2168483"/>
            <a:ext cx="229656" cy="123921"/>
          </a:xfrm>
          <a:prstGeom prst="line">
            <a:avLst/>
          </a:prstGeom>
          <a:noFill/>
          <a:ln w="365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31"/>
          <p:cNvSpPr>
            <a:spLocks noChangeShapeType="1"/>
          </p:cNvSpPr>
          <p:nvPr/>
        </p:nvSpPr>
        <p:spPr bwMode="auto">
          <a:xfrm>
            <a:off x="6986464" y="2115374"/>
            <a:ext cx="225730" cy="123921"/>
          </a:xfrm>
          <a:prstGeom prst="line">
            <a:avLst/>
          </a:prstGeom>
          <a:noFill/>
          <a:ln w="365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Freeform 32"/>
          <p:cNvSpPr>
            <a:spLocks/>
          </p:cNvSpPr>
          <p:nvPr/>
        </p:nvSpPr>
        <p:spPr bwMode="auto">
          <a:xfrm>
            <a:off x="6845137" y="2057348"/>
            <a:ext cx="61830" cy="58026"/>
          </a:xfrm>
          <a:custGeom>
            <a:avLst/>
            <a:gdLst>
              <a:gd name="T0" fmla="*/ 63 w 63"/>
              <a:gd name="T1" fmla="*/ 32 h 59"/>
              <a:gd name="T2" fmla="*/ 63 w 63"/>
              <a:gd name="T3" fmla="*/ 18 h 59"/>
              <a:gd name="T4" fmla="*/ 54 w 63"/>
              <a:gd name="T5" fmla="*/ 9 h 59"/>
              <a:gd name="T6" fmla="*/ 45 w 63"/>
              <a:gd name="T7" fmla="*/ 5 h 59"/>
              <a:gd name="T8" fmla="*/ 32 w 63"/>
              <a:gd name="T9" fmla="*/ 0 h 59"/>
              <a:gd name="T10" fmla="*/ 18 w 63"/>
              <a:gd name="T11" fmla="*/ 5 h 59"/>
              <a:gd name="T12" fmla="*/ 9 w 63"/>
              <a:gd name="T13" fmla="*/ 9 h 59"/>
              <a:gd name="T14" fmla="*/ 5 w 63"/>
              <a:gd name="T15" fmla="*/ 18 h 59"/>
              <a:gd name="T16" fmla="*/ 0 w 63"/>
              <a:gd name="T17" fmla="*/ 32 h 59"/>
              <a:gd name="T18" fmla="*/ 5 w 63"/>
              <a:gd name="T19" fmla="*/ 45 h 59"/>
              <a:gd name="T20" fmla="*/ 9 w 63"/>
              <a:gd name="T21" fmla="*/ 54 h 59"/>
              <a:gd name="T22" fmla="*/ 32 w 63"/>
              <a:gd name="T23" fmla="*/ 59 h 59"/>
              <a:gd name="T24" fmla="*/ 54 w 63"/>
              <a:gd name="T25" fmla="*/ 54 h 59"/>
              <a:gd name="T26" fmla="*/ 63 w 63"/>
              <a:gd name="T27" fmla="*/ 45 h 59"/>
              <a:gd name="T28" fmla="*/ 63 w 63"/>
              <a:gd name="T29" fmla="*/ 32 h 59"/>
              <a:gd name="T30" fmla="*/ 63 w 63"/>
              <a:gd name="T31" fmla="*/ 32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9"/>
              <a:gd name="T50" fmla="*/ 63 w 63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9">
                <a:moveTo>
                  <a:pt x="63" y="32"/>
                </a:moveTo>
                <a:lnTo>
                  <a:pt x="63" y="18"/>
                </a:lnTo>
                <a:lnTo>
                  <a:pt x="54" y="9"/>
                </a:lnTo>
                <a:lnTo>
                  <a:pt x="45" y="5"/>
                </a:lnTo>
                <a:lnTo>
                  <a:pt x="32" y="0"/>
                </a:lnTo>
                <a:lnTo>
                  <a:pt x="18" y="5"/>
                </a:lnTo>
                <a:lnTo>
                  <a:pt x="9" y="9"/>
                </a:lnTo>
                <a:lnTo>
                  <a:pt x="5" y="18"/>
                </a:lnTo>
                <a:lnTo>
                  <a:pt x="0" y="32"/>
                </a:lnTo>
                <a:lnTo>
                  <a:pt x="5" y="45"/>
                </a:lnTo>
                <a:lnTo>
                  <a:pt x="9" y="54"/>
                </a:lnTo>
                <a:lnTo>
                  <a:pt x="32" y="59"/>
                </a:lnTo>
                <a:lnTo>
                  <a:pt x="54" y="54"/>
                </a:lnTo>
                <a:lnTo>
                  <a:pt x="63" y="45"/>
                </a:lnTo>
                <a:lnTo>
                  <a:pt x="63" y="3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Freeform 33"/>
          <p:cNvSpPr>
            <a:spLocks/>
          </p:cNvSpPr>
          <p:nvPr/>
        </p:nvSpPr>
        <p:spPr bwMode="auto">
          <a:xfrm>
            <a:off x="6845137" y="2057348"/>
            <a:ext cx="61830" cy="58026"/>
          </a:xfrm>
          <a:custGeom>
            <a:avLst/>
            <a:gdLst>
              <a:gd name="T0" fmla="*/ 63 w 63"/>
              <a:gd name="T1" fmla="*/ 32 h 59"/>
              <a:gd name="T2" fmla="*/ 63 w 63"/>
              <a:gd name="T3" fmla="*/ 18 h 59"/>
              <a:gd name="T4" fmla="*/ 54 w 63"/>
              <a:gd name="T5" fmla="*/ 9 h 59"/>
              <a:gd name="T6" fmla="*/ 45 w 63"/>
              <a:gd name="T7" fmla="*/ 5 h 59"/>
              <a:gd name="T8" fmla="*/ 32 w 63"/>
              <a:gd name="T9" fmla="*/ 0 h 59"/>
              <a:gd name="T10" fmla="*/ 18 w 63"/>
              <a:gd name="T11" fmla="*/ 5 h 59"/>
              <a:gd name="T12" fmla="*/ 9 w 63"/>
              <a:gd name="T13" fmla="*/ 9 h 59"/>
              <a:gd name="T14" fmla="*/ 5 w 63"/>
              <a:gd name="T15" fmla="*/ 18 h 59"/>
              <a:gd name="T16" fmla="*/ 0 w 63"/>
              <a:gd name="T17" fmla="*/ 32 h 59"/>
              <a:gd name="T18" fmla="*/ 5 w 63"/>
              <a:gd name="T19" fmla="*/ 45 h 59"/>
              <a:gd name="T20" fmla="*/ 9 w 63"/>
              <a:gd name="T21" fmla="*/ 54 h 59"/>
              <a:gd name="T22" fmla="*/ 32 w 63"/>
              <a:gd name="T23" fmla="*/ 59 h 59"/>
              <a:gd name="T24" fmla="*/ 54 w 63"/>
              <a:gd name="T25" fmla="*/ 54 h 59"/>
              <a:gd name="T26" fmla="*/ 63 w 63"/>
              <a:gd name="T27" fmla="*/ 45 h 59"/>
              <a:gd name="T28" fmla="*/ 63 w 63"/>
              <a:gd name="T29" fmla="*/ 32 h 59"/>
              <a:gd name="T30" fmla="*/ 63 w 63"/>
              <a:gd name="T31" fmla="*/ 32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9"/>
              <a:gd name="T50" fmla="*/ 63 w 63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9">
                <a:moveTo>
                  <a:pt x="63" y="32"/>
                </a:moveTo>
                <a:lnTo>
                  <a:pt x="63" y="18"/>
                </a:lnTo>
                <a:lnTo>
                  <a:pt x="54" y="9"/>
                </a:lnTo>
                <a:lnTo>
                  <a:pt x="45" y="5"/>
                </a:lnTo>
                <a:lnTo>
                  <a:pt x="32" y="0"/>
                </a:lnTo>
                <a:lnTo>
                  <a:pt x="18" y="5"/>
                </a:lnTo>
                <a:lnTo>
                  <a:pt x="9" y="9"/>
                </a:lnTo>
                <a:lnTo>
                  <a:pt x="5" y="18"/>
                </a:lnTo>
                <a:lnTo>
                  <a:pt x="0" y="32"/>
                </a:lnTo>
                <a:lnTo>
                  <a:pt x="5" y="45"/>
                </a:lnTo>
                <a:lnTo>
                  <a:pt x="9" y="54"/>
                </a:lnTo>
                <a:lnTo>
                  <a:pt x="32" y="59"/>
                </a:lnTo>
                <a:lnTo>
                  <a:pt x="54" y="54"/>
                </a:lnTo>
                <a:lnTo>
                  <a:pt x="63" y="45"/>
                </a:lnTo>
                <a:lnTo>
                  <a:pt x="63" y="32"/>
                </a:lnTo>
              </a:path>
            </a:pathLst>
          </a:custGeom>
          <a:solidFill>
            <a:srgbClr val="008000"/>
          </a:solidFill>
          <a:ln w="3651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7270099" y="2270767"/>
            <a:ext cx="61830" cy="57043"/>
          </a:xfrm>
          <a:custGeom>
            <a:avLst/>
            <a:gdLst>
              <a:gd name="T0" fmla="*/ 63 w 63"/>
              <a:gd name="T1" fmla="*/ 31 h 58"/>
              <a:gd name="T2" fmla="*/ 63 w 63"/>
              <a:gd name="T3" fmla="*/ 18 h 58"/>
              <a:gd name="T4" fmla="*/ 54 w 63"/>
              <a:gd name="T5" fmla="*/ 9 h 58"/>
              <a:gd name="T6" fmla="*/ 45 w 63"/>
              <a:gd name="T7" fmla="*/ 4 h 58"/>
              <a:gd name="T8" fmla="*/ 31 w 63"/>
              <a:gd name="T9" fmla="*/ 0 h 58"/>
              <a:gd name="T10" fmla="*/ 18 w 63"/>
              <a:gd name="T11" fmla="*/ 4 h 58"/>
              <a:gd name="T12" fmla="*/ 9 w 63"/>
              <a:gd name="T13" fmla="*/ 9 h 58"/>
              <a:gd name="T14" fmla="*/ 4 w 63"/>
              <a:gd name="T15" fmla="*/ 18 h 58"/>
              <a:gd name="T16" fmla="*/ 0 w 63"/>
              <a:gd name="T17" fmla="*/ 31 h 58"/>
              <a:gd name="T18" fmla="*/ 4 w 63"/>
              <a:gd name="T19" fmla="*/ 45 h 58"/>
              <a:gd name="T20" fmla="*/ 9 w 63"/>
              <a:gd name="T21" fmla="*/ 54 h 58"/>
              <a:gd name="T22" fmla="*/ 31 w 63"/>
              <a:gd name="T23" fmla="*/ 58 h 58"/>
              <a:gd name="T24" fmla="*/ 54 w 63"/>
              <a:gd name="T25" fmla="*/ 54 h 58"/>
              <a:gd name="T26" fmla="*/ 63 w 63"/>
              <a:gd name="T27" fmla="*/ 45 h 58"/>
              <a:gd name="T28" fmla="*/ 63 w 63"/>
              <a:gd name="T29" fmla="*/ 31 h 58"/>
              <a:gd name="T30" fmla="*/ 63 w 63"/>
              <a:gd name="T31" fmla="*/ 31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8"/>
              <a:gd name="T50" fmla="*/ 63 w 63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8">
                <a:moveTo>
                  <a:pt x="63" y="31"/>
                </a:moveTo>
                <a:lnTo>
                  <a:pt x="63" y="18"/>
                </a:lnTo>
                <a:lnTo>
                  <a:pt x="54" y="9"/>
                </a:lnTo>
                <a:lnTo>
                  <a:pt x="45" y="4"/>
                </a:lnTo>
                <a:lnTo>
                  <a:pt x="31" y="0"/>
                </a:lnTo>
                <a:lnTo>
                  <a:pt x="18" y="4"/>
                </a:lnTo>
                <a:lnTo>
                  <a:pt x="9" y="9"/>
                </a:lnTo>
                <a:lnTo>
                  <a:pt x="4" y="18"/>
                </a:lnTo>
                <a:lnTo>
                  <a:pt x="0" y="31"/>
                </a:lnTo>
                <a:lnTo>
                  <a:pt x="4" y="45"/>
                </a:lnTo>
                <a:lnTo>
                  <a:pt x="9" y="54"/>
                </a:lnTo>
                <a:lnTo>
                  <a:pt x="31" y="58"/>
                </a:lnTo>
                <a:lnTo>
                  <a:pt x="54" y="54"/>
                </a:lnTo>
                <a:lnTo>
                  <a:pt x="63" y="45"/>
                </a:lnTo>
                <a:lnTo>
                  <a:pt x="63" y="3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Freeform 35"/>
          <p:cNvSpPr>
            <a:spLocks/>
          </p:cNvSpPr>
          <p:nvPr/>
        </p:nvSpPr>
        <p:spPr bwMode="auto">
          <a:xfrm>
            <a:off x="7270099" y="2270767"/>
            <a:ext cx="61830" cy="57043"/>
          </a:xfrm>
          <a:custGeom>
            <a:avLst/>
            <a:gdLst>
              <a:gd name="T0" fmla="*/ 63 w 63"/>
              <a:gd name="T1" fmla="*/ 31 h 58"/>
              <a:gd name="T2" fmla="*/ 63 w 63"/>
              <a:gd name="T3" fmla="*/ 18 h 58"/>
              <a:gd name="T4" fmla="*/ 54 w 63"/>
              <a:gd name="T5" fmla="*/ 9 h 58"/>
              <a:gd name="T6" fmla="*/ 45 w 63"/>
              <a:gd name="T7" fmla="*/ 4 h 58"/>
              <a:gd name="T8" fmla="*/ 31 w 63"/>
              <a:gd name="T9" fmla="*/ 0 h 58"/>
              <a:gd name="T10" fmla="*/ 18 w 63"/>
              <a:gd name="T11" fmla="*/ 4 h 58"/>
              <a:gd name="T12" fmla="*/ 9 w 63"/>
              <a:gd name="T13" fmla="*/ 9 h 58"/>
              <a:gd name="T14" fmla="*/ 4 w 63"/>
              <a:gd name="T15" fmla="*/ 18 h 58"/>
              <a:gd name="T16" fmla="*/ 0 w 63"/>
              <a:gd name="T17" fmla="*/ 31 h 58"/>
              <a:gd name="T18" fmla="*/ 4 w 63"/>
              <a:gd name="T19" fmla="*/ 45 h 58"/>
              <a:gd name="T20" fmla="*/ 9 w 63"/>
              <a:gd name="T21" fmla="*/ 54 h 58"/>
              <a:gd name="T22" fmla="*/ 31 w 63"/>
              <a:gd name="T23" fmla="*/ 58 h 58"/>
              <a:gd name="T24" fmla="*/ 54 w 63"/>
              <a:gd name="T25" fmla="*/ 54 h 58"/>
              <a:gd name="T26" fmla="*/ 63 w 63"/>
              <a:gd name="T27" fmla="*/ 45 h 58"/>
              <a:gd name="T28" fmla="*/ 63 w 63"/>
              <a:gd name="T29" fmla="*/ 31 h 58"/>
              <a:gd name="T30" fmla="*/ 63 w 63"/>
              <a:gd name="T31" fmla="*/ 31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8"/>
              <a:gd name="T50" fmla="*/ 63 w 63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8">
                <a:moveTo>
                  <a:pt x="63" y="31"/>
                </a:moveTo>
                <a:lnTo>
                  <a:pt x="63" y="18"/>
                </a:lnTo>
                <a:lnTo>
                  <a:pt x="54" y="9"/>
                </a:lnTo>
                <a:lnTo>
                  <a:pt x="45" y="4"/>
                </a:lnTo>
                <a:lnTo>
                  <a:pt x="31" y="0"/>
                </a:lnTo>
                <a:lnTo>
                  <a:pt x="18" y="4"/>
                </a:lnTo>
                <a:lnTo>
                  <a:pt x="9" y="9"/>
                </a:lnTo>
                <a:lnTo>
                  <a:pt x="4" y="18"/>
                </a:lnTo>
                <a:lnTo>
                  <a:pt x="0" y="31"/>
                </a:lnTo>
                <a:lnTo>
                  <a:pt x="4" y="45"/>
                </a:lnTo>
                <a:lnTo>
                  <a:pt x="9" y="54"/>
                </a:lnTo>
                <a:lnTo>
                  <a:pt x="31" y="58"/>
                </a:lnTo>
                <a:lnTo>
                  <a:pt x="54" y="54"/>
                </a:lnTo>
                <a:lnTo>
                  <a:pt x="63" y="45"/>
                </a:lnTo>
                <a:lnTo>
                  <a:pt x="63" y="31"/>
                </a:lnTo>
              </a:path>
            </a:pathLst>
          </a:custGeom>
          <a:solidFill>
            <a:srgbClr val="008000"/>
          </a:solidFill>
          <a:ln w="3651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" name="Freeform 36"/>
          <p:cNvSpPr>
            <a:spLocks/>
          </p:cNvSpPr>
          <p:nvPr/>
        </p:nvSpPr>
        <p:spPr bwMode="auto">
          <a:xfrm>
            <a:off x="7694080" y="2057348"/>
            <a:ext cx="62812" cy="58026"/>
          </a:xfrm>
          <a:custGeom>
            <a:avLst/>
            <a:gdLst>
              <a:gd name="T0" fmla="*/ 64 w 64"/>
              <a:gd name="T1" fmla="*/ 32 h 59"/>
              <a:gd name="T2" fmla="*/ 64 w 64"/>
              <a:gd name="T3" fmla="*/ 18 h 59"/>
              <a:gd name="T4" fmla="*/ 55 w 64"/>
              <a:gd name="T5" fmla="*/ 9 h 59"/>
              <a:gd name="T6" fmla="*/ 46 w 64"/>
              <a:gd name="T7" fmla="*/ 5 h 59"/>
              <a:gd name="T8" fmla="*/ 32 w 64"/>
              <a:gd name="T9" fmla="*/ 0 h 59"/>
              <a:gd name="T10" fmla="*/ 18 w 64"/>
              <a:gd name="T11" fmla="*/ 5 h 59"/>
              <a:gd name="T12" fmla="*/ 9 w 64"/>
              <a:gd name="T13" fmla="*/ 9 h 59"/>
              <a:gd name="T14" fmla="*/ 5 w 64"/>
              <a:gd name="T15" fmla="*/ 18 h 59"/>
              <a:gd name="T16" fmla="*/ 0 w 64"/>
              <a:gd name="T17" fmla="*/ 32 h 59"/>
              <a:gd name="T18" fmla="*/ 5 w 64"/>
              <a:gd name="T19" fmla="*/ 45 h 59"/>
              <a:gd name="T20" fmla="*/ 9 w 64"/>
              <a:gd name="T21" fmla="*/ 54 h 59"/>
              <a:gd name="T22" fmla="*/ 32 w 64"/>
              <a:gd name="T23" fmla="*/ 59 h 59"/>
              <a:gd name="T24" fmla="*/ 55 w 64"/>
              <a:gd name="T25" fmla="*/ 54 h 59"/>
              <a:gd name="T26" fmla="*/ 64 w 64"/>
              <a:gd name="T27" fmla="*/ 45 h 59"/>
              <a:gd name="T28" fmla="*/ 64 w 64"/>
              <a:gd name="T29" fmla="*/ 32 h 59"/>
              <a:gd name="T30" fmla="*/ 64 w 64"/>
              <a:gd name="T31" fmla="*/ 32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59"/>
              <a:gd name="T50" fmla="*/ 64 w 64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59">
                <a:moveTo>
                  <a:pt x="64" y="32"/>
                </a:moveTo>
                <a:lnTo>
                  <a:pt x="64" y="18"/>
                </a:lnTo>
                <a:lnTo>
                  <a:pt x="55" y="9"/>
                </a:lnTo>
                <a:lnTo>
                  <a:pt x="46" y="5"/>
                </a:lnTo>
                <a:lnTo>
                  <a:pt x="32" y="0"/>
                </a:lnTo>
                <a:lnTo>
                  <a:pt x="18" y="5"/>
                </a:lnTo>
                <a:lnTo>
                  <a:pt x="9" y="9"/>
                </a:lnTo>
                <a:lnTo>
                  <a:pt x="5" y="18"/>
                </a:lnTo>
                <a:lnTo>
                  <a:pt x="0" y="32"/>
                </a:lnTo>
                <a:lnTo>
                  <a:pt x="5" y="45"/>
                </a:lnTo>
                <a:lnTo>
                  <a:pt x="9" y="54"/>
                </a:lnTo>
                <a:lnTo>
                  <a:pt x="32" y="59"/>
                </a:lnTo>
                <a:lnTo>
                  <a:pt x="55" y="54"/>
                </a:lnTo>
                <a:lnTo>
                  <a:pt x="64" y="45"/>
                </a:lnTo>
                <a:lnTo>
                  <a:pt x="64" y="3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" name="Freeform 37"/>
          <p:cNvSpPr>
            <a:spLocks/>
          </p:cNvSpPr>
          <p:nvPr/>
        </p:nvSpPr>
        <p:spPr bwMode="auto">
          <a:xfrm>
            <a:off x="7694080" y="2057348"/>
            <a:ext cx="62812" cy="58026"/>
          </a:xfrm>
          <a:custGeom>
            <a:avLst/>
            <a:gdLst>
              <a:gd name="T0" fmla="*/ 64 w 64"/>
              <a:gd name="T1" fmla="*/ 32 h 59"/>
              <a:gd name="T2" fmla="*/ 64 w 64"/>
              <a:gd name="T3" fmla="*/ 18 h 59"/>
              <a:gd name="T4" fmla="*/ 55 w 64"/>
              <a:gd name="T5" fmla="*/ 9 h 59"/>
              <a:gd name="T6" fmla="*/ 46 w 64"/>
              <a:gd name="T7" fmla="*/ 5 h 59"/>
              <a:gd name="T8" fmla="*/ 32 w 64"/>
              <a:gd name="T9" fmla="*/ 0 h 59"/>
              <a:gd name="T10" fmla="*/ 18 w 64"/>
              <a:gd name="T11" fmla="*/ 5 h 59"/>
              <a:gd name="T12" fmla="*/ 9 w 64"/>
              <a:gd name="T13" fmla="*/ 9 h 59"/>
              <a:gd name="T14" fmla="*/ 5 w 64"/>
              <a:gd name="T15" fmla="*/ 18 h 59"/>
              <a:gd name="T16" fmla="*/ 0 w 64"/>
              <a:gd name="T17" fmla="*/ 32 h 59"/>
              <a:gd name="T18" fmla="*/ 5 w 64"/>
              <a:gd name="T19" fmla="*/ 45 h 59"/>
              <a:gd name="T20" fmla="*/ 9 w 64"/>
              <a:gd name="T21" fmla="*/ 54 h 59"/>
              <a:gd name="T22" fmla="*/ 32 w 64"/>
              <a:gd name="T23" fmla="*/ 59 h 59"/>
              <a:gd name="T24" fmla="*/ 55 w 64"/>
              <a:gd name="T25" fmla="*/ 54 h 59"/>
              <a:gd name="T26" fmla="*/ 64 w 64"/>
              <a:gd name="T27" fmla="*/ 45 h 59"/>
              <a:gd name="T28" fmla="*/ 64 w 64"/>
              <a:gd name="T29" fmla="*/ 32 h 59"/>
              <a:gd name="T30" fmla="*/ 64 w 64"/>
              <a:gd name="T31" fmla="*/ 32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59"/>
              <a:gd name="T50" fmla="*/ 64 w 64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59">
                <a:moveTo>
                  <a:pt x="64" y="32"/>
                </a:moveTo>
                <a:lnTo>
                  <a:pt x="64" y="18"/>
                </a:lnTo>
                <a:lnTo>
                  <a:pt x="55" y="9"/>
                </a:lnTo>
                <a:lnTo>
                  <a:pt x="46" y="5"/>
                </a:lnTo>
                <a:lnTo>
                  <a:pt x="32" y="0"/>
                </a:lnTo>
                <a:lnTo>
                  <a:pt x="18" y="5"/>
                </a:lnTo>
                <a:lnTo>
                  <a:pt x="9" y="9"/>
                </a:lnTo>
                <a:lnTo>
                  <a:pt x="5" y="18"/>
                </a:lnTo>
                <a:lnTo>
                  <a:pt x="0" y="32"/>
                </a:lnTo>
                <a:lnTo>
                  <a:pt x="5" y="45"/>
                </a:lnTo>
                <a:lnTo>
                  <a:pt x="9" y="54"/>
                </a:lnTo>
                <a:lnTo>
                  <a:pt x="32" y="59"/>
                </a:lnTo>
                <a:lnTo>
                  <a:pt x="55" y="54"/>
                </a:lnTo>
                <a:lnTo>
                  <a:pt x="64" y="45"/>
                </a:lnTo>
                <a:lnTo>
                  <a:pt x="64" y="32"/>
                </a:lnTo>
              </a:path>
            </a:pathLst>
          </a:custGeom>
          <a:solidFill>
            <a:srgbClr val="008000"/>
          </a:solidFill>
          <a:ln w="3651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" name="Freeform 38"/>
          <p:cNvSpPr>
            <a:spLocks/>
          </p:cNvSpPr>
          <p:nvPr/>
        </p:nvSpPr>
        <p:spPr bwMode="auto">
          <a:xfrm>
            <a:off x="8119042" y="2270767"/>
            <a:ext cx="61830" cy="57043"/>
          </a:xfrm>
          <a:custGeom>
            <a:avLst/>
            <a:gdLst>
              <a:gd name="T0" fmla="*/ 63 w 63"/>
              <a:gd name="T1" fmla="*/ 31 h 58"/>
              <a:gd name="T2" fmla="*/ 63 w 63"/>
              <a:gd name="T3" fmla="*/ 18 h 58"/>
              <a:gd name="T4" fmla="*/ 54 w 63"/>
              <a:gd name="T5" fmla="*/ 9 h 58"/>
              <a:gd name="T6" fmla="*/ 45 w 63"/>
              <a:gd name="T7" fmla="*/ 4 h 58"/>
              <a:gd name="T8" fmla="*/ 32 w 63"/>
              <a:gd name="T9" fmla="*/ 0 h 58"/>
              <a:gd name="T10" fmla="*/ 18 w 63"/>
              <a:gd name="T11" fmla="*/ 4 h 58"/>
              <a:gd name="T12" fmla="*/ 9 w 63"/>
              <a:gd name="T13" fmla="*/ 9 h 58"/>
              <a:gd name="T14" fmla="*/ 5 w 63"/>
              <a:gd name="T15" fmla="*/ 18 h 58"/>
              <a:gd name="T16" fmla="*/ 0 w 63"/>
              <a:gd name="T17" fmla="*/ 31 h 58"/>
              <a:gd name="T18" fmla="*/ 5 w 63"/>
              <a:gd name="T19" fmla="*/ 45 h 58"/>
              <a:gd name="T20" fmla="*/ 9 w 63"/>
              <a:gd name="T21" fmla="*/ 54 h 58"/>
              <a:gd name="T22" fmla="*/ 32 w 63"/>
              <a:gd name="T23" fmla="*/ 58 h 58"/>
              <a:gd name="T24" fmla="*/ 54 w 63"/>
              <a:gd name="T25" fmla="*/ 54 h 58"/>
              <a:gd name="T26" fmla="*/ 63 w 63"/>
              <a:gd name="T27" fmla="*/ 45 h 58"/>
              <a:gd name="T28" fmla="*/ 63 w 63"/>
              <a:gd name="T29" fmla="*/ 31 h 58"/>
              <a:gd name="T30" fmla="*/ 63 w 63"/>
              <a:gd name="T31" fmla="*/ 31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8"/>
              <a:gd name="T50" fmla="*/ 63 w 63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8">
                <a:moveTo>
                  <a:pt x="63" y="31"/>
                </a:moveTo>
                <a:lnTo>
                  <a:pt x="63" y="18"/>
                </a:lnTo>
                <a:lnTo>
                  <a:pt x="54" y="9"/>
                </a:lnTo>
                <a:lnTo>
                  <a:pt x="45" y="4"/>
                </a:lnTo>
                <a:lnTo>
                  <a:pt x="32" y="0"/>
                </a:lnTo>
                <a:lnTo>
                  <a:pt x="18" y="4"/>
                </a:lnTo>
                <a:lnTo>
                  <a:pt x="9" y="9"/>
                </a:lnTo>
                <a:lnTo>
                  <a:pt x="5" y="18"/>
                </a:lnTo>
                <a:lnTo>
                  <a:pt x="0" y="31"/>
                </a:lnTo>
                <a:lnTo>
                  <a:pt x="5" y="45"/>
                </a:lnTo>
                <a:lnTo>
                  <a:pt x="9" y="54"/>
                </a:lnTo>
                <a:lnTo>
                  <a:pt x="32" y="58"/>
                </a:lnTo>
                <a:lnTo>
                  <a:pt x="54" y="54"/>
                </a:lnTo>
                <a:lnTo>
                  <a:pt x="63" y="45"/>
                </a:lnTo>
                <a:lnTo>
                  <a:pt x="63" y="3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4" name="Freeform 39"/>
          <p:cNvSpPr>
            <a:spLocks/>
          </p:cNvSpPr>
          <p:nvPr/>
        </p:nvSpPr>
        <p:spPr bwMode="auto">
          <a:xfrm>
            <a:off x="8119042" y="2270767"/>
            <a:ext cx="61830" cy="57043"/>
          </a:xfrm>
          <a:custGeom>
            <a:avLst/>
            <a:gdLst>
              <a:gd name="T0" fmla="*/ 63 w 63"/>
              <a:gd name="T1" fmla="*/ 31 h 58"/>
              <a:gd name="T2" fmla="*/ 63 w 63"/>
              <a:gd name="T3" fmla="*/ 18 h 58"/>
              <a:gd name="T4" fmla="*/ 54 w 63"/>
              <a:gd name="T5" fmla="*/ 9 h 58"/>
              <a:gd name="T6" fmla="*/ 45 w 63"/>
              <a:gd name="T7" fmla="*/ 4 h 58"/>
              <a:gd name="T8" fmla="*/ 32 w 63"/>
              <a:gd name="T9" fmla="*/ 0 h 58"/>
              <a:gd name="T10" fmla="*/ 18 w 63"/>
              <a:gd name="T11" fmla="*/ 4 h 58"/>
              <a:gd name="T12" fmla="*/ 9 w 63"/>
              <a:gd name="T13" fmla="*/ 9 h 58"/>
              <a:gd name="T14" fmla="*/ 5 w 63"/>
              <a:gd name="T15" fmla="*/ 18 h 58"/>
              <a:gd name="T16" fmla="*/ 0 w 63"/>
              <a:gd name="T17" fmla="*/ 31 h 58"/>
              <a:gd name="T18" fmla="*/ 5 w 63"/>
              <a:gd name="T19" fmla="*/ 45 h 58"/>
              <a:gd name="T20" fmla="*/ 9 w 63"/>
              <a:gd name="T21" fmla="*/ 54 h 58"/>
              <a:gd name="T22" fmla="*/ 32 w 63"/>
              <a:gd name="T23" fmla="*/ 58 h 58"/>
              <a:gd name="T24" fmla="*/ 54 w 63"/>
              <a:gd name="T25" fmla="*/ 54 h 58"/>
              <a:gd name="T26" fmla="*/ 63 w 63"/>
              <a:gd name="T27" fmla="*/ 45 h 58"/>
              <a:gd name="T28" fmla="*/ 63 w 63"/>
              <a:gd name="T29" fmla="*/ 31 h 58"/>
              <a:gd name="T30" fmla="*/ 63 w 63"/>
              <a:gd name="T31" fmla="*/ 31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58"/>
              <a:gd name="T50" fmla="*/ 63 w 63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58">
                <a:moveTo>
                  <a:pt x="63" y="31"/>
                </a:moveTo>
                <a:lnTo>
                  <a:pt x="63" y="18"/>
                </a:lnTo>
                <a:lnTo>
                  <a:pt x="54" y="9"/>
                </a:lnTo>
                <a:lnTo>
                  <a:pt x="45" y="4"/>
                </a:lnTo>
                <a:lnTo>
                  <a:pt x="32" y="0"/>
                </a:lnTo>
                <a:lnTo>
                  <a:pt x="18" y="4"/>
                </a:lnTo>
                <a:lnTo>
                  <a:pt x="9" y="9"/>
                </a:lnTo>
                <a:lnTo>
                  <a:pt x="5" y="18"/>
                </a:lnTo>
                <a:lnTo>
                  <a:pt x="0" y="31"/>
                </a:lnTo>
                <a:lnTo>
                  <a:pt x="5" y="45"/>
                </a:lnTo>
                <a:lnTo>
                  <a:pt x="9" y="54"/>
                </a:lnTo>
                <a:lnTo>
                  <a:pt x="32" y="58"/>
                </a:lnTo>
                <a:lnTo>
                  <a:pt x="54" y="54"/>
                </a:lnTo>
                <a:lnTo>
                  <a:pt x="63" y="45"/>
                </a:lnTo>
                <a:lnTo>
                  <a:pt x="63" y="31"/>
                </a:lnTo>
              </a:path>
            </a:pathLst>
          </a:custGeom>
          <a:solidFill>
            <a:srgbClr val="008000"/>
          </a:solidFill>
          <a:ln w="36513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Line 44"/>
          <p:cNvSpPr>
            <a:spLocks noChangeShapeType="1"/>
          </p:cNvSpPr>
          <p:nvPr/>
        </p:nvSpPr>
        <p:spPr bwMode="auto">
          <a:xfrm>
            <a:off x="7831481" y="2150780"/>
            <a:ext cx="225730" cy="128838"/>
          </a:xfrm>
          <a:prstGeom prst="line">
            <a:avLst/>
          </a:prstGeom>
          <a:noFill/>
          <a:ln w="365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Line 45"/>
          <p:cNvSpPr>
            <a:spLocks noChangeShapeType="1"/>
          </p:cNvSpPr>
          <p:nvPr/>
        </p:nvSpPr>
        <p:spPr bwMode="auto">
          <a:xfrm>
            <a:off x="7857980" y="2097671"/>
            <a:ext cx="230637" cy="128838"/>
          </a:xfrm>
          <a:prstGeom prst="line">
            <a:avLst/>
          </a:prstGeom>
          <a:noFill/>
          <a:ln w="365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 flipV="1">
            <a:off x="6566410" y="2137011"/>
            <a:ext cx="230637" cy="116053"/>
          </a:xfrm>
          <a:prstGeom prst="line">
            <a:avLst/>
          </a:prstGeom>
          <a:noFill/>
          <a:ln w="365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8" name="Freeform 50"/>
          <p:cNvSpPr>
            <a:spLocks/>
          </p:cNvSpPr>
          <p:nvPr/>
        </p:nvSpPr>
        <p:spPr bwMode="auto">
          <a:xfrm>
            <a:off x="6438823" y="2274701"/>
            <a:ext cx="61830" cy="58026"/>
          </a:xfrm>
          <a:custGeom>
            <a:avLst/>
            <a:gdLst>
              <a:gd name="T0" fmla="*/ 63 w 63"/>
              <a:gd name="T1" fmla="*/ 27 h 59"/>
              <a:gd name="T2" fmla="*/ 63 w 63"/>
              <a:gd name="T3" fmla="*/ 18 h 59"/>
              <a:gd name="T4" fmla="*/ 54 w 63"/>
              <a:gd name="T5" fmla="*/ 9 h 59"/>
              <a:gd name="T6" fmla="*/ 45 w 63"/>
              <a:gd name="T7" fmla="*/ 5 h 59"/>
              <a:gd name="T8" fmla="*/ 31 w 63"/>
              <a:gd name="T9" fmla="*/ 0 h 59"/>
              <a:gd name="T10" fmla="*/ 18 w 63"/>
              <a:gd name="T11" fmla="*/ 5 h 59"/>
              <a:gd name="T12" fmla="*/ 9 w 63"/>
              <a:gd name="T13" fmla="*/ 9 h 59"/>
              <a:gd name="T14" fmla="*/ 4 w 63"/>
              <a:gd name="T15" fmla="*/ 18 h 59"/>
              <a:gd name="T16" fmla="*/ 0 w 63"/>
              <a:gd name="T17" fmla="*/ 27 h 59"/>
              <a:gd name="T18" fmla="*/ 4 w 63"/>
              <a:gd name="T19" fmla="*/ 41 h 59"/>
              <a:gd name="T20" fmla="*/ 9 w 63"/>
              <a:gd name="T21" fmla="*/ 50 h 59"/>
              <a:gd name="T22" fmla="*/ 18 w 63"/>
              <a:gd name="T23" fmla="*/ 59 h 59"/>
              <a:gd name="T24" fmla="*/ 31 w 63"/>
              <a:gd name="T25" fmla="*/ 59 h 59"/>
              <a:gd name="T26" fmla="*/ 45 w 63"/>
              <a:gd name="T27" fmla="*/ 59 h 59"/>
              <a:gd name="T28" fmla="*/ 54 w 63"/>
              <a:gd name="T29" fmla="*/ 50 h 59"/>
              <a:gd name="T30" fmla="*/ 63 w 63"/>
              <a:gd name="T31" fmla="*/ 41 h 59"/>
              <a:gd name="T32" fmla="*/ 63 w 63"/>
              <a:gd name="T33" fmla="*/ 27 h 59"/>
              <a:gd name="T34" fmla="*/ 63 w 63"/>
              <a:gd name="T35" fmla="*/ 27 h 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"/>
              <a:gd name="T55" fmla="*/ 0 h 59"/>
              <a:gd name="T56" fmla="*/ 63 w 63"/>
              <a:gd name="T57" fmla="*/ 59 h 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" h="59">
                <a:moveTo>
                  <a:pt x="63" y="27"/>
                </a:moveTo>
                <a:lnTo>
                  <a:pt x="63" y="18"/>
                </a:lnTo>
                <a:lnTo>
                  <a:pt x="54" y="9"/>
                </a:lnTo>
                <a:lnTo>
                  <a:pt x="45" y="5"/>
                </a:lnTo>
                <a:lnTo>
                  <a:pt x="31" y="0"/>
                </a:lnTo>
                <a:lnTo>
                  <a:pt x="18" y="5"/>
                </a:lnTo>
                <a:lnTo>
                  <a:pt x="9" y="9"/>
                </a:lnTo>
                <a:lnTo>
                  <a:pt x="4" y="18"/>
                </a:lnTo>
                <a:lnTo>
                  <a:pt x="0" y="27"/>
                </a:lnTo>
                <a:lnTo>
                  <a:pt x="4" y="41"/>
                </a:lnTo>
                <a:lnTo>
                  <a:pt x="9" y="50"/>
                </a:lnTo>
                <a:lnTo>
                  <a:pt x="18" y="59"/>
                </a:lnTo>
                <a:lnTo>
                  <a:pt x="31" y="59"/>
                </a:lnTo>
                <a:lnTo>
                  <a:pt x="45" y="59"/>
                </a:lnTo>
                <a:lnTo>
                  <a:pt x="54" y="50"/>
                </a:lnTo>
                <a:lnTo>
                  <a:pt x="63" y="41"/>
                </a:lnTo>
                <a:lnTo>
                  <a:pt x="63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9" name="Freeform 51"/>
          <p:cNvSpPr>
            <a:spLocks/>
          </p:cNvSpPr>
          <p:nvPr/>
        </p:nvSpPr>
        <p:spPr bwMode="auto">
          <a:xfrm>
            <a:off x="6438823" y="2274701"/>
            <a:ext cx="61830" cy="58026"/>
          </a:xfrm>
          <a:custGeom>
            <a:avLst/>
            <a:gdLst>
              <a:gd name="T0" fmla="*/ 63 w 63"/>
              <a:gd name="T1" fmla="*/ 27 h 59"/>
              <a:gd name="T2" fmla="*/ 63 w 63"/>
              <a:gd name="T3" fmla="*/ 18 h 59"/>
              <a:gd name="T4" fmla="*/ 54 w 63"/>
              <a:gd name="T5" fmla="*/ 9 h 59"/>
              <a:gd name="T6" fmla="*/ 45 w 63"/>
              <a:gd name="T7" fmla="*/ 5 h 59"/>
              <a:gd name="T8" fmla="*/ 31 w 63"/>
              <a:gd name="T9" fmla="*/ 0 h 59"/>
              <a:gd name="T10" fmla="*/ 18 w 63"/>
              <a:gd name="T11" fmla="*/ 5 h 59"/>
              <a:gd name="T12" fmla="*/ 9 w 63"/>
              <a:gd name="T13" fmla="*/ 9 h 59"/>
              <a:gd name="T14" fmla="*/ 4 w 63"/>
              <a:gd name="T15" fmla="*/ 18 h 59"/>
              <a:gd name="T16" fmla="*/ 0 w 63"/>
              <a:gd name="T17" fmla="*/ 27 h 59"/>
              <a:gd name="T18" fmla="*/ 4 w 63"/>
              <a:gd name="T19" fmla="*/ 41 h 59"/>
              <a:gd name="T20" fmla="*/ 9 w 63"/>
              <a:gd name="T21" fmla="*/ 50 h 59"/>
              <a:gd name="T22" fmla="*/ 18 w 63"/>
              <a:gd name="T23" fmla="*/ 59 h 59"/>
              <a:gd name="T24" fmla="*/ 31 w 63"/>
              <a:gd name="T25" fmla="*/ 59 h 59"/>
              <a:gd name="T26" fmla="*/ 45 w 63"/>
              <a:gd name="T27" fmla="*/ 59 h 59"/>
              <a:gd name="T28" fmla="*/ 54 w 63"/>
              <a:gd name="T29" fmla="*/ 50 h 59"/>
              <a:gd name="T30" fmla="*/ 63 w 63"/>
              <a:gd name="T31" fmla="*/ 41 h 59"/>
              <a:gd name="T32" fmla="*/ 63 w 63"/>
              <a:gd name="T33" fmla="*/ 27 h 59"/>
              <a:gd name="T34" fmla="*/ 63 w 63"/>
              <a:gd name="T35" fmla="*/ 27 h 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"/>
              <a:gd name="T55" fmla="*/ 0 h 59"/>
              <a:gd name="T56" fmla="*/ 63 w 63"/>
              <a:gd name="T57" fmla="*/ 59 h 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" h="59">
                <a:moveTo>
                  <a:pt x="63" y="27"/>
                </a:moveTo>
                <a:lnTo>
                  <a:pt x="63" y="18"/>
                </a:lnTo>
                <a:lnTo>
                  <a:pt x="54" y="9"/>
                </a:lnTo>
                <a:lnTo>
                  <a:pt x="45" y="5"/>
                </a:lnTo>
                <a:lnTo>
                  <a:pt x="31" y="0"/>
                </a:lnTo>
                <a:lnTo>
                  <a:pt x="18" y="5"/>
                </a:lnTo>
                <a:lnTo>
                  <a:pt x="9" y="9"/>
                </a:lnTo>
                <a:lnTo>
                  <a:pt x="4" y="18"/>
                </a:lnTo>
                <a:lnTo>
                  <a:pt x="0" y="27"/>
                </a:lnTo>
                <a:lnTo>
                  <a:pt x="4" y="41"/>
                </a:lnTo>
                <a:lnTo>
                  <a:pt x="9" y="50"/>
                </a:lnTo>
                <a:lnTo>
                  <a:pt x="18" y="59"/>
                </a:lnTo>
                <a:lnTo>
                  <a:pt x="31" y="59"/>
                </a:lnTo>
                <a:lnTo>
                  <a:pt x="45" y="59"/>
                </a:lnTo>
                <a:lnTo>
                  <a:pt x="54" y="50"/>
                </a:lnTo>
                <a:lnTo>
                  <a:pt x="63" y="41"/>
                </a:lnTo>
                <a:lnTo>
                  <a:pt x="63" y="2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0" name="Text Box 78"/>
          <p:cNvSpPr txBox="1">
            <a:spLocks noChangeArrowheads="1"/>
          </p:cNvSpPr>
          <p:nvPr/>
        </p:nvSpPr>
        <p:spPr bwMode="auto">
          <a:xfrm>
            <a:off x="6163039" y="2103572"/>
            <a:ext cx="184510" cy="36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91048" y="17239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64750" y="16910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1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16022"/>
              </p:ext>
            </p:extLst>
          </p:nvPr>
        </p:nvGraphicFramePr>
        <p:xfrm>
          <a:off x="931863" y="3200400"/>
          <a:ext cx="25796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0" name="Equation" r:id="rId5" imgW="1434960" imgH="241200" progId="Equation.DSMT4">
                  <p:embed/>
                </p:oleObj>
              </mc:Choice>
              <mc:Fallback>
                <p:oleObj name="Equation" r:id="rId5" imgW="1434960" imgH="241200" progId="Equation.DSMT4">
                  <p:embed/>
                  <p:pic>
                    <p:nvPicPr>
                      <p:cNvPr id="1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200400"/>
                        <a:ext cx="2579687" cy="433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59"/>
          <p:cNvGraphicFramePr>
            <a:graphicFrameLocks noChangeAspect="1"/>
          </p:cNvGraphicFramePr>
          <p:nvPr>
            <p:extLst/>
          </p:nvPr>
        </p:nvGraphicFramePr>
        <p:xfrm>
          <a:off x="6329120" y="4437916"/>
          <a:ext cx="2080425" cy="79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1" name="Equation" r:id="rId7" imgW="1434477" imgH="545863" progId="Equation.DSMT4">
                  <p:embed/>
                </p:oleObj>
              </mc:Choice>
              <mc:Fallback>
                <p:oleObj name="Equation" r:id="rId7" imgW="1434477" imgH="545863" progId="Equation.DSMT4">
                  <p:embed/>
                  <p:pic>
                    <p:nvPicPr>
                      <p:cNvPr id="122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120" y="4437916"/>
                        <a:ext cx="2080425" cy="7912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922718" y="908945"/>
            <a:ext cx="6791498" cy="645535"/>
          </a:xfrm>
          <a:prstGeom prst="rect">
            <a:avLst/>
          </a:prstGeom>
          <a:solidFill>
            <a:srgbClr val="00330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5250" y="908945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Boundary between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topologically  distinct insulators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91581" y="937577"/>
            <a:ext cx="211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Topological boundary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</a:t>
            </a:r>
          </a:p>
        </p:txBody>
      </p:sp>
      <p:sp>
        <p:nvSpPr>
          <p:cNvPr id="63" name="Left-Right Arrow 62"/>
          <p:cNvSpPr/>
          <p:nvPr/>
        </p:nvSpPr>
        <p:spPr>
          <a:xfrm>
            <a:off x="4539224" y="1106470"/>
            <a:ext cx="391886" cy="188686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536072" y="2708178"/>
            <a:ext cx="4023360" cy="1195341"/>
          </a:xfrm>
          <a:prstGeom prst="rect">
            <a:avLst/>
          </a:prstGeom>
          <a:solidFill>
            <a:srgbClr val="000066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38527" y="1742270"/>
            <a:ext cx="4023360" cy="674045"/>
          </a:xfrm>
          <a:prstGeom prst="rect">
            <a:avLst/>
          </a:prstGeom>
          <a:solidFill>
            <a:srgbClr val="000066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30530" y="4207239"/>
            <a:ext cx="4023360" cy="1370597"/>
          </a:xfrm>
          <a:prstGeom prst="rect">
            <a:avLst/>
          </a:prstGeom>
          <a:solidFill>
            <a:srgbClr val="000066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549926" y="5825358"/>
            <a:ext cx="4023360" cy="894099"/>
          </a:xfrm>
          <a:prstGeom prst="rect">
            <a:avLst/>
          </a:prstGeom>
          <a:solidFill>
            <a:srgbClr val="000066">
              <a:alpha val="1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386" y="1773812"/>
            <a:ext cx="375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 Schrieffer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Heeger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Model (1979)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4542" y="2247137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Polyacetalene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(CH)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386" y="267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Jackiw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Rebbi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Model (1976)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1386" y="4158610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Particle Spectrum: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711" y="4771469"/>
            <a:ext cx="2685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Topological zero energy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bound state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2356" y="5866751"/>
            <a:ext cx="271099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Charge fractionalization: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Splitting the indivisible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49433" y="6422036"/>
            <a:ext cx="36340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5907084" y="6424802"/>
            <a:ext cx="1465017" cy="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5809860" y="6340068"/>
            <a:ext cx="162632" cy="1626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264750" y="6353723"/>
            <a:ext cx="162632" cy="1626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89797" y="591938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862286" y="59098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376980" y="591938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8478" y="594379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e/2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75799" y="593995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e/2</a:t>
            </a:r>
          </a:p>
        </p:txBody>
      </p:sp>
      <p:graphicFrame>
        <p:nvGraphicFramePr>
          <p:cNvPr id="82" name="Object 57">
            <a:extLst>
              <a:ext uri="{FF2B5EF4-FFF2-40B4-BE49-F238E27FC236}">
                <a16:creationId xmlns:a16="http://schemas.microsoft.com/office/drawing/2014/main" id="{FA6EB9AB-0A6A-44E2-BAF9-F9308489F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80248"/>
              </p:ext>
            </p:extLst>
          </p:nvPr>
        </p:nvGraphicFramePr>
        <p:xfrm>
          <a:off x="2145115" y="3625835"/>
          <a:ext cx="2122085" cy="26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2" name="Equation" r:id="rId9" imgW="2070100" imgH="254000" progId="Equation.DSMT4">
                  <p:embed/>
                </p:oleObj>
              </mc:Choice>
              <mc:Fallback>
                <p:oleObj name="Equation" r:id="rId9" imgW="2070100" imgH="254000" progId="Equation.DSMT4">
                  <p:embed/>
                  <p:pic>
                    <p:nvPicPr>
                      <p:cNvPr id="36357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115" y="3625835"/>
                        <a:ext cx="2122085" cy="2603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67020B-ABE7-445F-A40C-5726B8AF1FEC}"/>
              </a:ext>
            </a:extLst>
          </p:cNvPr>
          <p:cNvSpPr txBox="1"/>
          <p:nvPr/>
        </p:nvSpPr>
        <p:spPr>
          <a:xfrm>
            <a:off x="910716" y="3613912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chiral symmetry:</a:t>
            </a:r>
          </a:p>
        </p:txBody>
      </p:sp>
    </p:spTree>
    <p:extLst>
      <p:ext uri="{BB962C8B-B14F-4D97-AF65-F5344CB8AC3E}">
        <p14:creationId xmlns:p14="http://schemas.microsoft.com/office/powerpoint/2010/main" val="215232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57" y="2583819"/>
            <a:ext cx="3086100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37" y="642775"/>
            <a:ext cx="1805940" cy="159258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040460" y="627538"/>
            <a:ext cx="3086100" cy="2181493"/>
            <a:chOff x="5040460" y="627538"/>
            <a:chExt cx="3086100" cy="21814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0237" y="627538"/>
              <a:ext cx="1912620" cy="1592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0460" y="2580431"/>
              <a:ext cx="3086100" cy="228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22152" y="546047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1D electrical conductor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247" y="1201271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energy excitations: 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dirty="0"/>
              <a:t>  Right/Left moving “chiral fermions”</a:t>
            </a:r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dirty="0"/>
              <a:t>  Localized by commensurate periodic</a:t>
            </a:r>
          </a:p>
          <a:p>
            <a:pPr>
              <a:buClr>
                <a:srgbClr val="FF0000"/>
              </a:buClr>
              <a:buSzPct val="140000"/>
            </a:pPr>
            <a:r>
              <a:rPr lang="en-US" sz="1600" dirty="0"/>
              <a:t>       potential or disorder.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3274" y="231491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97752" y="26602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1548" y="442210"/>
            <a:ext cx="2638269" cy="1956216"/>
          </a:xfrm>
          <a:prstGeom prst="rect">
            <a:avLst/>
          </a:prstGeom>
          <a:solidFill>
            <a:schemeClr val="accent1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F00292-CC35-4783-A465-6F2B01472317}"/>
              </a:ext>
            </a:extLst>
          </p:cNvPr>
          <p:cNvGrpSpPr/>
          <p:nvPr/>
        </p:nvGrpSpPr>
        <p:grpSpPr>
          <a:xfrm>
            <a:off x="699247" y="3181674"/>
            <a:ext cx="6005170" cy="3326391"/>
            <a:chOff x="699247" y="3181674"/>
            <a:chExt cx="6005170" cy="3326391"/>
          </a:xfrm>
        </p:grpSpPr>
        <p:grpSp>
          <p:nvGrpSpPr>
            <p:cNvPr id="29" name="Group 28"/>
            <p:cNvGrpSpPr/>
            <p:nvPr/>
          </p:nvGrpSpPr>
          <p:grpSpPr>
            <a:xfrm>
              <a:off x="699247" y="3181674"/>
              <a:ext cx="6005170" cy="1121312"/>
              <a:chOff x="699247" y="3181674"/>
              <a:chExt cx="6005170" cy="112131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99247" y="3181674"/>
                <a:ext cx="6005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Split the 1D chiral modes in a 2D insulator: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61647" y="3964432"/>
                <a:ext cx="15668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Trivial Insulator</a:t>
                </a:r>
              </a:p>
            </p:txBody>
          </p:sp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255692E-5491-4951-9AD8-56431E77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4425" y="3879166"/>
              <a:ext cx="3086099" cy="262889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E90C1-4B82-4E7A-B8C7-90ADA7E6451C}"/>
              </a:ext>
            </a:extLst>
          </p:cNvPr>
          <p:cNvGrpSpPr/>
          <p:nvPr/>
        </p:nvGrpSpPr>
        <p:grpSpPr>
          <a:xfrm>
            <a:off x="1114424" y="3879165"/>
            <a:ext cx="7885125" cy="2628899"/>
            <a:chOff x="1114424" y="3879165"/>
            <a:chExt cx="7885125" cy="2628899"/>
          </a:xfrm>
        </p:grpSpPr>
        <p:sp>
          <p:nvSpPr>
            <p:cNvPr id="21" name="TextBox 20"/>
            <p:cNvSpPr txBox="1"/>
            <p:nvPr/>
          </p:nvSpPr>
          <p:spPr>
            <a:xfrm>
              <a:off x="4554772" y="6038942"/>
              <a:ext cx="1566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Trivial Insulator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54772" y="4911495"/>
              <a:ext cx="27924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Topological “</a:t>
              </a:r>
              <a:r>
                <a:rPr lang="en-US" sz="1600" dirty="0" err="1"/>
                <a:t>Chern</a:t>
              </a:r>
              <a:r>
                <a:rPr lang="en-US" sz="1600" dirty="0"/>
                <a:t>” insulator</a:t>
              </a:r>
            </a:p>
            <a:p>
              <a:r>
                <a:rPr lang="en-US" sz="1600" dirty="0"/>
                <a:t>aka quantum Hall state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500983" y="4622584"/>
              <a:ext cx="31197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75147" y="4552200"/>
              <a:ext cx="13244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separated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chiral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boundary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modes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500983" y="5779036"/>
              <a:ext cx="31197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0F82257-6A86-4F7E-8605-6491C37A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4424" y="3879165"/>
              <a:ext cx="3086099" cy="2628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4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6308" y="332626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Chiral Edge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91" y="971490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Single-particle edge spectrum 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083" y="3276600"/>
            <a:ext cx="8142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Many-body edge spectrum 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“chiral Fermi liquid”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Free Dirac fermion conformal field theory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Quantized electrical conductance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Quantized thermal conductance: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0033CC"/>
              </a:solidFill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Chiral Anomaly 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presence of electric field the edge charge density not conserved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21156" y="1524000"/>
            <a:ext cx="2447725" cy="1600136"/>
            <a:chOff x="5614212" y="5087938"/>
            <a:chExt cx="2641280" cy="1715984"/>
          </a:xfrm>
        </p:grpSpPr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2500" y="5087938"/>
              <a:ext cx="18542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5614212" y="5135563"/>
              <a:ext cx="351745" cy="355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7" name="TextBox 8"/>
            <p:cNvSpPr txBox="1">
              <a:spLocks noChangeArrowheads="1"/>
            </p:cNvSpPr>
            <p:nvPr/>
          </p:nvSpPr>
          <p:spPr bwMode="auto">
            <a:xfrm>
              <a:off x="7154086" y="6484356"/>
              <a:ext cx="360991" cy="31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</a:t>
              </a:r>
              <a:r>
                <a:rPr kumimoji="0" lang="en-US" sz="12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</a:t>
              </a:r>
              <a:endPara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6681012" y="6445250"/>
              <a:ext cx="311060" cy="31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6193650" y="5129213"/>
              <a:ext cx="1407717" cy="30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conduction band</a:t>
              </a:r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6269850" y="6194425"/>
              <a:ext cx="1182096" cy="30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valence band</a:t>
              </a:r>
            </a:p>
          </p:txBody>
        </p: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7489050" y="6473825"/>
              <a:ext cx="459007" cy="31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p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/a</a:t>
              </a: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5690412" y="6472237"/>
              <a:ext cx="557020" cy="31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-p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/a</a:t>
              </a:r>
            </a:p>
          </p:txBody>
        </p: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7789088" y="5659438"/>
              <a:ext cx="466404" cy="39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</a:t>
              </a: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82516"/>
              </p:ext>
            </p:extLst>
          </p:nvPr>
        </p:nvGraphicFramePr>
        <p:xfrm>
          <a:off x="5061019" y="4210394"/>
          <a:ext cx="685341" cy="51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5" name="Equation" r:id="rId4" imgW="558720" imgH="419040" progId="Equation.DSMT4">
                  <p:embed/>
                </p:oleObj>
              </mc:Choice>
              <mc:Fallback>
                <p:oleObj name="Equation" r:id="rId4" imgW="558720" imgH="4190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1019" y="4210394"/>
                        <a:ext cx="685341" cy="514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16138"/>
              </p:ext>
            </p:extLst>
          </p:nvPr>
        </p:nvGraphicFramePr>
        <p:xfrm>
          <a:off x="5083157" y="4744099"/>
          <a:ext cx="1060248" cy="51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" name="Equation" r:id="rId6" imgW="863280" imgH="419040" progId="Equation.DSMT4">
                  <p:embed/>
                </p:oleObj>
              </mc:Choice>
              <mc:Fallback>
                <p:oleObj name="Equation" r:id="rId6" imgW="863280" imgH="41904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3157" y="4744099"/>
                        <a:ext cx="1060248" cy="513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317423" y="4839943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chiral central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charge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110780"/>
              </p:ext>
            </p:extLst>
          </p:nvPr>
        </p:nvGraphicFramePr>
        <p:xfrm>
          <a:off x="5061019" y="3863776"/>
          <a:ext cx="1232549" cy="30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7" name="Equation" r:id="rId8" imgW="965160" imgH="241200" progId="Equation.DSMT4">
                  <p:embed/>
                </p:oleObj>
              </mc:Choice>
              <mc:Fallback>
                <p:oleObj name="Equation" r:id="rId8" imgW="965160" imgH="2412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1019" y="3863776"/>
                        <a:ext cx="1232549" cy="30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89911" y="4247502"/>
            <a:ext cx="810002" cy="457313"/>
            <a:chOff x="6438423" y="5141203"/>
            <a:chExt cx="810002" cy="457313"/>
          </a:xfrm>
        </p:grpSpPr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6488652" y="5176772"/>
            <a:ext cx="692876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8" name="Equation" r:id="rId10" imgW="330120" imgH="177480" progId="Equation.DSMT4">
                    <p:embed/>
                  </p:oleObj>
                </mc:Choice>
                <mc:Fallback>
                  <p:oleObj name="Equation" r:id="rId10" imgW="330120" imgH="17748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88652" y="5176772"/>
                          <a:ext cx="692876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 bwMode="auto">
            <a:xfrm>
              <a:off x="6438423" y="5141203"/>
              <a:ext cx="810002" cy="457313"/>
            </a:xfrm>
            <a:prstGeom prst="rect">
              <a:avLst/>
            </a:prstGeom>
            <a:solidFill>
              <a:srgbClr val="996633">
                <a:alpha val="2313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00501" y="4836079"/>
            <a:ext cx="810002" cy="457313"/>
            <a:chOff x="6441192" y="5845919"/>
            <a:chExt cx="810002" cy="457313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/>
            </p:nvPr>
          </p:nvGraphicFramePr>
          <p:xfrm>
            <a:off x="6511665" y="5856806"/>
            <a:ext cx="669471" cy="376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9" name="Equation" r:id="rId12" imgW="317160" imgH="177480" progId="Equation.DSMT4">
                    <p:embed/>
                  </p:oleObj>
                </mc:Choice>
                <mc:Fallback>
                  <p:oleObj name="Equation" r:id="rId12" imgW="317160" imgH="17748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11665" y="5856806"/>
                          <a:ext cx="669471" cy="3761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49"/>
            <p:cNvSpPr/>
            <p:nvPr/>
          </p:nvSpPr>
          <p:spPr bwMode="auto">
            <a:xfrm>
              <a:off x="6441192" y="5845919"/>
              <a:ext cx="810002" cy="457313"/>
            </a:xfrm>
            <a:prstGeom prst="rect">
              <a:avLst/>
            </a:prstGeom>
            <a:solidFill>
              <a:srgbClr val="996633">
                <a:alpha val="2313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4332" y="1544452"/>
            <a:ext cx="33337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8818" y="1742897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Insulator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98818" y="232383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Quantum Hall</a:t>
            </a:r>
          </a:p>
          <a:p>
            <a:r>
              <a:rPr lang="en-US" sz="1600" dirty="0"/>
              <a:t>State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990600"/>
            <a:ext cx="404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one-way propagating single particle states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80482" y="2351892"/>
            <a:ext cx="1294833" cy="4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A5564CC-AA2E-4186-A9DA-1F082676D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04562"/>
              </p:ext>
            </p:extLst>
          </p:nvPr>
        </p:nvGraphicFramePr>
        <p:xfrm>
          <a:off x="2527300" y="6032500"/>
          <a:ext cx="29733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0" name="Equation" r:id="rId16" imgW="1892160" imgH="393480" progId="Equation.DSMT4">
                  <p:embed/>
                </p:oleObj>
              </mc:Choice>
              <mc:Fallback>
                <p:oleObj name="Equation" r:id="rId16" imgW="18921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4B0A679-6BA2-4CEE-9D67-49F1A731C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27300" y="6032500"/>
                        <a:ext cx="2973388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37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486488" y="191560"/>
            <a:ext cx="4027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Quantized Hall Effect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73004" y="897284"/>
            <a:ext cx="3547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2D electrons in magnetic field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365224"/>
            <a:ext cx="4266223" cy="1654576"/>
            <a:chOff x="759904" y="3145161"/>
            <a:chExt cx="4266223" cy="1654576"/>
          </a:xfrm>
        </p:grpSpPr>
        <p:graphicFrame>
          <p:nvGraphicFramePr>
            <p:cNvPr id="259343" name="Object 271"/>
            <p:cNvGraphicFramePr>
              <a:graphicFrameLocks noChangeAspect="1"/>
            </p:cNvGraphicFramePr>
            <p:nvPr>
              <p:extLst/>
            </p:nvPr>
          </p:nvGraphicFramePr>
          <p:xfrm>
            <a:off x="832442" y="4034088"/>
            <a:ext cx="10477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4" name="Equation" r:id="rId3" imgW="838080" imgH="253800" progId="Equation.DSMT4">
                    <p:embed/>
                  </p:oleObj>
                </mc:Choice>
                <mc:Fallback>
                  <p:oleObj name="Equation" r:id="rId3" imgW="838080" imgH="253800" progId="Equation.DSMT4">
                    <p:embed/>
                    <p:pic>
                      <p:nvPicPr>
                        <p:cNvPr id="259343" name="Object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442" y="4034088"/>
                          <a:ext cx="1047750" cy="3175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344" name="Text Box 272"/>
            <p:cNvSpPr txBox="1">
              <a:spLocks noChangeArrowheads="1"/>
            </p:cNvSpPr>
            <p:nvPr/>
          </p:nvSpPr>
          <p:spPr bwMode="auto">
            <a:xfrm>
              <a:off x="770970" y="4390560"/>
              <a:ext cx="15985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hlink"/>
                  </a:solidFill>
                </a:rPr>
                <a:t>n = Integer to 10</a:t>
              </a:r>
              <a:r>
                <a:rPr lang="en-US" sz="1400" baseline="30000" dirty="0">
                  <a:solidFill>
                    <a:schemeClr val="hlink"/>
                  </a:solidFill>
                </a:rPr>
                <a:t>-9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926950" y="3242626"/>
              <a:ext cx="1937731" cy="1516765"/>
              <a:chOff x="5847351" y="4248860"/>
              <a:chExt cx="2731169" cy="2177716"/>
            </a:xfrm>
          </p:grpSpPr>
          <p:pic>
            <p:nvPicPr>
              <p:cNvPr id="259397" name="Picture 325" descr="iqh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007" t="462" r="6873" b="5516"/>
              <a:stretch>
                <a:fillRect/>
              </a:stretch>
            </p:blipFill>
            <p:spPr bwMode="auto">
              <a:xfrm>
                <a:off x="5847351" y="4248860"/>
                <a:ext cx="2731169" cy="2177716"/>
              </a:xfrm>
              <a:prstGeom prst="rect">
                <a:avLst/>
              </a:prstGeom>
              <a:noFill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136104" y="4850435"/>
                <a:ext cx="1166294" cy="35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en-US" sz="1000" baseline="-25000" dirty="0" err="1">
                    <a:solidFill>
                      <a:srgbClr val="FF0000"/>
                    </a:solidFill>
                  </a:rPr>
                  <a:t>xy</a:t>
                </a:r>
                <a:r>
                  <a:rPr lang="en-US" sz="1000" dirty="0">
                    <a:solidFill>
                      <a:srgbClr val="FF0000"/>
                    </a:solidFill>
                  </a:rPr>
                  <a:t>  = 1/</a:t>
                </a:r>
                <a:r>
                  <a:rPr lang="en-US" sz="1000" dirty="0" err="1">
                    <a:solidFill>
                      <a:srgbClr val="FF0000"/>
                    </a:solidFill>
                    <a:latin typeface="Symbol" pitchFamily="18" charset="2"/>
                  </a:rPr>
                  <a:t>s</a:t>
                </a:r>
                <a:r>
                  <a:rPr lang="en-US" sz="1000" baseline="-25000" dirty="0" err="1">
                    <a:solidFill>
                      <a:srgbClr val="FF0000"/>
                    </a:solidFill>
                  </a:rPr>
                  <a:t>xy</a:t>
                </a:r>
                <a:r>
                  <a:rPr lang="en-US" sz="1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644898" y="5504625"/>
                <a:ext cx="499775" cy="375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err="1">
                    <a:solidFill>
                      <a:srgbClr val="009900"/>
                    </a:solidFill>
                    <a:latin typeface="Symbol" pitchFamily="18" charset="2"/>
                  </a:rPr>
                  <a:t>r</a:t>
                </a:r>
                <a:r>
                  <a:rPr lang="en-US" sz="1050" baseline="-25000" dirty="0" err="1">
                    <a:solidFill>
                      <a:srgbClr val="009900"/>
                    </a:solidFill>
                  </a:rPr>
                  <a:t>xx</a:t>
                </a:r>
                <a:endParaRPr lang="en-US" sz="1050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70970" y="3170624"/>
              <a:ext cx="13596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FF0000"/>
                </a:buClr>
                <a:buSzPct val="140000"/>
              </a:pPr>
              <a:r>
                <a:rPr lang="en-US" sz="1400" dirty="0">
                  <a:solidFill>
                    <a:srgbClr val="0000CC"/>
                  </a:solidFill>
                </a:rPr>
                <a:t>Quantized Hall</a:t>
              </a:r>
            </a:p>
            <a:p>
              <a:pPr lvl="0">
                <a:buClr>
                  <a:srgbClr val="FF0000"/>
                </a:buClr>
                <a:buSzPct val="140000"/>
              </a:pPr>
              <a:r>
                <a:rPr lang="en-US" sz="1400" dirty="0">
                  <a:solidFill>
                    <a:srgbClr val="0000CC"/>
                  </a:solidFill>
                </a:rPr>
                <a:t>conductance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0970" y="3685909"/>
              <a:ext cx="16353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8000"/>
                  </a:solidFill>
                </a:rPr>
                <a:t>von Klitzing et al. ‘1980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759904" y="3145161"/>
              <a:ext cx="4260477" cy="1654576"/>
            </a:xfrm>
            <a:prstGeom prst="rect">
              <a:avLst/>
            </a:prstGeom>
            <a:solidFill>
              <a:srgbClr val="000066">
                <a:alpha val="1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92" name="Object 271"/>
            <p:cNvGraphicFramePr>
              <a:graphicFrameLocks noChangeAspect="1"/>
            </p:cNvGraphicFramePr>
            <p:nvPr>
              <p:extLst/>
            </p:nvPr>
          </p:nvGraphicFramePr>
          <p:xfrm>
            <a:off x="4843045" y="3232178"/>
            <a:ext cx="183082" cy="354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5" name="Equation" r:id="rId6" imgW="203040" imgH="393480" progId="Equation.DSMT4">
                    <p:embed/>
                  </p:oleObj>
                </mc:Choice>
                <mc:Fallback>
                  <p:oleObj name="Equation" r:id="rId6" imgW="203040" imgH="393480" progId="Equation.DSMT4">
                    <p:embed/>
                    <p:pic>
                      <p:nvPicPr>
                        <p:cNvPr id="92" name="Object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3045" y="3232178"/>
                          <a:ext cx="183082" cy="35472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032976" y="4362447"/>
            <a:ext cx="3630948" cy="1654576"/>
            <a:chOff x="5259480" y="3142384"/>
            <a:chExt cx="3630948" cy="1654576"/>
          </a:xfrm>
        </p:grpSpPr>
        <p:grpSp>
          <p:nvGrpSpPr>
            <p:cNvPr id="19" name="Group 18"/>
            <p:cNvGrpSpPr/>
            <p:nvPr/>
          </p:nvGrpSpPr>
          <p:grpSpPr>
            <a:xfrm>
              <a:off x="7414394" y="3267447"/>
              <a:ext cx="1422245" cy="1481294"/>
              <a:chOff x="7437446" y="5080871"/>
              <a:chExt cx="1422245" cy="14812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7446" y="5080871"/>
                <a:ext cx="1360773" cy="1409245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8690642" y="6408484"/>
                <a:ext cx="169049" cy="1536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312659" y="3153762"/>
              <a:ext cx="16962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FF0000"/>
                </a:buClr>
                <a:buSzPct val="140000"/>
              </a:pPr>
              <a:r>
                <a:rPr lang="en-US" sz="1400" dirty="0">
                  <a:solidFill>
                    <a:srgbClr val="0000CC"/>
                  </a:solidFill>
                </a:rPr>
                <a:t>Quantized thermal </a:t>
              </a:r>
            </a:p>
            <a:p>
              <a:pPr lvl="0">
                <a:buClr>
                  <a:srgbClr val="FF0000"/>
                </a:buClr>
                <a:buSzPct val="140000"/>
              </a:pPr>
              <a:r>
                <a:rPr lang="en-US" sz="1400" dirty="0">
                  <a:solidFill>
                    <a:srgbClr val="0000CC"/>
                  </a:solidFill>
                </a:rPr>
                <a:t>Hall conductance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12659" y="3692673"/>
              <a:ext cx="20008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8000"/>
                  </a:solidFill>
                </a:rPr>
                <a:t>Banerjee, </a:t>
              </a:r>
              <a:r>
                <a:rPr lang="en-US" sz="1050" dirty="0" err="1">
                  <a:solidFill>
                    <a:srgbClr val="008000"/>
                  </a:solidFill>
                </a:rPr>
                <a:t>Heiblum</a:t>
              </a:r>
              <a:r>
                <a:rPr lang="en-US" sz="1050" dirty="0">
                  <a:solidFill>
                    <a:srgbClr val="008000"/>
                  </a:solidFill>
                </a:rPr>
                <a:t>, et al. 2017</a:t>
              </a:r>
            </a:p>
          </p:txBody>
        </p:sp>
        <p:graphicFrame>
          <p:nvGraphicFramePr>
            <p:cNvPr id="89" name="Object 271"/>
            <p:cNvGraphicFramePr>
              <a:graphicFrameLocks noChangeAspect="1"/>
            </p:cNvGraphicFramePr>
            <p:nvPr>
              <p:extLst/>
            </p:nvPr>
          </p:nvGraphicFramePr>
          <p:xfrm>
            <a:off x="5381815" y="3987983"/>
            <a:ext cx="185737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6" name="Equation" r:id="rId9" imgW="1485720" imgH="253800" progId="Equation.DSMT4">
                    <p:embed/>
                  </p:oleObj>
                </mc:Choice>
                <mc:Fallback>
                  <p:oleObj name="Equation" r:id="rId9" imgW="1485720" imgH="253800" progId="Equation.DSMT4">
                    <p:embed/>
                    <p:pic>
                      <p:nvPicPr>
                        <p:cNvPr id="89" name="Object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815" y="3987983"/>
                          <a:ext cx="1857375" cy="3175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71"/>
            <p:cNvGraphicFramePr>
              <a:graphicFrameLocks noChangeAspect="1"/>
            </p:cNvGraphicFramePr>
            <p:nvPr>
              <p:extLst/>
            </p:nvPr>
          </p:nvGraphicFramePr>
          <p:xfrm>
            <a:off x="5381815" y="4378868"/>
            <a:ext cx="171450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7" name="Equation" r:id="rId11" imgW="1371600" imgH="177480" progId="Equation.DSMT4">
                    <p:embed/>
                  </p:oleObj>
                </mc:Choice>
                <mc:Fallback>
                  <p:oleObj name="Equation" r:id="rId11" imgW="1371600" imgH="177480" progId="Equation.DSMT4">
                    <p:embed/>
                    <p:pic>
                      <p:nvPicPr>
                        <p:cNvPr id="90" name="Object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815" y="4378868"/>
                          <a:ext cx="1714500" cy="2222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Rectangle 92"/>
            <p:cNvSpPr/>
            <p:nvPr/>
          </p:nvSpPr>
          <p:spPr bwMode="auto">
            <a:xfrm>
              <a:off x="5259480" y="3142384"/>
              <a:ext cx="3630948" cy="1654576"/>
            </a:xfrm>
            <a:prstGeom prst="rect">
              <a:avLst/>
            </a:prstGeom>
            <a:solidFill>
              <a:srgbClr val="000066">
                <a:alpha val="1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" name="Picture 2" descr="sample, original , MIT 1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60" y="959538"/>
            <a:ext cx="2888240" cy="220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734861" y="3152001"/>
            <a:ext cx="1922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8000"/>
                </a:solidFill>
                <a:latin typeface="Calibri"/>
              </a:rPr>
              <a:t>Stormer</a:t>
            </a:r>
            <a:r>
              <a:rPr lang="en-US" sz="1200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srgbClr val="008000"/>
                </a:solidFill>
                <a:latin typeface="Calibri"/>
              </a:rPr>
              <a:t>Tsui</a:t>
            </a:r>
            <a:r>
              <a:rPr lang="en-US" sz="1200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srgbClr val="008000"/>
                </a:solidFill>
                <a:latin typeface="Calibri"/>
              </a:rPr>
              <a:t>Gossard</a:t>
            </a:r>
            <a:r>
              <a:rPr lang="en-US" sz="1200" dirty="0">
                <a:solidFill>
                  <a:srgbClr val="008000"/>
                </a:solidFill>
                <a:latin typeface="Calibri"/>
              </a:rPr>
              <a:t> 1981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787" y="1466477"/>
            <a:ext cx="1980413" cy="1650875"/>
            <a:chOff x="4453396" y="1385888"/>
            <a:chExt cx="2551817" cy="1966912"/>
          </a:xfrm>
        </p:grpSpPr>
        <p:sp>
          <p:nvSpPr>
            <p:cNvPr id="52" name="Text Box 304"/>
            <p:cNvSpPr txBox="1">
              <a:spLocks noChangeArrowheads="1"/>
            </p:cNvSpPr>
            <p:nvPr/>
          </p:nvSpPr>
          <p:spPr bwMode="auto">
            <a:xfrm>
              <a:off x="4453396" y="1385888"/>
              <a:ext cx="458958" cy="47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E</a:t>
              </a:r>
            </a:p>
          </p:txBody>
        </p:sp>
        <p:sp>
          <p:nvSpPr>
            <p:cNvPr id="53" name="Line 317"/>
            <p:cNvSpPr>
              <a:spLocks noChangeShapeType="1"/>
            </p:cNvSpPr>
            <p:nvPr/>
          </p:nvSpPr>
          <p:spPr bwMode="auto">
            <a:xfrm flipV="1">
              <a:off x="4684288" y="1870075"/>
              <a:ext cx="0" cy="485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54" name="Picture 3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20838" y="1401763"/>
              <a:ext cx="1984375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5" name="Group 54"/>
            <p:cNvGrpSpPr/>
            <p:nvPr/>
          </p:nvGrpSpPr>
          <p:grpSpPr>
            <a:xfrm>
              <a:off x="5457637" y="2919378"/>
              <a:ext cx="1105242" cy="152469"/>
              <a:chOff x="1079505" y="5756391"/>
              <a:chExt cx="1105242" cy="152469"/>
            </a:xfrm>
          </p:grpSpPr>
          <p:sp>
            <p:nvSpPr>
              <p:cNvPr id="56" name="Oval 49"/>
              <p:cNvSpPr>
                <a:spLocks noChangeArrowheads="1"/>
              </p:cNvSpPr>
              <p:nvPr/>
            </p:nvSpPr>
            <p:spPr bwMode="auto">
              <a:xfrm>
                <a:off x="1079505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49"/>
              <p:cNvSpPr>
                <a:spLocks noChangeArrowheads="1"/>
              </p:cNvSpPr>
              <p:nvPr/>
            </p:nvSpPr>
            <p:spPr bwMode="auto">
              <a:xfrm>
                <a:off x="1272703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Oval 49"/>
              <p:cNvSpPr>
                <a:spLocks noChangeArrowheads="1"/>
              </p:cNvSpPr>
              <p:nvPr/>
            </p:nvSpPr>
            <p:spPr bwMode="auto">
              <a:xfrm>
                <a:off x="1455931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Oval 49"/>
              <p:cNvSpPr>
                <a:spLocks noChangeArrowheads="1"/>
              </p:cNvSpPr>
              <p:nvPr/>
            </p:nvSpPr>
            <p:spPr bwMode="auto">
              <a:xfrm>
                <a:off x="1650493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Oval 49"/>
              <p:cNvSpPr>
                <a:spLocks noChangeArrowheads="1"/>
              </p:cNvSpPr>
              <p:nvPr/>
            </p:nvSpPr>
            <p:spPr bwMode="auto">
              <a:xfrm>
                <a:off x="1847786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Oval 49"/>
              <p:cNvSpPr>
                <a:spLocks noChangeArrowheads="1"/>
              </p:cNvSpPr>
              <p:nvPr/>
            </p:nvSpPr>
            <p:spPr bwMode="auto">
              <a:xfrm>
                <a:off x="2032379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453277" y="2270595"/>
              <a:ext cx="1105242" cy="152469"/>
              <a:chOff x="1079505" y="5756391"/>
              <a:chExt cx="1105242" cy="152469"/>
            </a:xfrm>
          </p:grpSpPr>
          <p:sp>
            <p:nvSpPr>
              <p:cNvPr id="72" name="Oval 49"/>
              <p:cNvSpPr>
                <a:spLocks noChangeArrowheads="1"/>
              </p:cNvSpPr>
              <p:nvPr/>
            </p:nvSpPr>
            <p:spPr bwMode="auto">
              <a:xfrm>
                <a:off x="1079505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Oval 49"/>
              <p:cNvSpPr>
                <a:spLocks noChangeArrowheads="1"/>
              </p:cNvSpPr>
              <p:nvPr/>
            </p:nvSpPr>
            <p:spPr bwMode="auto">
              <a:xfrm>
                <a:off x="1272703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Oval 49"/>
              <p:cNvSpPr>
                <a:spLocks noChangeArrowheads="1"/>
              </p:cNvSpPr>
              <p:nvPr/>
            </p:nvSpPr>
            <p:spPr bwMode="auto">
              <a:xfrm>
                <a:off x="1455931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49"/>
              <p:cNvSpPr>
                <a:spLocks noChangeArrowheads="1"/>
              </p:cNvSpPr>
              <p:nvPr/>
            </p:nvSpPr>
            <p:spPr bwMode="auto">
              <a:xfrm>
                <a:off x="1650493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Oval 49"/>
              <p:cNvSpPr>
                <a:spLocks noChangeArrowheads="1"/>
              </p:cNvSpPr>
              <p:nvPr/>
            </p:nvSpPr>
            <p:spPr bwMode="auto">
              <a:xfrm>
                <a:off x="1847786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Oval 49"/>
              <p:cNvSpPr>
                <a:spLocks noChangeArrowheads="1"/>
              </p:cNvSpPr>
              <p:nvPr/>
            </p:nvSpPr>
            <p:spPr bwMode="auto">
              <a:xfrm>
                <a:off x="2032379" y="5756391"/>
                <a:ext cx="152368" cy="152469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438159" y="1607925"/>
              <a:ext cx="1105242" cy="152469"/>
              <a:chOff x="1079505" y="4727691"/>
              <a:chExt cx="1105242" cy="152469"/>
            </a:xfrm>
          </p:grpSpPr>
          <p:sp>
            <p:nvSpPr>
              <p:cNvPr id="84" name="Oval 49"/>
              <p:cNvSpPr>
                <a:spLocks noChangeArrowheads="1"/>
              </p:cNvSpPr>
              <p:nvPr/>
            </p:nvSpPr>
            <p:spPr bwMode="auto">
              <a:xfrm>
                <a:off x="1079505" y="4727691"/>
                <a:ext cx="152368" cy="1524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Oval 49"/>
              <p:cNvSpPr>
                <a:spLocks noChangeArrowheads="1"/>
              </p:cNvSpPr>
              <p:nvPr/>
            </p:nvSpPr>
            <p:spPr bwMode="auto">
              <a:xfrm>
                <a:off x="1272703" y="4727691"/>
                <a:ext cx="152368" cy="1524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Oval 49"/>
              <p:cNvSpPr>
                <a:spLocks noChangeArrowheads="1"/>
              </p:cNvSpPr>
              <p:nvPr/>
            </p:nvSpPr>
            <p:spPr bwMode="auto">
              <a:xfrm>
                <a:off x="1455931" y="4727691"/>
                <a:ext cx="152368" cy="1524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49"/>
              <p:cNvSpPr>
                <a:spLocks noChangeArrowheads="1"/>
              </p:cNvSpPr>
              <p:nvPr/>
            </p:nvSpPr>
            <p:spPr bwMode="auto">
              <a:xfrm>
                <a:off x="1650493" y="4727691"/>
                <a:ext cx="152368" cy="1524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49"/>
              <p:cNvSpPr>
                <a:spLocks noChangeArrowheads="1"/>
              </p:cNvSpPr>
              <p:nvPr/>
            </p:nvSpPr>
            <p:spPr bwMode="auto">
              <a:xfrm>
                <a:off x="1847786" y="4727691"/>
                <a:ext cx="152368" cy="1524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49"/>
              <p:cNvSpPr>
                <a:spLocks noChangeArrowheads="1"/>
              </p:cNvSpPr>
              <p:nvPr/>
            </p:nvSpPr>
            <p:spPr bwMode="auto">
              <a:xfrm>
                <a:off x="2032379" y="4727691"/>
                <a:ext cx="152368" cy="1524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3497-4F0B-4797-8C90-CA8D16B1DE8B}"/>
              </a:ext>
            </a:extLst>
          </p:cNvPr>
          <p:cNvGrpSpPr/>
          <p:nvPr/>
        </p:nvGrpSpPr>
        <p:grpSpPr>
          <a:xfrm>
            <a:off x="514034" y="1585913"/>
            <a:ext cx="2266618" cy="1531439"/>
            <a:chOff x="762000" y="1585913"/>
            <a:chExt cx="1649413" cy="111442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2000" y="1585913"/>
              <a:ext cx="1649413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2000" y="1585913"/>
              <a:ext cx="1643063" cy="1108075"/>
            </a:xfrm>
            <a:custGeom>
              <a:avLst/>
              <a:gdLst>
                <a:gd name="T0" fmla="*/ 1035 w 1035"/>
                <a:gd name="T1" fmla="*/ 698 h 698"/>
                <a:gd name="T2" fmla="*/ 0 w 1035"/>
                <a:gd name="T3" fmla="*/ 698 h 698"/>
                <a:gd name="T4" fmla="*/ 0 w 1035"/>
                <a:gd name="T5" fmla="*/ 0 h 698"/>
                <a:gd name="T6" fmla="*/ 1035 w 1035"/>
                <a:gd name="T7" fmla="*/ 0 h 698"/>
                <a:gd name="T8" fmla="*/ 1035 w 1035"/>
                <a:gd name="T9" fmla="*/ 698 h 698"/>
                <a:gd name="T10" fmla="*/ 1035 w 1035"/>
                <a:gd name="T11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5" h="698">
                  <a:moveTo>
                    <a:pt x="1035" y="698"/>
                  </a:moveTo>
                  <a:lnTo>
                    <a:pt x="0" y="698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698"/>
                  </a:lnTo>
                  <a:lnTo>
                    <a:pt x="1035" y="698"/>
                  </a:lnTo>
                  <a:close/>
                </a:path>
              </a:pathLst>
            </a:custGeom>
            <a:solidFill>
              <a:srgbClr val="D3E7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130425" y="1931988"/>
              <a:ext cx="138113" cy="139700"/>
            </a:xfrm>
            <a:custGeom>
              <a:avLst/>
              <a:gdLst>
                <a:gd name="T0" fmla="*/ 87 w 87"/>
                <a:gd name="T1" fmla="*/ 44 h 88"/>
                <a:gd name="T2" fmla="*/ 83 w 87"/>
                <a:gd name="T3" fmla="*/ 58 h 88"/>
                <a:gd name="T4" fmla="*/ 76 w 87"/>
                <a:gd name="T5" fmla="*/ 73 h 88"/>
                <a:gd name="T6" fmla="*/ 62 w 87"/>
                <a:gd name="T7" fmla="*/ 84 h 88"/>
                <a:gd name="T8" fmla="*/ 44 w 87"/>
                <a:gd name="T9" fmla="*/ 88 h 88"/>
                <a:gd name="T10" fmla="*/ 29 w 87"/>
                <a:gd name="T11" fmla="*/ 84 h 88"/>
                <a:gd name="T12" fmla="*/ 15 w 87"/>
                <a:gd name="T13" fmla="*/ 73 h 88"/>
                <a:gd name="T14" fmla="*/ 4 w 87"/>
                <a:gd name="T15" fmla="*/ 58 h 88"/>
                <a:gd name="T16" fmla="*/ 0 w 87"/>
                <a:gd name="T17" fmla="*/ 44 h 88"/>
                <a:gd name="T18" fmla="*/ 4 w 87"/>
                <a:gd name="T19" fmla="*/ 26 h 88"/>
                <a:gd name="T20" fmla="*/ 15 w 87"/>
                <a:gd name="T21" fmla="*/ 11 h 88"/>
                <a:gd name="T22" fmla="*/ 29 w 87"/>
                <a:gd name="T23" fmla="*/ 4 h 88"/>
                <a:gd name="T24" fmla="*/ 44 w 87"/>
                <a:gd name="T25" fmla="*/ 0 h 88"/>
                <a:gd name="T26" fmla="*/ 62 w 87"/>
                <a:gd name="T27" fmla="*/ 4 h 88"/>
                <a:gd name="T28" fmla="*/ 76 w 87"/>
                <a:gd name="T29" fmla="*/ 11 h 88"/>
                <a:gd name="T30" fmla="*/ 83 w 87"/>
                <a:gd name="T31" fmla="*/ 26 h 88"/>
                <a:gd name="T32" fmla="*/ 87 w 87"/>
                <a:gd name="T33" fmla="*/ 44 h 88"/>
                <a:gd name="T34" fmla="*/ 87 w 87"/>
                <a:gd name="T3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8">
                  <a:moveTo>
                    <a:pt x="87" y="44"/>
                  </a:moveTo>
                  <a:lnTo>
                    <a:pt x="83" y="58"/>
                  </a:lnTo>
                  <a:lnTo>
                    <a:pt x="76" y="73"/>
                  </a:lnTo>
                  <a:lnTo>
                    <a:pt x="62" y="84"/>
                  </a:lnTo>
                  <a:lnTo>
                    <a:pt x="44" y="88"/>
                  </a:lnTo>
                  <a:lnTo>
                    <a:pt x="29" y="84"/>
                  </a:lnTo>
                  <a:lnTo>
                    <a:pt x="15" y="73"/>
                  </a:lnTo>
                  <a:lnTo>
                    <a:pt x="4" y="58"/>
                  </a:lnTo>
                  <a:lnTo>
                    <a:pt x="0" y="44"/>
                  </a:lnTo>
                  <a:lnTo>
                    <a:pt x="4" y="26"/>
                  </a:lnTo>
                  <a:lnTo>
                    <a:pt x="15" y="11"/>
                  </a:lnTo>
                  <a:lnTo>
                    <a:pt x="29" y="4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11"/>
                  </a:lnTo>
                  <a:lnTo>
                    <a:pt x="83" y="26"/>
                  </a:lnTo>
                  <a:lnTo>
                    <a:pt x="87" y="44"/>
                  </a:lnTo>
                  <a:lnTo>
                    <a:pt x="87" y="44"/>
                  </a:lnTo>
                </a:path>
              </a:pathLst>
            </a:custGeom>
            <a:noFill/>
            <a:ln w="6350">
              <a:solidFill>
                <a:srgbClr val="D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176463" y="1978026"/>
              <a:ext cx="46038" cy="46038"/>
            </a:xfrm>
            <a:custGeom>
              <a:avLst/>
              <a:gdLst>
                <a:gd name="T0" fmla="*/ 29 w 29"/>
                <a:gd name="T1" fmla="*/ 15 h 29"/>
                <a:gd name="T2" fmla="*/ 25 w 29"/>
                <a:gd name="T3" fmla="*/ 26 h 29"/>
                <a:gd name="T4" fmla="*/ 15 w 29"/>
                <a:gd name="T5" fmla="*/ 29 h 29"/>
                <a:gd name="T6" fmla="*/ 4 w 29"/>
                <a:gd name="T7" fmla="*/ 26 h 29"/>
                <a:gd name="T8" fmla="*/ 0 w 29"/>
                <a:gd name="T9" fmla="*/ 15 h 29"/>
                <a:gd name="T10" fmla="*/ 4 w 29"/>
                <a:gd name="T11" fmla="*/ 4 h 29"/>
                <a:gd name="T12" fmla="*/ 15 w 29"/>
                <a:gd name="T13" fmla="*/ 0 h 29"/>
                <a:gd name="T14" fmla="*/ 25 w 29"/>
                <a:gd name="T15" fmla="*/ 4 h 29"/>
                <a:gd name="T16" fmla="*/ 29 w 29"/>
                <a:gd name="T17" fmla="*/ 15 h 29"/>
                <a:gd name="T18" fmla="*/ 29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5" y="26"/>
                  </a:lnTo>
                  <a:lnTo>
                    <a:pt x="15" y="29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5" y="0"/>
                  </a:lnTo>
                  <a:lnTo>
                    <a:pt x="25" y="4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76463" y="1978026"/>
              <a:ext cx="46038" cy="46038"/>
            </a:xfrm>
            <a:custGeom>
              <a:avLst/>
              <a:gdLst>
                <a:gd name="T0" fmla="*/ 29 w 29"/>
                <a:gd name="T1" fmla="*/ 15 h 29"/>
                <a:gd name="T2" fmla="*/ 25 w 29"/>
                <a:gd name="T3" fmla="*/ 26 h 29"/>
                <a:gd name="T4" fmla="*/ 15 w 29"/>
                <a:gd name="T5" fmla="*/ 29 h 29"/>
                <a:gd name="T6" fmla="*/ 4 w 29"/>
                <a:gd name="T7" fmla="*/ 26 h 29"/>
                <a:gd name="T8" fmla="*/ 0 w 29"/>
                <a:gd name="T9" fmla="*/ 15 h 29"/>
                <a:gd name="T10" fmla="*/ 4 w 29"/>
                <a:gd name="T11" fmla="*/ 4 h 29"/>
                <a:gd name="T12" fmla="*/ 15 w 29"/>
                <a:gd name="T13" fmla="*/ 0 h 29"/>
                <a:gd name="T14" fmla="*/ 25 w 29"/>
                <a:gd name="T15" fmla="*/ 4 h 29"/>
                <a:gd name="T16" fmla="*/ 29 w 29"/>
                <a:gd name="T17" fmla="*/ 15 h 29"/>
                <a:gd name="T18" fmla="*/ 29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5" y="26"/>
                  </a:lnTo>
                  <a:lnTo>
                    <a:pt x="15" y="29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5" y="0"/>
                  </a:lnTo>
                  <a:lnTo>
                    <a:pt x="25" y="4"/>
                  </a:lnTo>
                  <a:lnTo>
                    <a:pt x="29" y="15"/>
                  </a:lnTo>
                  <a:lnTo>
                    <a:pt x="29" y="15"/>
                  </a:lnTo>
                </a:path>
              </a:pathLst>
            </a:custGeom>
            <a:noFill/>
            <a:ln w="6350">
              <a:solidFill>
                <a:srgbClr val="D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54238" y="2146301"/>
              <a:ext cx="153988" cy="201613"/>
            </a:xfrm>
            <a:custGeom>
              <a:avLst/>
              <a:gdLst>
                <a:gd name="T0" fmla="*/ 18 w 97"/>
                <a:gd name="T1" fmla="*/ 14 h 127"/>
                <a:gd name="T2" fmla="*/ 47 w 97"/>
                <a:gd name="T3" fmla="*/ 14 h 127"/>
                <a:gd name="T4" fmla="*/ 57 w 97"/>
                <a:gd name="T5" fmla="*/ 14 h 127"/>
                <a:gd name="T6" fmla="*/ 65 w 97"/>
                <a:gd name="T7" fmla="*/ 18 h 127"/>
                <a:gd name="T8" fmla="*/ 72 w 97"/>
                <a:gd name="T9" fmla="*/ 33 h 127"/>
                <a:gd name="T10" fmla="*/ 65 w 97"/>
                <a:gd name="T11" fmla="*/ 51 h 127"/>
                <a:gd name="T12" fmla="*/ 57 w 97"/>
                <a:gd name="T13" fmla="*/ 54 h 127"/>
                <a:gd name="T14" fmla="*/ 47 w 97"/>
                <a:gd name="T15" fmla="*/ 54 h 127"/>
                <a:gd name="T16" fmla="*/ 18 w 97"/>
                <a:gd name="T17" fmla="*/ 54 h 127"/>
                <a:gd name="T18" fmla="*/ 18 w 97"/>
                <a:gd name="T19" fmla="*/ 14 h 127"/>
                <a:gd name="T20" fmla="*/ 0 w 97"/>
                <a:gd name="T21" fmla="*/ 127 h 127"/>
                <a:gd name="T22" fmla="*/ 54 w 97"/>
                <a:gd name="T23" fmla="*/ 127 h 127"/>
                <a:gd name="T24" fmla="*/ 72 w 97"/>
                <a:gd name="T25" fmla="*/ 123 h 127"/>
                <a:gd name="T26" fmla="*/ 86 w 97"/>
                <a:gd name="T27" fmla="*/ 116 h 127"/>
                <a:gd name="T28" fmla="*/ 93 w 97"/>
                <a:gd name="T29" fmla="*/ 102 h 127"/>
                <a:gd name="T30" fmla="*/ 97 w 97"/>
                <a:gd name="T31" fmla="*/ 87 h 127"/>
                <a:gd name="T32" fmla="*/ 93 w 97"/>
                <a:gd name="T33" fmla="*/ 73 h 127"/>
                <a:gd name="T34" fmla="*/ 90 w 97"/>
                <a:gd name="T35" fmla="*/ 65 h 127"/>
                <a:gd name="T36" fmla="*/ 72 w 97"/>
                <a:gd name="T37" fmla="*/ 58 h 127"/>
                <a:gd name="T38" fmla="*/ 83 w 97"/>
                <a:gd name="T39" fmla="*/ 51 h 127"/>
                <a:gd name="T40" fmla="*/ 86 w 97"/>
                <a:gd name="T41" fmla="*/ 47 h 127"/>
                <a:gd name="T42" fmla="*/ 90 w 97"/>
                <a:gd name="T43" fmla="*/ 33 h 127"/>
                <a:gd name="T44" fmla="*/ 86 w 97"/>
                <a:gd name="T45" fmla="*/ 22 h 127"/>
                <a:gd name="T46" fmla="*/ 83 w 97"/>
                <a:gd name="T47" fmla="*/ 11 h 127"/>
                <a:gd name="T48" fmla="*/ 72 w 97"/>
                <a:gd name="T49" fmla="*/ 3 h 127"/>
                <a:gd name="T50" fmla="*/ 54 w 97"/>
                <a:gd name="T51" fmla="*/ 0 h 127"/>
                <a:gd name="T52" fmla="*/ 0 w 97"/>
                <a:gd name="T53" fmla="*/ 0 h 127"/>
                <a:gd name="T54" fmla="*/ 0 w 97"/>
                <a:gd name="T55" fmla="*/ 127 h 127"/>
                <a:gd name="T56" fmla="*/ 18 w 97"/>
                <a:gd name="T57" fmla="*/ 65 h 127"/>
                <a:gd name="T58" fmla="*/ 50 w 97"/>
                <a:gd name="T59" fmla="*/ 65 h 127"/>
                <a:gd name="T60" fmla="*/ 72 w 97"/>
                <a:gd name="T61" fmla="*/ 69 h 127"/>
                <a:gd name="T62" fmla="*/ 75 w 97"/>
                <a:gd name="T63" fmla="*/ 76 h 127"/>
                <a:gd name="T64" fmla="*/ 79 w 97"/>
                <a:gd name="T65" fmla="*/ 87 h 127"/>
                <a:gd name="T66" fmla="*/ 79 w 97"/>
                <a:gd name="T67" fmla="*/ 98 h 127"/>
                <a:gd name="T68" fmla="*/ 72 w 97"/>
                <a:gd name="T69" fmla="*/ 105 h 127"/>
                <a:gd name="T70" fmla="*/ 65 w 97"/>
                <a:gd name="T71" fmla="*/ 113 h 127"/>
                <a:gd name="T72" fmla="*/ 54 w 97"/>
                <a:gd name="T73" fmla="*/ 113 h 127"/>
                <a:gd name="T74" fmla="*/ 18 w 97"/>
                <a:gd name="T75" fmla="*/ 113 h 127"/>
                <a:gd name="T76" fmla="*/ 18 w 97"/>
                <a:gd name="T77" fmla="*/ 6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127">
                  <a:moveTo>
                    <a:pt x="18" y="14"/>
                  </a:moveTo>
                  <a:lnTo>
                    <a:pt x="47" y="14"/>
                  </a:lnTo>
                  <a:lnTo>
                    <a:pt x="57" y="14"/>
                  </a:lnTo>
                  <a:lnTo>
                    <a:pt x="65" y="18"/>
                  </a:lnTo>
                  <a:lnTo>
                    <a:pt x="72" y="33"/>
                  </a:lnTo>
                  <a:lnTo>
                    <a:pt x="65" y="51"/>
                  </a:lnTo>
                  <a:lnTo>
                    <a:pt x="57" y="54"/>
                  </a:lnTo>
                  <a:lnTo>
                    <a:pt x="47" y="54"/>
                  </a:lnTo>
                  <a:lnTo>
                    <a:pt x="18" y="54"/>
                  </a:lnTo>
                  <a:lnTo>
                    <a:pt x="18" y="14"/>
                  </a:lnTo>
                  <a:close/>
                  <a:moveTo>
                    <a:pt x="0" y="127"/>
                  </a:moveTo>
                  <a:lnTo>
                    <a:pt x="54" y="127"/>
                  </a:lnTo>
                  <a:lnTo>
                    <a:pt x="72" y="123"/>
                  </a:lnTo>
                  <a:lnTo>
                    <a:pt x="86" y="116"/>
                  </a:lnTo>
                  <a:lnTo>
                    <a:pt x="93" y="102"/>
                  </a:lnTo>
                  <a:lnTo>
                    <a:pt x="97" y="87"/>
                  </a:lnTo>
                  <a:lnTo>
                    <a:pt x="93" y="73"/>
                  </a:lnTo>
                  <a:lnTo>
                    <a:pt x="90" y="65"/>
                  </a:lnTo>
                  <a:lnTo>
                    <a:pt x="72" y="58"/>
                  </a:lnTo>
                  <a:lnTo>
                    <a:pt x="83" y="51"/>
                  </a:lnTo>
                  <a:lnTo>
                    <a:pt x="86" y="47"/>
                  </a:lnTo>
                  <a:lnTo>
                    <a:pt x="90" y="33"/>
                  </a:lnTo>
                  <a:lnTo>
                    <a:pt x="86" y="22"/>
                  </a:lnTo>
                  <a:lnTo>
                    <a:pt x="83" y="11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27"/>
                  </a:lnTo>
                  <a:close/>
                  <a:moveTo>
                    <a:pt x="18" y="65"/>
                  </a:moveTo>
                  <a:lnTo>
                    <a:pt x="50" y="65"/>
                  </a:lnTo>
                  <a:lnTo>
                    <a:pt x="72" y="69"/>
                  </a:lnTo>
                  <a:lnTo>
                    <a:pt x="75" y="76"/>
                  </a:lnTo>
                  <a:lnTo>
                    <a:pt x="79" y="87"/>
                  </a:lnTo>
                  <a:lnTo>
                    <a:pt x="79" y="98"/>
                  </a:lnTo>
                  <a:lnTo>
                    <a:pt x="72" y="105"/>
                  </a:lnTo>
                  <a:lnTo>
                    <a:pt x="65" y="113"/>
                  </a:lnTo>
                  <a:lnTo>
                    <a:pt x="54" y="113"/>
                  </a:lnTo>
                  <a:lnTo>
                    <a:pt x="18" y="113"/>
                  </a:lnTo>
                  <a:lnTo>
                    <a:pt x="18" y="65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76325" y="2538413"/>
              <a:ext cx="69850" cy="74613"/>
            </a:xfrm>
            <a:custGeom>
              <a:avLst/>
              <a:gdLst>
                <a:gd name="T0" fmla="*/ 0 w 44"/>
                <a:gd name="T1" fmla="*/ 33 h 47"/>
                <a:gd name="T2" fmla="*/ 18 w 44"/>
                <a:gd name="T3" fmla="*/ 18 h 47"/>
                <a:gd name="T4" fmla="*/ 33 w 44"/>
                <a:gd name="T5" fmla="*/ 0 h 47"/>
                <a:gd name="T6" fmla="*/ 29 w 44"/>
                <a:gd name="T7" fmla="*/ 26 h 47"/>
                <a:gd name="T8" fmla="*/ 44 w 44"/>
                <a:gd name="T9" fmla="*/ 47 h 47"/>
                <a:gd name="T10" fmla="*/ 22 w 44"/>
                <a:gd name="T11" fmla="*/ 40 h 47"/>
                <a:gd name="T12" fmla="*/ 0 w 44"/>
                <a:gd name="T13" fmla="*/ 33 h 47"/>
                <a:gd name="T14" fmla="*/ 0 w 44"/>
                <a:gd name="T1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7">
                  <a:moveTo>
                    <a:pt x="0" y="33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29" y="26"/>
                  </a:lnTo>
                  <a:lnTo>
                    <a:pt x="44" y="47"/>
                  </a:lnTo>
                  <a:lnTo>
                    <a:pt x="22" y="4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990600" y="2405063"/>
              <a:ext cx="184150" cy="185738"/>
            </a:xfrm>
            <a:custGeom>
              <a:avLst/>
              <a:gdLst>
                <a:gd name="T0" fmla="*/ 116 w 116"/>
                <a:gd name="T1" fmla="*/ 59 h 117"/>
                <a:gd name="T2" fmla="*/ 112 w 116"/>
                <a:gd name="T3" fmla="*/ 81 h 117"/>
                <a:gd name="T4" fmla="*/ 98 w 116"/>
                <a:gd name="T5" fmla="*/ 99 h 117"/>
                <a:gd name="T6" fmla="*/ 80 w 116"/>
                <a:gd name="T7" fmla="*/ 113 h 117"/>
                <a:gd name="T8" fmla="*/ 58 w 116"/>
                <a:gd name="T9" fmla="*/ 117 h 117"/>
                <a:gd name="T10" fmla="*/ 36 w 116"/>
                <a:gd name="T11" fmla="*/ 113 h 117"/>
                <a:gd name="T12" fmla="*/ 18 w 116"/>
                <a:gd name="T13" fmla="*/ 99 h 117"/>
                <a:gd name="T14" fmla="*/ 4 w 116"/>
                <a:gd name="T15" fmla="*/ 81 h 117"/>
                <a:gd name="T16" fmla="*/ 0 w 116"/>
                <a:gd name="T17" fmla="*/ 59 h 117"/>
                <a:gd name="T18" fmla="*/ 4 w 116"/>
                <a:gd name="T19" fmla="*/ 37 h 117"/>
                <a:gd name="T20" fmla="*/ 18 w 116"/>
                <a:gd name="T21" fmla="*/ 19 h 117"/>
                <a:gd name="T22" fmla="*/ 36 w 116"/>
                <a:gd name="T23" fmla="*/ 4 h 117"/>
                <a:gd name="T24" fmla="*/ 58 w 116"/>
                <a:gd name="T25" fmla="*/ 0 h 117"/>
                <a:gd name="T26" fmla="*/ 80 w 116"/>
                <a:gd name="T27" fmla="*/ 4 h 117"/>
                <a:gd name="T28" fmla="*/ 98 w 116"/>
                <a:gd name="T29" fmla="*/ 19 h 117"/>
                <a:gd name="T30" fmla="*/ 112 w 116"/>
                <a:gd name="T31" fmla="*/ 37 h 117"/>
                <a:gd name="T32" fmla="*/ 116 w 116"/>
                <a:gd name="T33" fmla="*/ 59 h 117"/>
                <a:gd name="T34" fmla="*/ 116 w 116"/>
                <a:gd name="T3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7">
                  <a:moveTo>
                    <a:pt x="116" y="59"/>
                  </a:moveTo>
                  <a:lnTo>
                    <a:pt x="112" y="81"/>
                  </a:lnTo>
                  <a:lnTo>
                    <a:pt x="98" y="99"/>
                  </a:lnTo>
                  <a:lnTo>
                    <a:pt x="80" y="113"/>
                  </a:lnTo>
                  <a:lnTo>
                    <a:pt x="58" y="117"/>
                  </a:lnTo>
                  <a:lnTo>
                    <a:pt x="36" y="113"/>
                  </a:lnTo>
                  <a:lnTo>
                    <a:pt x="18" y="99"/>
                  </a:lnTo>
                  <a:lnTo>
                    <a:pt x="4" y="81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9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80" y="4"/>
                  </a:lnTo>
                  <a:lnTo>
                    <a:pt x="98" y="19"/>
                  </a:lnTo>
                  <a:lnTo>
                    <a:pt x="112" y="37"/>
                  </a:lnTo>
                  <a:lnTo>
                    <a:pt x="116" y="59"/>
                  </a:lnTo>
                  <a:lnTo>
                    <a:pt x="116" y="59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060450" y="239395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4 w 18"/>
                <a:gd name="T3" fmla="*/ 15 h 18"/>
                <a:gd name="T4" fmla="*/ 7 w 18"/>
                <a:gd name="T5" fmla="*/ 18 h 18"/>
                <a:gd name="T6" fmla="*/ 3 w 18"/>
                <a:gd name="T7" fmla="*/ 15 h 18"/>
                <a:gd name="T8" fmla="*/ 0 w 18"/>
                <a:gd name="T9" fmla="*/ 7 h 18"/>
                <a:gd name="T10" fmla="*/ 3 w 18"/>
                <a:gd name="T11" fmla="*/ 4 h 18"/>
                <a:gd name="T12" fmla="*/ 7 w 18"/>
                <a:gd name="T13" fmla="*/ 0 h 18"/>
                <a:gd name="T14" fmla="*/ 14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4" y="15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060450" y="239395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4 w 18"/>
                <a:gd name="T3" fmla="*/ 15 h 18"/>
                <a:gd name="T4" fmla="*/ 7 w 18"/>
                <a:gd name="T5" fmla="*/ 18 h 18"/>
                <a:gd name="T6" fmla="*/ 3 w 18"/>
                <a:gd name="T7" fmla="*/ 15 h 18"/>
                <a:gd name="T8" fmla="*/ 0 w 18"/>
                <a:gd name="T9" fmla="*/ 7 h 18"/>
                <a:gd name="T10" fmla="*/ 3 w 18"/>
                <a:gd name="T11" fmla="*/ 4 h 18"/>
                <a:gd name="T12" fmla="*/ 7 w 18"/>
                <a:gd name="T13" fmla="*/ 0 h 18"/>
                <a:gd name="T14" fmla="*/ 14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4" y="15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18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489075" y="2538413"/>
              <a:ext cx="68263" cy="74613"/>
            </a:xfrm>
            <a:custGeom>
              <a:avLst/>
              <a:gdLst>
                <a:gd name="T0" fmla="*/ 0 w 43"/>
                <a:gd name="T1" fmla="*/ 33 h 47"/>
                <a:gd name="T2" fmla="*/ 18 w 43"/>
                <a:gd name="T3" fmla="*/ 18 h 47"/>
                <a:gd name="T4" fmla="*/ 33 w 43"/>
                <a:gd name="T5" fmla="*/ 0 h 47"/>
                <a:gd name="T6" fmla="*/ 29 w 43"/>
                <a:gd name="T7" fmla="*/ 26 h 47"/>
                <a:gd name="T8" fmla="*/ 43 w 43"/>
                <a:gd name="T9" fmla="*/ 47 h 47"/>
                <a:gd name="T10" fmla="*/ 22 w 43"/>
                <a:gd name="T11" fmla="*/ 40 h 47"/>
                <a:gd name="T12" fmla="*/ 0 w 43"/>
                <a:gd name="T13" fmla="*/ 33 h 47"/>
                <a:gd name="T14" fmla="*/ 0 w 43"/>
                <a:gd name="T1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7">
                  <a:moveTo>
                    <a:pt x="0" y="33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29" y="26"/>
                  </a:lnTo>
                  <a:lnTo>
                    <a:pt x="43" y="47"/>
                  </a:lnTo>
                  <a:lnTo>
                    <a:pt x="22" y="4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403350" y="2405063"/>
              <a:ext cx="184150" cy="185738"/>
            </a:xfrm>
            <a:custGeom>
              <a:avLst/>
              <a:gdLst>
                <a:gd name="T0" fmla="*/ 116 w 116"/>
                <a:gd name="T1" fmla="*/ 59 h 117"/>
                <a:gd name="T2" fmla="*/ 112 w 116"/>
                <a:gd name="T3" fmla="*/ 81 h 117"/>
                <a:gd name="T4" fmla="*/ 97 w 116"/>
                <a:gd name="T5" fmla="*/ 99 h 117"/>
                <a:gd name="T6" fmla="*/ 79 w 116"/>
                <a:gd name="T7" fmla="*/ 113 h 117"/>
                <a:gd name="T8" fmla="*/ 58 w 116"/>
                <a:gd name="T9" fmla="*/ 117 h 117"/>
                <a:gd name="T10" fmla="*/ 36 w 116"/>
                <a:gd name="T11" fmla="*/ 113 h 117"/>
                <a:gd name="T12" fmla="*/ 18 w 116"/>
                <a:gd name="T13" fmla="*/ 99 h 117"/>
                <a:gd name="T14" fmla="*/ 4 w 116"/>
                <a:gd name="T15" fmla="*/ 81 h 117"/>
                <a:gd name="T16" fmla="*/ 0 w 116"/>
                <a:gd name="T17" fmla="*/ 59 h 117"/>
                <a:gd name="T18" fmla="*/ 4 w 116"/>
                <a:gd name="T19" fmla="*/ 37 h 117"/>
                <a:gd name="T20" fmla="*/ 18 w 116"/>
                <a:gd name="T21" fmla="*/ 19 h 117"/>
                <a:gd name="T22" fmla="*/ 36 w 116"/>
                <a:gd name="T23" fmla="*/ 4 h 117"/>
                <a:gd name="T24" fmla="*/ 58 w 116"/>
                <a:gd name="T25" fmla="*/ 0 h 117"/>
                <a:gd name="T26" fmla="*/ 79 w 116"/>
                <a:gd name="T27" fmla="*/ 4 h 117"/>
                <a:gd name="T28" fmla="*/ 97 w 116"/>
                <a:gd name="T29" fmla="*/ 19 h 117"/>
                <a:gd name="T30" fmla="*/ 112 w 116"/>
                <a:gd name="T31" fmla="*/ 37 h 117"/>
                <a:gd name="T32" fmla="*/ 116 w 116"/>
                <a:gd name="T33" fmla="*/ 59 h 117"/>
                <a:gd name="T34" fmla="*/ 116 w 116"/>
                <a:gd name="T3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7">
                  <a:moveTo>
                    <a:pt x="116" y="59"/>
                  </a:moveTo>
                  <a:lnTo>
                    <a:pt x="112" y="81"/>
                  </a:lnTo>
                  <a:lnTo>
                    <a:pt x="97" y="99"/>
                  </a:lnTo>
                  <a:lnTo>
                    <a:pt x="79" y="113"/>
                  </a:lnTo>
                  <a:lnTo>
                    <a:pt x="58" y="117"/>
                  </a:lnTo>
                  <a:lnTo>
                    <a:pt x="36" y="113"/>
                  </a:lnTo>
                  <a:lnTo>
                    <a:pt x="18" y="99"/>
                  </a:lnTo>
                  <a:lnTo>
                    <a:pt x="4" y="81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9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79" y="4"/>
                  </a:lnTo>
                  <a:lnTo>
                    <a:pt x="97" y="19"/>
                  </a:lnTo>
                  <a:lnTo>
                    <a:pt x="112" y="37"/>
                  </a:lnTo>
                  <a:lnTo>
                    <a:pt x="116" y="59"/>
                  </a:lnTo>
                  <a:lnTo>
                    <a:pt x="116" y="59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71613" y="239395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5 w 18"/>
                <a:gd name="T3" fmla="*/ 15 h 18"/>
                <a:gd name="T4" fmla="*/ 8 w 18"/>
                <a:gd name="T5" fmla="*/ 18 h 18"/>
                <a:gd name="T6" fmla="*/ 4 w 18"/>
                <a:gd name="T7" fmla="*/ 15 h 18"/>
                <a:gd name="T8" fmla="*/ 0 w 18"/>
                <a:gd name="T9" fmla="*/ 7 h 18"/>
                <a:gd name="T10" fmla="*/ 4 w 18"/>
                <a:gd name="T11" fmla="*/ 4 h 18"/>
                <a:gd name="T12" fmla="*/ 8 w 18"/>
                <a:gd name="T13" fmla="*/ 0 h 18"/>
                <a:gd name="T14" fmla="*/ 15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5" y="15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71613" y="239395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5 w 18"/>
                <a:gd name="T3" fmla="*/ 15 h 18"/>
                <a:gd name="T4" fmla="*/ 8 w 18"/>
                <a:gd name="T5" fmla="*/ 18 h 18"/>
                <a:gd name="T6" fmla="*/ 4 w 18"/>
                <a:gd name="T7" fmla="*/ 15 h 18"/>
                <a:gd name="T8" fmla="*/ 0 w 18"/>
                <a:gd name="T9" fmla="*/ 7 h 18"/>
                <a:gd name="T10" fmla="*/ 4 w 18"/>
                <a:gd name="T11" fmla="*/ 4 h 18"/>
                <a:gd name="T12" fmla="*/ 8 w 18"/>
                <a:gd name="T13" fmla="*/ 0 h 18"/>
                <a:gd name="T14" fmla="*/ 15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5" y="15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901825" y="2538413"/>
              <a:ext cx="68263" cy="74613"/>
            </a:xfrm>
            <a:custGeom>
              <a:avLst/>
              <a:gdLst>
                <a:gd name="T0" fmla="*/ 0 w 43"/>
                <a:gd name="T1" fmla="*/ 33 h 47"/>
                <a:gd name="T2" fmla="*/ 18 w 43"/>
                <a:gd name="T3" fmla="*/ 18 h 47"/>
                <a:gd name="T4" fmla="*/ 32 w 43"/>
                <a:gd name="T5" fmla="*/ 0 h 47"/>
                <a:gd name="T6" fmla="*/ 29 w 43"/>
                <a:gd name="T7" fmla="*/ 26 h 47"/>
                <a:gd name="T8" fmla="*/ 43 w 43"/>
                <a:gd name="T9" fmla="*/ 47 h 47"/>
                <a:gd name="T10" fmla="*/ 22 w 43"/>
                <a:gd name="T11" fmla="*/ 40 h 47"/>
                <a:gd name="T12" fmla="*/ 0 w 43"/>
                <a:gd name="T13" fmla="*/ 33 h 47"/>
                <a:gd name="T14" fmla="*/ 0 w 43"/>
                <a:gd name="T1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7">
                  <a:moveTo>
                    <a:pt x="0" y="33"/>
                  </a:moveTo>
                  <a:lnTo>
                    <a:pt x="18" y="18"/>
                  </a:lnTo>
                  <a:lnTo>
                    <a:pt x="32" y="0"/>
                  </a:lnTo>
                  <a:lnTo>
                    <a:pt x="29" y="26"/>
                  </a:lnTo>
                  <a:lnTo>
                    <a:pt x="43" y="47"/>
                  </a:lnTo>
                  <a:lnTo>
                    <a:pt x="22" y="4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809750" y="2405063"/>
              <a:ext cx="184150" cy="185738"/>
            </a:xfrm>
            <a:custGeom>
              <a:avLst/>
              <a:gdLst>
                <a:gd name="T0" fmla="*/ 116 w 116"/>
                <a:gd name="T1" fmla="*/ 59 h 117"/>
                <a:gd name="T2" fmla="*/ 112 w 116"/>
                <a:gd name="T3" fmla="*/ 81 h 117"/>
                <a:gd name="T4" fmla="*/ 98 w 116"/>
                <a:gd name="T5" fmla="*/ 99 h 117"/>
                <a:gd name="T6" fmla="*/ 80 w 116"/>
                <a:gd name="T7" fmla="*/ 113 h 117"/>
                <a:gd name="T8" fmla="*/ 58 w 116"/>
                <a:gd name="T9" fmla="*/ 117 h 117"/>
                <a:gd name="T10" fmla="*/ 36 w 116"/>
                <a:gd name="T11" fmla="*/ 113 h 117"/>
                <a:gd name="T12" fmla="*/ 18 w 116"/>
                <a:gd name="T13" fmla="*/ 99 h 117"/>
                <a:gd name="T14" fmla="*/ 4 w 116"/>
                <a:gd name="T15" fmla="*/ 81 h 117"/>
                <a:gd name="T16" fmla="*/ 0 w 116"/>
                <a:gd name="T17" fmla="*/ 59 h 117"/>
                <a:gd name="T18" fmla="*/ 4 w 116"/>
                <a:gd name="T19" fmla="*/ 37 h 117"/>
                <a:gd name="T20" fmla="*/ 18 w 116"/>
                <a:gd name="T21" fmla="*/ 19 h 117"/>
                <a:gd name="T22" fmla="*/ 36 w 116"/>
                <a:gd name="T23" fmla="*/ 4 h 117"/>
                <a:gd name="T24" fmla="*/ 58 w 116"/>
                <a:gd name="T25" fmla="*/ 0 h 117"/>
                <a:gd name="T26" fmla="*/ 80 w 116"/>
                <a:gd name="T27" fmla="*/ 4 h 117"/>
                <a:gd name="T28" fmla="*/ 98 w 116"/>
                <a:gd name="T29" fmla="*/ 19 h 117"/>
                <a:gd name="T30" fmla="*/ 112 w 116"/>
                <a:gd name="T31" fmla="*/ 37 h 117"/>
                <a:gd name="T32" fmla="*/ 116 w 116"/>
                <a:gd name="T33" fmla="*/ 59 h 117"/>
                <a:gd name="T34" fmla="*/ 116 w 116"/>
                <a:gd name="T3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7">
                  <a:moveTo>
                    <a:pt x="116" y="59"/>
                  </a:moveTo>
                  <a:lnTo>
                    <a:pt x="112" y="81"/>
                  </a:lnTo>
                  <a:lnTo>
                    <a:pt x="98" y="99"/>
                  </a:lnTo>
                  <a:lnTo>
                    <a:pt x="80" y="113"/>
                  </a:lnTo>
                  <a:lnTo>
                    <a:pt x="58" y="117"/>
                  </a:lnTo>
                  <a:lnTo>
                    <a:pt x="36" y="113"/>
                  </a:lnTo>
                  <a:lnTo>
                    <a:pt x="18" y="99"/>
                  </a:lnTo>
                  <a:lnTo>
                    <a:pt x="4" y="81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9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80" y="4"/>
                  </a:lnTo>
                  <a:lnTo>
                    <a:pt x="98" y="19"/>
                  </a:lnTo>
                  <a:lnTo>
                    <a:pt x="112" y="37"/>
                  </a:lnTo>
                  <a:lnTo>
                    <a:pt x="116" y="59"/>
                  </a:lnTo>
                  <a:lnTo>
                    <a:pt x="116" y="59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878013" y="2393951"/>
              <a:ext cx="34925" cy="28575"/>
            </a:xfrm>
            <a:custGeom>
              <a:avLst/>
              <a:gdLst>
                <a:gd name="T0" fmla="*/ 22 w 22"/>
                <a:gd name="T1" fmla="*/ 7 h 18"/>
                <a:gd name="T2" fmla="*/ 19 w 22"/>
                <a:gd name="T3" fmla="*/ 15 h 18"/>
                <a:gd name="T4" fmla="*/ 11 w 22"/>
                <a:gd name="T5" fmla="*/ 18 h 18"/>
                <a:gd name="T6" fmla="*/ 4 w 22"/>
                <a:gd name="T7" fmla="*/ 15 h 18"/>
                <a:gd name="T8" fmla="*/ 0 w 22"/>
                <a:gd name="T9" fmla="*/ 7 h 18"/>
                <a:gd name="T10" fmla="*/ 4 w 22"/>
                <a:gd name="T11" fmla="*/ 4 h 18"/>
                <a:gd name="T12" fmla="*/ 11 w 22"/>
                <a:gd name="T13" fmla="*/ 0 h 18"/>
                <a:gd name="T14" fmla="*/ 19 w 22"/>
                <a:gd name="T15" fmla="*/ 4 h 18"/>
                <a:gd name="T16" fmla="*/ 22 w 22"/>
                <a:gd name="T17" fmla="*/ 7 h 18"/>
                <a:gd name="T18" fmla="*/ 22 w 22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22" y="7"/>
                  </a:moveTo>
                  <a:lnTo>
                    <a:pt x="19" y="15"/>
                  </a:lnTo>
                  <a:lnTo>
                    <a:pt x="11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878013" y="2393951"/>
              <a:ext cx="34925" cy="28575"/>
            </a:xfrm>
            <a:custGeom>
              <a:avLst/>
              <a:gdLst>
                <a:gd name="T0" fmla="*/ 22 w 22"/>
                <a:gd name="T1" fmla="*/ 7 h 18"/>
                <a:gd name="T2" fmla="*/ 19 w 22"/>
                <a:gd name="T3" fmla="*/ 15 h 18"/>
                <a:gd name="T4" fmla="*/ 11 w 22"/>
                <a:gd name="T5" fmla="*/ 18 h 18"/>
                <a:gd name="T6" fmla="*/ 4 w 22"/>
                <a:gd name="T7" fmla="*/ 15 h 18"/>
                <a:gd name="T8" fmla="*/ 0 w 22"/>
                <a:gd name="T9" fmla="*/ 7 h 18"/>
                <a:gd name="T10" fmla="*/ 4 w 22"/>
                <a:gd name="T11" fmla="*/ 4 h 18"/>
                <a:gd name="T12" fmla="*/ 11 w 22"/>
                <a:gd name="T13" fmla="*/ 0 h 18"/>
                <a:gd name="T14" fmla="*/ 19 w 22"/>
                <a:gd name="T15" fmla="*/ 4 h 18"/>
                <a:gd name="T16" fmla="*/ 22 w 22"/>
                <a:gd name="T17" fmla="*/ 7 h 18"/>
                <a:gd name="T18" fmla="*/ 22 w 22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22" y="7"/>
                  </a:moveTo>
                  <a:lnTo>
                    <a:pt x="19" y="15"/>
                  </a:lnTo>
                  <a:lnTo>
                    <a:pt x="11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1076325" y="2192338"/>
              <a:ext cx="69850" cy="74613"/>
            </a:xfrm>
            <a:custGeom>
              <a:avLst/>
              <a:gdLst>
                <a:gd name="T0" fmla="*/ 0 w 44"/>
                <a:gd name="T1" fmla="*/ 33 h 47"/>
                <a:gd name="T2" fmla="*/ 18 w 44"/>
                <a:gd name="T3" fmla="*/ 18 h 47"/>
                <a:gd name="T4" fmla="*/ 33 w 44"/>
                <a:gd name="T5" fmla="*/ 0 h 47"/>
                <a:gd name="T6" fmla="*/ 29 w 44"/>
                <a:gd name="T7" fmla="*/ 25 h 47"/>
                <a:gd name="T8" fmla="*/ 44 w 44"/>
                <a:gd name="T9" fmla="*/ 47 h 47"/>
                <a:gd name="T10" fmla="*/ 22 w 44"/>
                <a:gd name="T11" fmla="*/ 40 h 47"/>
                <a:gd name="T12" fmla="*/ 0 w 44"/>
                <a:gd name="T13" fmla="*/ 33 h 47"/>
                <a:gd name="T14" fmla="*/ 0 w 44"/>
                <a:gd name="T1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7">
                  <a:moveTo>
                    <a:pt x="0" y="33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29" y="25"/>
                  </a:lnTo>
                  <a:lnTo>
                    <a:pt x="44" y="47"/>
                  </a:lnTo>
                  <a:lnTo>
                    <a:pt x="22" y="4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990600" y="2058988"/>
              <a:ext cx="184150" cy="185738"/>
            </a:xfrm>
            <a:custGeom>
              <a:avLst/>
              <a:gdLst>
                <a:gd name="T0" fmla="*/ 116 w 116"/>
                <a:gd name="T1" fmla="*/ 58 h 117"/>
                <a:gd name="T2" fmla="*/ 112 w 116"/>
                <a:gd name="T3" fmla="*/ 80 h 117"/>
                <a:gd name="T4" fmla="*/ 98 w 116"/>
                <a:gd name="T5" fmla="*/ 98 h 117"/>
                <a:gd name="T6" fmla="*/ 80 w 116"/>
                <a:gd name="T7" fmla="*/ 113 h 117"/>
                <a:gd name="T8" fmla="*/ 58 w 116"/>
                <a:gd name="T9" fmla="*/ 117 h 117"/>
                <a:gd name="T10" fmla="*/ 36 w 116"/>
                <a:gd name="T11" fmla="*/ 113 h 117"/>
                <a:gd name="T12" fmla="*/ 18 w 116"/>
                <a:gd name="T13" fmla="*/ 98 h 117"/>
                <a:gd name="T14" fmla="*/ 4 w 116"/>
                <a:gd name="T15" fmla="*/ 80 h 117"/>
                <a:gd name="T16" fmla="*/ 0 w 116"/>
                <a:gd name="T17" fmla="*/ 58 h 117"/>
                <a:gd name="T18" fmla="*/ 4 w 116"/>
                <a:gd name="T19" fmla="*/ 37 h 117"/>
                <a:gd name="T20" fmla="*/ 18 w 116"/>
                <a:gd name="T21" fmla="*/ 18 h 117"/>
                <a:gd name="T22" fmla="*/ 36 w 116"/>
                <a:gd name="T23" fmla="*/ 4 h 117"/>
                <a:gd name="T24" fmla="*/ 58 w 116"/>
                <a:gd name="T25" fmla="*/ 0 h 117"/>
                <a:gd name="T26" fmla="*/ 80 w 116"/>
                <a:gd name="T27" fmla="*/ 4 h 117"/>
                <a:gd name="T28" fmla="*/ 98 w 116"/>
                <a:gd name="T29" fmla="*/ 18 h 117"/>
                <a:gd name="T30" fmla="*/ 112 w 116"/>
                <a:gd name="T31" fmla="*/ 37 h 117"/>
                <a:gd name="T32" fmla="*/ 116 w 116"/>
                <a:gd name="T33" fmla="*/ 58 h 117"/>
                <a:gd name="T34" fmla="*/ 116 w 116"/>
                <a:gd name="T3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7">
                  <a:moveTo>
                    <a:pt x="116" y="58"/>
                  </a:moveTo>
                  <a:lnTo>
                    <a:pt x="112" y="80"/>
                  </a:lnTo>
                  <a:lnTo>
                    <a:pt x="98" y="98"/>
                  </a:lnTo>
                  <a:lnTo>
                    <a:pt x="80" y="113"/>
                  </a:lnTo>
                  <a:lnTo>
                    <a:pt x="58" y="117"/>
                  </a:lnTo>
                  <a:lnTo>
                    <a:pt x="36" y="113"/>
                  </a:lnTo>
                  <a:lnTo>
                    <a:pt x="18" y="98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80" y="4"/>
                  </a:lnTo>
                  <a:lnTo>
                    <a:pt x="98" y="18"/>
                  </a:lnTo>
                  <a:lnTo>
                    <a:pt x="112" y="37"/>
                  </a:lnTo>
                  <a:lnTo>
                    <a:pt x="116" y="58"/>
                  </a:lnTo>
                  <a:lnTo>
                    <a:pt x="116" y="58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1060450" y="2047876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4 w 18"/>
                <a:gd name="T3" fmla="*/ 15 h 18"/>
                <a:gd name="T4" fmla="*/ 7 w 18"/>
                <a:gd name="T5" fmla="*/ 18 h 18"/>
                <a:gd name="T6" fmla="*/ 3 w 18"/>
                <a:gd name="T7" fmla="*/ 15 h 18"/>
                <a:gd name="T8" fmla="*/ 0 w 18"/>
                <a:gd name="T9" fmla="*/ 7 h 18"/>
                <a:gd name="T10" fmla="*/ 3 w 18"/>
                <a:gd name="T11" fmla="*/ 4 h 18"/>
                <a:gd name="T12" fmla="*/ 7 w 18"/>
                <a:gd name="T13" fmla="*/ 0 h 18"/>
                <a:gd name="T14" fmla="*/ 14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4" y="15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060450" y="2047876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4 w 18"/>
                <a:gd name="T3" fmla="*/ 15 h 18"/>
                <a:gd name="T4" fmla="*/ 7 w 18"/>
                <a:gd name="T5" fmla="*/ 18 h 18"/>
                <a:gd name="T6" fmla="*/ 3 w 18"/>
                <a:gd name="T7" fmla="*/ 15 h 18"/>
                <a:gd name="T8" fmla="*/ 0 w 18"/>
                <a:gd name="T9" fmla="*/ 7 h 18"/>
                <a:gd name="T10" fmla="*/ 3 w 18"/>
                <a:gd name="T11" fmla="*/ 4 h 18"/>
                <a:gd name="T12" fmla="*/ 7 w 18"/>
                <a:gd name="T13" fmla="*/ 0 h 18"/>
                <a:gd name="T14" fmla="*/ 14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4" y="15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18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1489075" y="2192338"/>
              <a:ext cx="68263" cy="74613"/>
            </a:xfrm>
            <a:custGeom>
              <a:avLst/>
              <a:gdLst>
                <a:gd name="T0" fmla="*/ 0 w 43"/>
                <a:gd name="T1" fmla="*/ 33 h 47"/>
                <a:gd name="T2" fmla="*/ 18 w 43"/>
                <a:gd name="T3" fmla="*/ 18 h 47"/>
                <a:gd name="T4" fmla="*/ 33 w 43"/>
                <a:gd name="T5" fmla="*/ 0 h 47"/>
                <a:gd name="T6" fmla="*/ 29 w 43"/>
                <a:gd name="T7" fmla="*/ 25 h 47"/>
                <a:gd name="T8" fmla="*/ 43 w 43"/>
                <a:gd name="T9" fmla="*/ 47 h 47"/>
                <a:gd name="T10" fmla="*/ 22 w 43"/>
                <a:gd name="T11" fmla="*/ 40 h 47"/>
                <a:gd name="T12" fmla="*/ 0 w 43"/>
                <a:gd name="T13" fmla="*/ 33 h 47"/>
                <a:gd name="T14" fmla="*/ 0 w 43"/>
                <a:gd name="T1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7">
                  <a:moveTo>
                    <a:pt x="0" y="33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29" y="25"/>
                  </a:lnTo>
                  <a:lnTo>
                    <a:pt x="43" y="47"/>
                  </a:lnTo>
                  <a:lnTo>
                    <a:pt x="22" y="4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403350" y="2058988"/>
              <a:ext cx="184150" cy="185738"/>
            </a:xfrm>
            <a:custGeom>
              <a:avLst/>
              <a:gdLst>
                <a:gd name="T0" fmla="*/ 116 w 116"/>
                <a:gd name="T1" fmla="*/ 58 h 117"/>
                <a:gd name="T2" fmla="*/ 112 w 116"/>
                <a:gd name="T3" fmla="*/ 80 h 117"/>
                <a:gd name="T4" fmla="*/ 97 w 116"/>
                <a:gd name="T5" fmla="*/ 98 h 117"/>
                <a:gd name="T6" fmla="*/ 79 w 116"/>
                <a:gd name="T7" fmla="*/ 113 h 117"/>
                <a:gd name="T8" fmla="*/ 58 w 116"/>
                <a:gd name="T9" fmla="*/ 117 h 117"/>
                <a:gd name="T10" fmla="*/ 36 w 116"/>
                <a:gd name="T11" fmla="*/ 113 h 117"/>
                <a:gd name="T12" fmla="*/ 18 w 116"/>
                <a:gd name="T13" fmla="*/ 98 h 117"/>
                <a:gd name="T14" fmla="*/ 4 w 116"/>
                <a:gd name="T15" fmla="*/ 80 h 117"/>
                <a:gd name="T16" fmla="*/ 0 w 116"/>
                <a:gd name="T17" fmla="*/ 58 h 117"/>
                <a:gd name="T18" fmla="*/ 4 w 116"/>
                <a:gd name="T19" fmla="*/ 37 h 117"/>
                <a:gd name="T20" fmla="*/ 18 w 116"/>
                <a:gd name="T21" fmla="*/ 18 h 117"/>
                <a:gd name="T22" fmla="*/ 36 w 116"/>
                <a:gd name="T23" fmla="*/ 4 h 117"/>
                <a:gd name="T24" fmla="*/ 58 w 116"/>
                <a:gd name="T25" fmla="*/ 0 h 117"/>
                <a:gd name="T26" fmla="*/ 79 w 116"/>
                <a:gd name="T27" fmla="*/ 4 h 117"/>
                <a:gd name="T28" fmla="*/ 97 w 116"/>
                <a:gd name="T29" fmla="*/ 18 h 117"/>
                <a:gd name="T30" fmla="*/ 112 w 116"/>
                <a:gd name="T31" fmla="*/ 37 h 117"/>
                <a:gd name="T32" fmla="*/ 116 w 116"/>
                <a:gd name="T33" fmla="*/ 58 h 117"/>
                <a:gd name="T34" fmla="*/ 116 w 116"/>
                <a:gd name="T3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7">
                  <a:moveTo>
                    <a:pt x="116" y="58"/>
                  </a:moveTo>
                  <a:lnTo>
                    <a:pt x="112" y="80"/>
                  </a:lnTo>
                  <a:lnTo>
                    <a:pt x="97" y="98"/>
                  </a:lnTo>
                  <a:lnTo>
                    <a:pt x="79" y="113"/>
                  </a:lnTo>
                  <a:lnTo>
                    <a:pt x="58" y="117"/>
                  </a:lnTo>
                  <a:lnTo>
                    <a:pt x="36" y="113"/>
                  </a:lnTo>
                  <a:lnTo>
                    <a:pt x="18" y="98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79" y="4"/>
                  </a:lnTo>
                  <a:lnTo>
                    <a:pt x="97" y="18"/>
                  </a:lnTo>
                  <a:lnTo>
                    <a:pt x="112" y="37"/>
                  </a:lnTo>
                  <a:lnTo>
                    <a:pt x="116" y="58"/>
                  </a:lnTo>
                  <a:lnTo>
                    <a:pt x="116" y="58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1471613" y="2047876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5 w 18"/>
                <a:gd name="T3" fmla="*/ 15 h 18"/>
                <a:gd name="T4" fmla="*/ 8 w 18"/>
                <a:gd name="T5" fmla="*/ 18 h 18"/>
                <a:gd name="T6" fmla="*/ 4 w 18"/>
                <a:gd name="T7" fmla="*/ 15 h 18"/>
                <a:gd name="T8" fmla="*/ 0 w 18"/>
                <a:gd name="T9" fmla="*/ 7 h 18"/>
                <a:gd name="T10" fmla="*/ 4 w 18"/>
                <a:gd name="T11" fmla="*/ 4 h 18"/>
                <a:gd name="T12" fmla="*/ 8 w 18"/>
                <a:gd name="T13" fmla="*/ 0 h 18"/>
                <a:gd name="T14" fmla="*/ 15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5" y="15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1471613" y="2047876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5 w 18"/>
                <a:gd name="T3" fmla="*/ 15 h 18"/>
                <a:gd name="T4" fmla="*/ 8 w 18"/>
                <a:gd name="T5" fmla="*/ 18 h 18"/>
                <a:gd name="T6" fmla="*/ 4 w 18"/>
                <a:gd name="T7" fmla="*/ 15 h 18"/>
                <a:gd name="T8" fmla="*/ 0 w 18"/>
                <a:gd name="T9" fmla="*/ 7 h 18"/>
                <a:gd name="T10" fmla="*/ 4 w 18"/>
                <a:gd name="T11" fmla="*/ 4 h 18"/>
                <a:gd name="T12" fmla="*/ 8 w 18"/>
                <a:gd name="T13" fmla="*/ 0 h 18"/>
                <a:gd name="T14" fmla="*/ 15 w 18"/>
                <a:gd name="T15" fmla="*/ 4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5" y="15"/>
                  </a:lnTo>
                  <a:lnTo>
                    <a:pt x="8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1901825" y="2192338"/>
              <a:ext cx="68263" cy="74613"/>
            </a:xfrm>
            <a:custGeom>
              <a:avLst/>
              <a:gdLst>
                <a:gd name="T0" fmla="*/ 0 w 43"/>
                <a:gd name="T1" fmla="*/ 33 h 47"/>
                <a:gd name="T2" fmla="*/ 18 w 43"/>
                <a:gd name="T3" fmla="*/ 18 h 47"/>
                <a:gd name="T4" fmla="*/ 32 w 43"/>
                <a:gd name="T5" fmla="*/ 0 h 47"/>
                <a:gd name="T6" fmla="*/ 29 w 43"/>
                <a:gd name="T7" fmla="*/ 25 h 47"/>
                <a:gd name="T8" fmla="*/ 43 w 43"/>
                <a:gd name="T9" fmla="*/ 47 h 47"/>
                <a:gd name="T10" fmla="*/ 22 w 43"/>
                <a:gd name="T11" fmla="*/ 40 h 47"/>
                <a:gd name="T12" fmla="*/ 0 w 43"/>
                <a:gd name="T13" fmla="*/ 33 h 47"/>
                <a:gd name="T14" fmla="*/ 0 w 43"/>
                <a:gd name="T1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7">
                  <a:moveTo>
                    <a:pt x="0" y="33"/>
                  </a:moveTo>
                  <a:lnTo>
                    <a:pt x="18" y="18"/>
                  </a:lnTo>
                  <a:lnTo>
                    <a:pt x="32" y="0"/>
                  </a:lnTo>
                  <a:lnTo>
                    <a:pt x="29" y="25"/>
                  </a:lnTo>
                  <a:lnTo>
                    <a:pt x="43" y="47"/>
                  </a:lnTo>
                  <a:lnTo>
                    <a:pt x="22" y="4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1809750" y="2058988"/>
              <a:ext cx="184150" cy="185738"/>
            </a:xfrm>
            <a:custGeom>
              <a:avLst/>
              <a:gdLst>
                <a:gd name="T0" fmla="*/ 116 w 116"/>
                <a:gd name="T1" fmla="*/ 58 h 117"/>
                <a:gd name="T2" fmla="*/ 112 w 116"/>
                <a:gd name="T3" fmla="*/ 80 h 117"/>
                <a:gd name="T4" fmla="*/ 98 w 116"/>
                <a:gd name="T5" fmla="*/ 98 h 117"/>
                <a:gd name="T6" fmla="*/ 80 w 116"/>
                <a:gd name="T7" fmla="*/ 113 h 117"/>
                <a:gd name="T8" fmla="*/ 58 w 116"/>
                <a:gd name="T9" fmla="*/ 117 h 117"/>
                <a:gd name="T10" fmla="*/ 36 w 116"/>
                <a:gd name="T11" fmla="*/ 113 h 117"/>
                <a:gd name="T12" fmla="*/ 18 w 116"/>
                <a:gd name="T13" fmla="*/ 98 h 117"/>
                <a:gd name="T14" fmla="*/ 4 w 116"/>
                <a:gd name="T15" fmla="*/ 80 h 117"/>
                <a:gd name="T16" fmla="*/ 0 w 116"/>
                <a:gd name="T17" fmla="*/ 58 h 117"/>
                <a:gd name="T18" fmla="*/ 4 w 116"/>
                <a:gd name="T19" fmla="*/ 37 h 117"/>
                <a:gd name="T20" fmla="*/ 18 w 116"/>
                <a:gd name="T21" fmla="*/ 18 h 117"/>
                <a:gd name="T22" fmla="*/ 36 w 116"/>
                <a:gd name="T23" fmla="*/ 4 h 117"/>
                <a:gd name="T24" fmla="*/ 58 w 116"/>
                <a:gd name="T25" fmla="*/ 0 h 117"/>
                <a:gd name="T26" fmla="*/ 80 w 116"/>
                <a:gd name="T27" fmla="*/ 4 h 117"/>
                <a:gd name="T28" fmla="*/ 98 w 116"/>
                <a:gd name="T29" fmla="*/ 18 h 117"/>
                <a:gd name="T30" fmla="*/ 112 w 116"/>
                <a:gd name="T31" fmla="*/ 37 h 117"/>
                <a:gd name="T32" fmla="*/ 116 w 116"/>
                <a:gd name="T33" fmla="*/ 58 h 117"/>
                <a:gd name="T34" fmla="*/ 116 w 116"/>
                <a:gd name="T3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7">
                  <a:moveTo>
                    <a:pt x="116" y="58"/>
                  </a:moveTo>
                  <a:lnTo>
                    <a:pt x="112" y="80"/>
                  </a:lnTo>
                  <a:lnTo>
                    <a:pt x="98" y="98"/>
                  </a:lnTo>
                  <a:lnTo>
                    <a:pt x="80" y="113"/>
                  </a:lnTo>
                  <a:lnTo>
                    <a:pt x="58" y="117"/>
                  </a:lnTo>
                  <a:lnTo>
                    <a:pt x="36" y="113"/>
                  </a:lnTo>
                  <a:lnTo>
                    <a:pt x="18" y="98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80" y="4"/>
                  </a:lnTo>
                  <a:lnTo>
                    <a:pt x="98" y="18"/>
                  </a:lnTo>
                  <a:lnTo>
                    <a:pt x="112" y="37"/>
                  </a:lnTo>
                  <a:lnTo>
                    <a:pt x="116" y="58"/>
                  </a:lnTo>
                  <a:lnTo>
                    <a:pt x="116" y="58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1878013" y="2047876"/>
              <a:ext cx="34925" cy="28575"/>
            </a:xfrm>
            <a:custGeom>
              <a:avLst/>
              <a:gdLst>
                <a:gd name="T0" fmla="*/ 22 w 22"/>
                <a:gd name="T1" fmla="*/ 7 h 18"/>
                <a:gd name="T2" fmla="*/ 19 w 22"/>
                <a:gd name="T3" fmla="*/ 15 h 18"/>
                <a:gd name="T4" fmla="*/ 11 w 22"/>
                <a:gd name="T5" fmla="*/ 18 h 18"/>
                <a:gd name="T6" fmla="*/ 4 w 22"/>
                <a:gd name="T7" fmla="*/ 15 h 18"/>
                <a:gd name="T8" fmla="*/ 0 w 22"/>
                <a:gd name="T9" fmla="*/ 7 h 18"/>
                <a:gd name="T10" fmla="*/ 4 w 22"/>
                <a:gd name="T11" fmla="*/ 4 h 18"/>
                <a:gd name="T12" fmla="*/ 11 w 22"/>
                <a:gd name="T13" fmla="*/ 0 h 18"/>
                <a:gd name="T14" fmla="*/ 19 w 22"/>
                <a:gd name="T15" fmla="*/ 4 h 18"/>
                <a:gd name="T16" fmla="*/ 22 w 22"/>
                <a:gd name="T17" fmla="*/ 7 h 18"/>
                <a:gd name="T18" fmla="*/ 22 w 22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22" y="7"/>
                  </a:moveTo>
                  <a:lnTo>
                    <a:pt x="19" y="15"/>
                  </a:lnTo>
                  <a:lnTo>
                    <a:pt x="11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1878013" y="2047876"/>
              <a:ext cx="34925" cy="28575"/>
            </a:xfrm>
            <a:custGeom>
              <a:avLst/>
              <a:gdLst>
                <a:gd name="T0" fmla="*/ 22 w 22"/>
                <a:gd name="T1" fmla="*/ 7 h 18"/>
                <a:gd name="T2" fmla="*/ 19 w 22"/>
                <a:gd name="T3" fmla="*/ 15 h 18"/>
                <a:gd name="T4" fmla="*/ 11 w 22"/>
                <a:gd name="T5" fmla="*/ 18 h 18"/>
                <a:gd name="T6" fmla="*/ 4 w 22"/>
                <a:gd name="T7" fmla="*/ 15 h 18"/>
                <a:gd name="T8" fmla="*/ 0 w 22"/>
                <a:gd name="T9" fmla="*/ 7 h 18"/>
                <a:gd name="T10" fmla="*/ 4 w 22"/>
                <a:gd name="T11" fmla="*/ 4 h 18"/>
                <a:gd name="T12" fmla="*/ 11 w 22"/>
                <a:gd name="T13" fmla="*/ 0 h 18"/>
                <a:gd name="T14" fmla="*/ 19 w 22"/>
                <a:gd name="T15" fmla="*/ 4 h 18"/>
                <a:gd name="T16" fmla="*/ 22 w 22"/>
                <a:gd name="T17" fmla="*/ 7 h 18"/>
                <a:gd name="T18" fmla="*/ 22 w 22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22" y="7"/>
                  </a:moveTo>
                  <a:lnTo>
                    <a:pt x="19" y="15"/>
                  </a:lnTo>
                  <a:lnTo>
                    <a:pt x="11" y="18"/>
                  </a:lnTo>
                  <a:lnTo>
                    <a:pt x="4" y="15"/>
                  </a:lnTo>
                  <a:lnTo>
                    <a:pt x="0" y="7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1076325" y="1846263"/>
              <a:ext cx="69850" cy="74613"/>
            </a:xfrm>
            <a:custGeom>
              <a:avLst/>
              <a:gdLst>
                <a:gd name="T0" fmla="*/ 0 w 44"/>
                <a:gd name="T1" fmla="*/ 32 h 47"/>
                <a:gd name="T2" fmla="*/ 18 w 44"/>
                <a:gd name="T3" fmla="*/ 18 h 47"/>
                <a:gd name="T4" fmla="*/ 33 w 44"/>
                <a:gd name="T5" fmla="*/ 0 h 47"/>
                <a:gd name="T6" fmla="*/ 29 w 44"/>
                <a:gd name="T7" fmla="*/ 25 h 47"/>
                <a:gd name="T8" fmla="*/ 44 w 44"/>
                <a:gd name="T9" fmla="*/ 47 h 47"/>
                <a:gd name="T10" fmla="*/ 22 w 44"/>
                <a:gd name="T11" fmla="*/ 40 h 47"/>
                <a:gd name="T12" fmla="*/ 0 w 44"/>
                <a:gd name="T13" fmla="*/ 32 h 47"/>
                <a:gd name="T14" fmla="*/ 0 w 44"/>
                <a:gd name="T15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7">
                  <a:moveTo>
                    <a:pt x="0" y="32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29" y="25"/>
                  </a:lnTo>
                  <a:lnTo>
                    <a:pt x="44" y="47"/>
                  </a:lnTo>
                  <a:lnTo>
                    <a:pt x="22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990600" y="1712913"/>
              <a:ext cx="184150" cy="184150"/>
            </a:xfrm>
            <a:custGeom>
              <a:avLst/>
              <a:gdLst>
                <a:gd name="T0" fmla="*/ 116 w 116"/>
                <a:gd name="T1" fmla="*/ 58 h 116"/>
                <a:gd name="T2" fmla="*/ 112 w 116"/>
                <a:gd name="T3" fmla="*/ 80 h 116"/>
                <a:gd name="T4" fmla="*/ 98 w 116"/>
                <a:gd name="T5" fmla="*/ 98 h 116"/>
                <a:gd name="T6" fmla="*/ 80 w 116"/>
                <a:gd name="T7" fmla="*/ 113 h 116"/>
                <a:gd name="T8" fmla="*/ 58 w 116"/>
                <a:gd name="T9" fmla="*/ 116 h 116"/>
                <a:gd name="T10" fmla="*/ 36 w 116"/>
                <a:gd name="T11" fmla="*/ 113 h 116"/>
                <a:gd name="T12" fmla="*/ 18 w 116"/>
                <a:gd name="T13" fmla="*/ 98 h 116"/>
                <a:gd name="T14" fmla="*/ 4 w 116"/>
                <a:gd name="T15" fmla="*/ 80 h 116"/>
                <a:gd name="T16" fmla="*/ 0 w 116"/>
                <a:gd name="T17" fmla="*/ 58 h 116"/>
                <a:gd name="T18" fmla="*/ 4 w 116"/>
                <a:gd name="T19" fmla="*/ 36 h 116"/>
                <a:gd name="T20" fmla="*/ 18 w 116"/>
                <a:gd name="T21" fmla="*/ 18 h 116"/>
                <a:gd name="T22" fmla="*/ 36 w 116"/>
                <a:gd name="T23" fmla="*/ 4 h 116"/>
                <a:gd name="T24" fmla="*/ 58 w 116"/>
                <a:gd name="T25" fmla="*/ 0 h 116"/>
                <a:gd name="T26" fmla="*/ 80 w 116"/>
                <a:gd name="T27" fmla="*/ 4 h 116"/>
                <a:gd name="T28" fmla="*/ 98 w 116"/>
                <a:gd name="T29" fmla="*/ 18 h 116"/>
                <a:gd name="T30" fmla="*/ 112 w 116"/>
                <a:gd name="T31" fmla="*/ 36 h 116"/>
                <a:gd name="T32" fmla="*/ 116 w 116"/>
                <a:gd name="T33" fmla="*/ 58 h 116"/>
                <a:gd name="T34" fmla="*/ 116 w 116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16" y="58"/>
                  </a:moveTo>
                  <a:lnTo>
                    <a:pt x="112" y="80"/>
                  </a:lnTo>
                  <a:lnTo>
                    <a:pt x="98" y="98"/>
                  </a:lnTo>
                  <a:lnTo>
                    <a:pt x="80" y="113"/>
                  </a:lnTo>
                  <a:lnTo>
                    <a:pt x="58" y="116"/>
                  </a:lnTo>
                  <a:lnTo>
                    <a:pt x="36" y="113"/>
                  </a:lnTo>
                  <a:lnTo>
                    <a:pt x="18" y="98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8" y="18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80" y="4"/>
                  </a:lnTo>
                  <a:lnTo>
                    <a:pt x="98" y="18"/>
                  </a:lnTo>
                  <a:lnTo>
                    <a:pt x="112" y="36"/>
                  </a:lnTo>
                  <a:lnTo>
                    <a:pt x="116" y="58"/>
                  </a:lnTo>
                  <a:lnTo>
                    <a:pt x="116" y="58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1060450" y="170180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4 w 18"/>
                <a:gd name="T3" fmla="*/ 14 h 18"/>
                <a:gd name="T4" fmla="*/ 7 w 18"/>
                <a:gd name="T5" fmla="*/ 18 h 18"/>
                <a:gd name="T6" fmla="*/ 3 w 18"/>
                <a:gd name="T7" fmla="*/ 14 h 18"/>
                <a:gd name="T8" fmla="*/ 0 w 18"/>
                <a:gd name="T9" fmla="*/ 7 h 18"/>
                <a:gd name="T10" fmla="*/ 3 w 18"/>
                <a:gd name="T11" fmla="*/ 3 h 18"/>
                <a:gd name="T12" fmla="*/ 7 w 18"/>
                <a:gd name="T13" fmla="*/ 0 h 18"/>
                <a:gd name="T14" fmla="*/ 14 w 18"/>
                <a:gd name="T15" fmla="*/ 3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4" y="14"/>
                  </a:lnTo>
                  <a:lnTo>
                    <a:pt x="7" y="18"/>
                  </a:lnTo>
                  <a:lnTo>
                    <a:pt x="3" y="14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1060450" y="170180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4 w 18"/>
                <a:gd name="T3" fmla="*/ 14 h 18"/>
                <a:gd name="T4" fmla="*/ 7 w 18"/>
                <a:gd name="T5" fmla="*/ 18 h 18"/>
                <a:gd name="T6" fmla="*/ 3 w 18"/>
                <a:gd name="T7" fmla="*/ 14 h 18"/>
                <a:gd name="T8" fmla="*/ 0 w 18"/>
                <a:gd name="T9" fmla="*/ 7 h 18"/>
                <a:gd name="T10" fmla="*/ 3 w 18"/>
                <a:gd name="T11" fmla="*/ 3 h 18"/>
                <a:gd name="T12" fmla="*/ 7 w 18"/>
                <a:gd name="T13" fmla="*/ 0 h 18"/>
                <a:gd name="T14" fmla="*/ 14 w 18"/>
                <a:gd name="T15" fmla="*/ 3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4" y="14"/>
                  </a:lnTo>
                  <a:lnTo>
                    <a:pt x="7" y="18"/>
                  </a:lnTo>
                  <a:lnTo>
                    <a:pt x="3" y="14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8" y="7"/>
                  </a:lnTo>
                  <a:lnTo>
                    <a:pt x="18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489075" y="1846263"/>
              <a:ext cx="68263" cy="74613"/>
            </a:xfrm>
            <a:custGeom>
              <a:avLst/>
              <a:gdLst>
                <a:gd name="T0" fmla="*/ 0 w 43"/>
                <a:gd name="T1" fmla="*/ 32 h 47"/>
                <a:gd name="T2" fmla="*/ 18 w 43"/>
                <a:gd name="T3" fmla="*/ 18 h 47"/>
                <a:gd name="T4" fmla="*/ 33 w 43"/>
                <a:gd name="T5" fmla="*/ 0 h 47"/>
                <a:gd name="T6" fmla="*/ 29 w 43"/>
                <a:gd name="T7" fmla="*/ 25 h 47"/>
                <a:gd name="T8" fmla="*/ 43 w 43"/>
                <a:gd name="T9" fmla="*/ 47 h 47"/>
                <a:gd name="T10" fmla="*/ 22 w 43"/>
                <a:gd name="T11" fmla="*/ 40 h 47"/>
                <a:gd name="T12" fmla="*/ 0 w 43"/>
                <a:gd name="T13" fmla="*/ 32 h 47"/>
                <a:gd name="T14" fmla="*/ 0 w 43"/>
                <a:gd name="T15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7">
                  <a:moveTo>
                    <a:pt x="0" y="32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29" y="25"/>
                  </a:lnTo>
                  <a:lnTo>
                    <a:pt x="43" y="47"/>
                  </a:lnTo>
                  <a:lnTo>
                    <a:pt x="22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403350" y="1712913"/>
              <a:ext cx="184150" cy="184150"/>
            </a:xfrm>
            <a:custGeom>
              <a:avLst/>
              <a:gdLst>
                <a:gd name="T0" fmla="*/ 116 w 116"/>
                <a:gd name="T1" fmla="*/ 58 h 116"/>
                <a:gd name="T2" fmla="*/ 112 w 116"/>
                <a:gd name="T3" fmla="*/ 80 h 116"/>
                <a:gd name="T4" fmla="*/ 97 w 116"/>
                <a:gd name="T5" fmla="*/ 98 h 116"/>
                <a:gd name="T6" fmla="*/ 79 w 116"/>
                <a:gd name="T7" fmla="*/ 113 h 116"/>
                <a:gd name="T8" fmla="*/ 58 w 116"/>
                <a:gd name="T9" fmla="*/ 116 h 116"/>
                <a:gd name="T10" fmla="*/ 36 w 116"/>
                <a:gd name="T11" fmla="*/ 113 h 116"/>
                <a:gd name="T12" fmla="*/ 18 w 116"/>
                <a:gd name="T13" fmla="*/ 98 h 116"/>
                <a:gd name="T14" fmla="*/ 4 w 116"/>
                <a:gd name="T15" fmla="*/ 80 h 116"/>
                <a:gd name="T16" fmla="*/ 0 w 116"/>
                <a:gd name="T17" fmla="*/ 58 h 116"/>
                <a:gd name="T18" fmla="*/ 4 w 116"/>
                <a:gd name="T19" fmla="*/ 36 h 116"/>
                <a:gd name="T20" fmla="*/ 18 w 116"/>
                <a:gd name="T21" fmla="*/ 18 h 116"/>
                <a:gd name="T22" fmla="*/ 36 w 116"/>
                <a:gd name="T23" fmla="*/ 4 h 116"/>
                <a:gd name="T24" fmla="*/ 58 w 116"/>
                <a:gd name="T25" fmla="*/ 0 h 116"/>
                <a:gd name="T26" fmla="*/ 79 w 116"/>
                <a:gd name="T27" fmla="*/ 4 h 116"/>
                <a:gd name="T28" fmla="*/ 97 w 116"/>
                <a:gd name="T29" fmla="*/ 18 h 116"/>
                <a:gd name="T30" fmla="*/ 112 w 116"/>
                <a:gd name="T31" fmla="*/ 36 h 116"/>
                <a:gd name="T32" fmla="*/ 116 w 116"/>
                <a:gd name="T33" fmla="*/ 58 h 116"/>
                <a:gd name="T34" fmla="*/ 116 w 116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16" y="58"/>
                  </a:moveTo>
                  <a:lnTo>
                    <a:pt x="112" y="80"/>
                  </a:lnTo>
                  <a:lnTo>
                    <a:pt x="97" y="98"/>
                  </a:lnTo>
                  <a:lnTo>
                    <a:pt x="79" y="113"/>
                  </a:lnTo>
                  <a:lnTo>
                    <a:pt x="58" y="116"/>
                  </a:lnTo>
                  <a:lnTo>
                    <a:pt x="36" y="113"/>
                  </a:lnTo>
                  <a:lnTo>
                    <a:pt x="18" y="98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8" y="18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79" y="4"/>
                  </a:lnTo>
                  <a:lnTo>
                    <a:pt x="97" y="18"/>
                  </a:lnTo>
                  <a:lnTo>
                    <a:pt x="112" y="36"/>
                  </a:lnTo>
                  <a:lnTo>
                    <a:pt x="116" y="58"/>
                  </a:lnTo>
                  <a:lnTo>
                    <a:pt x="116" y="58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471613" y="170180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5 w 18"/>
                <a:gd name="T3" fmla="*/ 14 h 18"/>
                <a:gd name="T4" fmla="*/ 8 w 18"/>
                <a:gd name="T5" fmla="*/ 18 h 18"/>
                <a:gd name="T6" fmla="*/ 4 w 18"/>
                <a:gd name="T7" fmla="*/ 14 h 18"/>
                <a:gd name="T8" fmla="*/ 0 w 18"/>
                <a:gd name="T9" fmla="*/ 7 h 18"/>
                <a:gd name="T10" fmla="*/ 4 w 18"/>
                <a:gd name="T11" fmla="*/ 3 h 18"/>
                <a:gd name="T12" fmla="*/ 8 w 18"/>
                <a:gd name="T13" fmla="*/ 0 h 18"/>
                <a:gd name="T14" fmla="*/ 15 w 18"/>
                <a:gd name="T15" fmla="*/ 3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5" y="14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1471613" y="1701801"/>
              <a:ext cx="28575" cy="28575"/>
            </a:xfrm>
            <a:custGeom>
              <a:avLst/>
              <a:gdLst>
                <a:gd name="T0" fmla="*/ 18 w 18"/>
                <a:gd name="T1" fmla="*/ 7 h 18"/>
                <a:gd name="T2" fmla="*/ 15 w 18"/>
                <a:gd name="T3" fmla="*/ 14 h 18"/>
                <a:gd name="T4" fmla="*/ 8 w 18"/>
                <a:gd name="T5" fmla="*/ 18 h 18"/>
                <a:gd name="T6" fmla="*/ 4 w 18"/>
                <a:gd name="T7" fmla="*/ 14 h 18"/>
                <a:gd name="T8" fmla="*/ 0 w 18"/>
                <a:gd name="T9" fmla="*/ 7 h 18"/>
                <a:gd name="T10" fmla="*/ 4 w 18"/>
                <a:gd name="T11" fmla="*/ 3 h 18"/>
                <a:gd name="T12" fmla="*/ 8 w 18"/>
                <a:gd name="T13" fmla="*/ 0 h 18"/>
                <a:gd name="T14" fmla="*/ 15 w 18"/>
                <a:gd name="T15" fmla="*/ 3 h 18"/>
                <a:gd name="T16" fmla="*/ 18 w 18"/>
                <a:gd name="T17" fmla="*/ 7 h 18"/>
                <a:gd name="T18" fmla="*/ 18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5" y="14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92" name="Freeform 42"/>
            <p:cNvSpPr>
              <a:spLocks/>
            </p:cNvSpPr>
            <p:nvPr/>
          </p:nvSpPr>
          <p:spPr bwMode="auto">
            <a:xfrm>
              <a:off x="1901825" y="1846263"/>
              <a:ext cx="68263" cy="74613"/>
            </a:xfrm>
            <a:custGeom>
              <a:avLst/>
              <a:gdLst>
                <a:gd name="T0" fmla="*/ 0 w 43"/>
                <a:gd name="T1" fmla="*/ 32 h 47"/>
                <a:gd name="T2" fmla="*/ 18 w 43"/>
                <a:gd name="T3" fmla="*/ 18 h 47"/>
                <a:gd name="T4" fmla="*/ 32 w 43"/>
                <a:gd name="T5" fmla="*/ 0 h 47"/>
                <a:gd name="T6" fmla="*/ 29 w 43"/>
                <a:gd name="T7" fmla="*/ 25 h 47"/>
                <a:gd name="T8" fmla="*/ 43 w 43"/>
                <a:gd name="T9" fmla="*/ 47 h 47"/>
                <a:gd name="T10" fmla="*/ 22 w 43"/>
                <a:gd name="T11" fmla="*/ 40 h 47"/>
                <a:gd name="T12" fmla="*/ 0 w 43"/>
                <a:gd name="T13" fmla="*/ 32 h 47"/>
                <a:gd name="T14" fmla="*/ 0 w 43"/>
                <a:gd name="T15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7">
                  <a:moveTo>
                    <a:pt x="0" y="32"/>
                  </a:moveTo>
                  <a:lnTo>
                    <a:pt x="18" y="18"/>
                  </a:lnTo>
                  <a:lnTo>
                    <a:pt x="32" y="0"/>
                  </a:lnTo>
                  <a:lnTo>
                    <a:pt x="29" y="25"/>
                  </a:lnTo>
                  <a:lnTo>
                    <a:pt x="43" y="47"/>
                  </a:lnTo>
                  <a:lnTo>
                    <a:pt x="22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93" name="Freeform 43"/>
            <p:cNvSpPr>
              <a:spLocks/>
            </p:cNvSpPr>
            <p:nvPr/>
          </p:nvSpPr>
          <p:spPr bwMode="auto">
            <a:xfrm>
              <a:off x="1809750" y="1712913"/>
              <a:ext cx="184150" cy="184150"/>
            </a:xfrm>
            <a:custGeom>
              <a:avLst/>
              <a:gdLst>
                <a:gd name="T0" fmla="*/ 116 w 116"/>
                <a:gd name="T1" fmla="*/ 58 h 116"/>
                <a:gd name="T2" fmla="*/ 112 w 116"/>
                <a:gd name="T3" fmla="*/ 80 h 116"/>
                <a:gd name="T4" fmla="*/ 98 w 116"/>
                <a:gd name="T5" fmla="*/ 98 h 116"/>
                <a:gd name="T6" fmla="*/ 80 w 116"/>
                <a:gd name="T7" fmla="*/ 113 h 116"/>
                <a:gd name="T8" fmla="*/ 58 w 116"/>
                <a:gd name="T9" fmla="*/ 116 h 116"/>
                <a:gd name="T10" fmla="*/ 36 w 116"/>
                <a:gd name="T11" fmla="*/ 113 h 116"/>
                <a:gd name="T12" fmla="*/ 18 w 116"/>
                <a:gd name="T13" fmla="*/ 98 h 116"/>
                <a:gd name="T14" fmla="*/ 4 w 116"/>
                <a:gd name="T15" fmla="*/ 80 h 116"/>
                <a:gd name="T16" fmla="*/ 0 w 116"/>
                <a:gd name="T17" fmla="*/ 58 h 116"/>
                <a:gd name="T18" fmla="*/ 4 w 116"/>
                <a:gd name="T19" fmla="*/ 36 h 116"/>
                <a:gd name="T20" fmla="*/ 18 w 116"/>
                <a:gd name="T21" fmla="*/ 18 h 116"/>
                <a:gd name="T22" fmla="*/ 36 w 116"/>
                <a:gd name="T23" fmla="*/ 4 h 116"/>
                <a:gd name="T24" fmla="*/ 58 w 116"/>
                <a:gd name="T25" fmla="*/ 0 h 116"/>
                <a:gd name="T26" fmla="*/ 80 w 116"/>
                <a:gd name="T27" fmla="*/ 4 h 116"/>
                <a:gd name="T28" fmla="*/ 98 w 116"/>
                <a:gd name="T29" fmla="*/ 18 h 116"/>
                <a:gd name="T30" fmla="*/ 112 w 116"/>
                <a:gd name="T31" fmla="*/ 36 h 116"/>
                <a:gd name="T32" fmla="*/ 116 w 116"/>
                <a:gd name="T33" fmla="*/ 58 h 116"/>
                <a:gd name="T34" fmla="*/ 116 w 116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16" y="58"/>
                  </a:moveTo>
                  <a:lnTo>
                    <a:pt x="112" y="80"/>
                  </a:lnTo>
                  <a:lnTo>
                    <a:pt x="98" y="98"/>
                  </a:lnTo>
                  <a:lnTo>
                    <a:pt x="80" y="113"/>
                  </a:lnTo>
                  <a:lnTo>
                    <a:pt x="58" y="116"/>
                  </a:lnTo>
                  <a:lnTo>
                    <a:pt x="36" y="113"/>
                  </a:lnTo>
                  <a:lnTo>
                    <a:pt x="18" y="98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8" y="18"/>
                  </a:lnTo>
                  <a:lnTo>
                    <a:pt x="36" y="4"/>
                  </a:lnTo>
                  <a:lnTo>
                    <a:pt x="58" y="0"/>
                  </a:lnTo>
                  <a:lnTo>
                    <a:pt x="80" y="4"/>
                  </a:lnTo>
                  <a:lnTo>
                    <a:pt x="98" y="18"/>
                  </a:lnTo>
                  <a:lnTo>
                    <a:pt x="112" y="36"/>
                  </a:lnTo>
                  <a:lnTo>
                    <a:pt x="116" y="58"/>
                  </a:lnTo>
                  <a:lnTo>
                    <a:pt x="116" y="58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94" name="Freeform 44"/>
            <p:cNvSpPr>
              <a:spLocks/>
            </p:cNvSpPr>
            <p:nvPr/>
          </p:nvSpPr>
          <p:spPr bwMode="auto">
            <a:xfrm>
              <a:off x="1878013" y="1701801"/>
              <a:ext cx="34925" cy="28575"/>
            </a:xfrm>
            <a:custGeom>
              <a:avLst/>
              <a:gdLst>
                <a:gd name="T0" fmla="*/ 22 w 22"/>
                <a:gd name="T1" fmla="*/ 7 h 18"/>
                <a:gd name="T2" fmla="*/ 19 w 22"/>
                <a:gd name="T3" fmla="*/ 14 h 18"/>
                <a:gd name="T4" fmla="*/ 11 w 22"/>
                <a:gd name="T5" fmla="*/ 18 h 18"/>
                <a:gd name="T6" fmla="*/ 4 w 22"/>
                <a:gd name="T7" fmla="*/ 14 h 18"/>
                <a:gd name="T8" fmla="*/ 0 w 22"/>
                <a:gd name="T9" fmla="*/ 7 h 18"/>
                <a:gd name="T10" fmla="*/ 4 w 22"/>
                <a:gd name="T11" fmla="*/ 3 h 18"/>
                <a:gd name="T12" fmla="*/ 11 w 22"/>
                <a:gd name="T13" fmla="*/ 0 h 18"/>
                <a:gd name="T14" fmla="*/ 19 w 22"/>
                <a:gd name="T15" fmla="*/ 3 h 18"/>
                <a:gd name="T16" fmla="*/ 22 w 22"/>
                <a:gd name="T17" fmla="*/ 7 h 18"/>
                <a:gd name="T18" fmla="*/ 22 w 22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22" y="7"/>
                  </a:moveTo>
                  <a:lnTo>
                    <a:pt x="19" y="14"/>
                  </a:lnTo>
                  <a:lnTo>
                    <a:pt x="11" y="18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224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395" name="Freeform 45"/>
            <p:cNvSpPr>
              <a:spLocks/>
            </p:cNvSpPr>
            <p:nvPr/>
          </p:nvSpPr>
          <p:spPr bwMode="auto">
            <a:xfrm>
              <a:off x="1878013" y="1701801"/>
              <a:ext cx="34925" cy="28575"/>
            </a:xfrm>
            <a:custGeom>
              <a:avLst/>
              <a:gdLst>
                <a:gd name="T0" fmla="*/ 22 w 22"/>
                <a:gd name="T1" fmla="*/ 7 h 18"/>
                <a:gd name="T2" fmla="*/ 19 w 22"/>
                <a:gd name="T3" fmla="*/ 14 h 18"/>
                <a:gd name="T4" fmla="*/ 11 w 22"/>
                <a:gd name="T5" fmla="*/ 18 h 18"/>
                <a:gd name="T6" fmla="*/ 4 w 22"/>
                <a:gd name="T7" fmla="*/ 14 h 18"/>
                <a:gd name="T8" fmla="*/ 0 w 22"/>
                <a:gd name="T9" fmla="*/ 7 h 18"/>
                <a:gd name="T10" fmla="*/ 4 w 22"/>
                <a:gd name="T11" fmla="*/ 3 h 18"/>
                <a:gd name="T12" fmla="*/ 11 w 22"/>
                <a:gd name="T13" fmla="*/ 0 h 18"/>
                <a:gd name="T14" fmla="*/ 19 w 22"/>
                <a:gd name="T15" fmla="*/ 3 h 18"/>
                <a:gd name="T16" fmla="*/ 22 w 22"/>
                <a:gd name="T17" fmla="*/ 7 h 18"/>
                <a:gd name="T18" fmla="*/ 22 w 22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">
                  <a:moveTo>
                    <a:pt x="22" y="7"/>
                  </a:moveTo>
                  <a:lnTo>
                    <a:pt x="19" y="14"/>
                  </a:lnTo>
                  <a:lnTo>
                    <a:pt x="11" y="18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2244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71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203669" y="162319"/>
            <a:ext cx="877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Topology in 2 Dimensions: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Chern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number (aka TKNN Invariant)</a:t>
            </a: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6850850" y="698324"/>
            <a:ext cx="210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8000"/>
                </a:solidFill>
                <a:latin typeface="Arial" charset="0"/>
              </a:rPr>
              <a:t>Thouless</a:t>
            </a:r>
            <a:r>
              <a:rPr lang="en-US" sz="1200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en-US" sz="1200" dirty="0" err="1">
                <a:solidFill>
                  <a:srgbClr val="008000"/>
                </a:solidFill>
                <a:latin typeface="Arial" charset="0"/>
              </a:rPr>
              <a:t>Kohmoto</a:t>
            </a:r>
            <a:r>
              <a:rPr lang="en-US" sz="1200" dirty="0">
                <a:solidFill>
                  <a:srgbClr val="008000"/>
                </a:solidFill>
                <a:latin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8000"/>
                </a:solidFill>
                <a:latin typeface="Arial" charset="0"/>
              </a:rPr>
              <a:t>Nightingale and den </a:t>
            </a:r>
            <a:r>
              <a:rPr lang="en-US" sz="1200" dirty="0" err="1">
                <a:solidFill>
                  <a:srgbClr val="008000"/>
                </a:solidFill>
                <a:latin typeface="Arial" charset="0"/>
              </a:rPr>
              <a:t>Nijs</a:t>
            </a:r>
            <a:r>
              <a:rPr lang="en-US" sz="1200" dirty="0">
                <a:solidFill>
                  <a:srgbClr val="008000"/>
                </a:solidFill>
                <a:latin typeface="Arial" charset="0"/>
              </a:rPr>
              <a:t>  82</a:t>
            </a: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629122" y="3568030"/>
            <a:ext cx="4968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Physical meaning:  Quantized Hall conductivity</a:t>
            </a:r>
          </a:p>
        </p:txBody>
      </p:sp>
      <p:graphicFrame>
        <p:nvGraphicFramePr>
          <p:cNvPr id="393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16001"/>
              </p:ext>
            </p:extLst>
          </p:nvPr>
        </p:nvGraphicFramePr>
        <p:xfrm>
          <a:off x="5076087" y="2440394"/>
          <a:ext cx="1706100" cy="71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9" name="Equation" r:id="rId3" imgW="1028254" imgH="431613" progId="Equation.DSMT4">
                  <p:embed/>
                </p:oleObj>
              </mc:Choice>
              <mc:Fallback>
                <p:oleObj name="Equation" r:id="rId3" imgW="1028254" imgH="431613" progId="Equation.DSMT4">
                  <p:embed/>
                  <p:pic>
                    <p:nvPicPr>
                      <p:cNvPr id="393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87" y="2440394"/>
                        <a:ext cx="1706100" cy="7155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942463"/>
              </p:ext>
            </p:extLst>
          </p:nvPr>
        </p:nvGraphicFramePr>
        <p:xfrm>
          <a:off x="5562370" y="3403575"/>
          <a:ext cx="973618" cy="62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0" name="Equation" r:id="rId5" imgW="647700" imgH="419100" progId="Equation.DSMT4">
                  <p:embed/>
                </p:oleObj>
              </mc:Choice>
              <mc:Fallback>
                <p:oleObj name="Equation" r:id="rId5" imgW="647700" imgH="419100" progId="Equation.DSMT4">
                  <p:embed/>
                  <p:pic>
                    <p:nvPicPr>
                      <p:cNvPr id="393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370" y="3403575"/>
                        <a:ext cx="973618" cy="629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29746"/>
              </p:ext>
            </p:extLst>
          </p:nvPr>
        </p:nvGraphicFramePr>
        <p:xfrm>
          <a:off x="4825151" y="1600200"/>
          <a:ext cx="3709249" cy="65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1" name="Equation" r:id="rId7" imgW="2235200" imgH="393700" progId="Equation.DSMT4">
                  <p:embed/>
                </p:oleObj>
              </mc:Choice>
              <mc:Fallback>
                <p:oleObj name="Equation" r:id="rId7" imgW="2235200" imgH="393700" progId="Equation.DSMT4">
                  <p:embed/>
                  <p:pic>
                    <p:nvPicPr>
                      <p:cNvPr id="467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151" y="1600200"/>
                        <a:ext cx="3709249" cy="6522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11777"/>
              </p:ext>
            </p:extLst>
          </p:nvPr>
        </p:nvGraphicFramePr>
        <p:xfrm>
          <a:off x="3842340" y="941973"/>
          <a:ext cx="2441180" cy="3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2" name="Equation" r:id="rId9" imgW="1612900" imgH="254000" progId="Equation.DSMT4">
                  <p:embed/>
                </p:oleObj>
              </mc:Choice>
              <mc:Fallback>
                <p:oleObj name="Equation" r:id="rId9" imgW="1612900" imgH="2540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340" y="941973"/>
                        <a:ext cx="2441180" cy="384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2"/>
          <p:cNvGrpSpPr/>
          <p:nvPr/>
        </p:nvGrpSpPr>
        <p:grpSpPr>
          <a:xfrm>
            <a:off x="2133600" y="1283107"/>
            <a:ext cx="2459027" cy="2174278"/>
            <a:chOff x="377624" y="1460082"/>
            <a:chExt cx="2732631" cy="2416200"/>
          </a:xfrm>
        </p:grpSpPr>
        <p:pic>
          <p:nvPicPr>
            <p:cNvPr id="467983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6624" y="1575242"/>
              <a:ext cx="2263506" cy="226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626089" y="2256497"/>
              <a:ext cx="418977" cy="41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29670" y="1460082"/>
              <a:ext cx="418977" cy="41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67527" y="1917271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sz="2000" baseline="-2500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44311" y="298608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sz="2000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0551" y="2669454"/>
              <a:ext cx="559704" cy="41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/a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2358" y="1553492"/>
              <a:ext cx="559704" cy="41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/a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624" y="2649779"/>
              <a:ext cx="700432" cy="41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-p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/a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8950" y="3465856"/>
              <a:ext cx="700432" cy="41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-p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/a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3680" y="92915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For 2D band structure, define</a:t>
            </a: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80413"/>
              </p:ext>
            </p:extLst>
          </p:nvPr>
        </p:nvGraphicFramePr>
        <p:xfrm>
          <a:off x="5161286" y="4930316"/>
          <a:ext cx="2239771" cy="37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" name="Equation" r:id="rId12" imgW="1803240" imgH="304560" progId="Equation.DSMT4">
                  <p:embed/>
                </p:oleObj>
              </mc:Choice>
              <mc:Fallback>
                <p:oleObj name="Equation" r:id="rId12" imgW="1803240" imgH="304560" progId="Equation.DSMT4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286" y="4930316"/>
                        <a:ext cx="2239771" cy="378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066800" y="4079546"/>
            <a:ext cx="4047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Laughlin argument:    Thread flux </a:t>
            </a:r>
            <a:r>
              <a:rPr lang="en-US" sz="1600" dirty="0">
                <a:solidFill>
                  <a:srgbClr val="0000CC"/>
                </a:solidFill>
                <a:latin typeface="Symbol" panose="05050102010706020507" pitchFamily="18" charset="2"/>
              </a:rPr>
              <a:t>DF </a:t>
            </a:r>
            <a:r>
              <a:rPr lang="en-US" sz="1600" dirty="0">
                <a:solidFill>
                  <a:srgbClr val="0000CC"/>
                </a:solidFill>
              </a:rPr>
              <a:t>= h/e</a:t>
            </a: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84629"/>
              </p:ext>
            </p:extLst>
          </p:nvPr>
        </p:nvGraphicFramePr>
        <p:xfrm>
          <a:off x="2962275" y="6069496"/>
          <a:ext cx="2219325" cy="29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4" name="Equation" r:id="rId14" imgW="1803240" imgH="241200" progId="Equation.DSMT4">
                  <p:embed/>
                </p:oleObj>
              </mc:Choice>
              <mc:Fallback>
                <p:oleObj name="Equation" r:id="rId14" imgW="1803240" imgH="241200" progId="Equation.DSMT4">
                  <p:embed/>
                  <p:pic>
                    <p:nvPicPr>
                      <p:cNvPr id="53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6069496"/>
                        <a:ext cx="2219325" cy="297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33400" y="6400800"/>
            <a:ext cx="6263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Alternative calculation:  compute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2000" baseline="-25000" dirty="0" err="1"/>
              <a:t>xy</a:t>
            </a:r>
            <a:r>
              <a:rPr lang="en-US" sz="2000" dirty="0"/>
              <a:t> via Kubo formula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9585" y="4614729"/>
            <a:ext cx="2832415" cy="735392"/>
            <a:chOff x="799445" y="1845310"/>
            <a:chExt cx="3751779" cy="974090"/>
          </a:xfrm>
        </p:grpSpPr>
        <p:sp>
          <p:nvSpPr>
            <p:cNvPr id="3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799445" y="1845310"/>
              <a:ext cx="3093718" cy="97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799445" y="2113876"/>
              <a:ext cx="1029734" cy="146882"/>
            </a:xfrm>
            <a:custGeom>
              <a:avLst/>
              <a:gdLst/>
              <a:ahLst/>
              <a:cxnLst>
                <a:cxn ang="0">
                  <a:pos x="1368" y="239"/>
                </a:cxn>
                <a:cxn ang="0">
                  <a:pos x="1210" y="234"/>
                </a:cxn>
                <a:cxn ang="0">
                  <a:pos x="1036" y="219"/>
                </a:cxn>
                <a:cxn ang="0">
                  <a:pos x="863" y="194"/>
                </a:cxn>
                <a:cxn ang="0">
                  <a:pos x="684" y="164"/>
                </a:cxn>
                <a:cxn ang="0">
                  <a:pos x="506" y="129"/>
                </a:cxn>
                <a:cxn ang="0">
                  <a:pos x="332" y="90"/>
                </a:cxn>
                <a:cxn ang="0">
                  <a:pos x="164" y="45"/>
                </a:cxn>
                <a:cxn ang="0">
                  <a:pos x="0" y="0"/>
                </a:cxn>
              </a:cxnLst>
              <a:rect l="0" t="0" r="r" b="b"/>
              <a:pathLst>
                <a:path w="1368" h="239">
                  <a:moveTo>
                    <a:pt x="1368" y="239"/>
                  </a:moveTo>
                  <a:lnTo>
                    <a:pt x="1210" y="234"/>
                  </a:lnTo>
                  <a:lnTo>
                    <a:pt x="1036" y="219"/>
                  </a:lnTo>
                  <a:lnTo>
                    <a:pt x="863" y="194"/>
                  </a:lnTo>
                  <a:lnTo>
                    <a:pt x="684" y="164"/>
                  </a:lnTo>
                  <a:lnTo>
                    <a:pt x="506" y="129"/>
                  </a:lnTo>
                  <a:lnTo>
                    <a:pt x="332" y="90"/>
                  </a:lnTo>
                  <a:lnTo>
                    <a:pt x="164" y="4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D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799445" y="2407025"/>
              <a:ext cx="1029734" cy="146882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1210" y="5"/>
                </a:cxn>
                <a:cxn ang="0">
                  <a:pos x="1036" y="20"/>
                </a:cxn>
                <a:cxn ang="0">
                  <a:pos x="863" y="45"/>
                </a:cxn>
                <a:cxn ang="0">
                  <a:pos x="684" y="75"/>
                </a:cxn>
                <a:cxn ang="0">
                  <a:pos x="506" y="110"/>
                </a:cxn>
                <a:cxn ang="0">
                  <a:pos x="332" y="149"/>
                </a:cxn>
                <a:cxn ang="0">
                  <a:pos x="164" y="194"/>
                </a:cxn>
                <a:cxn ang="0">
                  <a:pos x="0" y="239"/>
                </a:cxn>
              </a:cxnLst>
              <a:rect l="0" t="0" r="r" b="b"/>
              <a:pathLst>
                <a:path w="1368" h="239">
                  <a:moveTo>
                    <a:pt x="1368" y="0"/>
                  </a:moveTo>
                  <a:lnTo>
                    <a:pt x="1210" y="5"/>
                  </a:lnTo>
                  <a:lnTo>
                    <a:pt x="1036" y="20"/>
                  </a:lnTo>
                  <a:lnTo>
                    <a:pt x="863" y="45"/>
                  </a:lnTo>
                  <a:lnTo>
                    <a:pt x="684" y="75"/>
                  </a:lnTo>
                  <a:lnTo>
                    <a:pt x="506" y="110"/>
                  </a:lnTo>
                  <a:lnTo>
                    <a:pt x="332" y="149"/>
                  </a:lnTo>
                  <a:lnTo>
                    <a:pt x="164" y="194"/>
                  </a:lnTo>
                  <a:lnTo>
                    <a:pt x="0" y="239"/>
                  </a:lnTo>
                </a:path>
              </a:pathLst>
            </a:custGeom>
            <a:noFill/>
            <a:ln w="47625">
              <a:solidFill>
                <a:srgbClr val="D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H="1">
              <a:off x="799445" y="2333891"/>
              <a:ext cx="1029734" cy="0"/>
            </a:xfrm>
            <a:prstGeom prst="line">
              <a:avLst/>
            </a:prstGeom>
            <a:noFill/>
            <a:ln w="47625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3083226" y="1854528"/>
              <a:ext cx="358299" cy="952580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5" y="929"/>
                </a:cxn>
                <a:cxn ang="0">
                  <a:pos x="20" y="1078"/>
                </a:cxn>
                <a:cxn ang="0">
                  <a:pos x="40" y="1207"/>
                </a:cxn>
                <a:cxn ang="0">
                  <a:pos x="55" y="1267"/>
                </a:cxn>
                <a:cxn ang="0">
                  <a:pos x="70" y="1322"/>
                </a:cxn>
                <a:cxn ang="0">
                  <a:pos x="89" y="1371"/>
                </a:cxn>
                <a:cxn ang="0">
                  <a:pos x="104" y="1416"/>
                </a:cxn>
                <a:cxn ang="0">
                  <a:pos x="124" y="1456"/>
                </a:cxn>
                <a:cxn ang="0">
                  <a:pos x="149" y="1491"/>
                </a:cxn>
                <a:cxn ang="0">
                  <a:pos x="169" y="1515"/>
                </a:cxn>
                <a:cxn ang="0">
                  <a:pos x="194" y="1535"/>
                </a:cxn>
                <a:cxn ang="0">
                  <a:pos x="213" y="1545"/>
                </a:cxn>
                <a:cxn ang="0">
                  <a:pos x="238" y="1550"/>
                </a:cxn>
                <a:cxn ang="0">
                  <a:pos x="263" y="1545"/>
                </a:cxn>
                <a:cxn ang="0">
                  <a:pos x="288" y="1535"/>
                </a:cxn>
                <a:cxn ang="0">
                  <a:pos x="308" y="1515"/>
                </a:cxn>
                <a:cxn ang="0">
                  <a:pos x="332" y="1491"/>
                </a:cxn>
                <a:cxn ang="0">
                  <a:pos x="352" y="1456"/>
                </a:cxn>
                <a:cxn ang="0">
                  <a:pos x="372" y="1416"/>
                </a:cxn>
                <a:cxn ang="0">
                  <a:pos x="392" y="1371"/>
                </a:cxn>
                <a:cxn ang="0">
                  <a:pos x="407" y="1322"/>
                </a:cxn>
                <a:cxn ang="0">
                  <a:pos x="422" y="1267"/>
                </a:cxn>
                <a:cxn ang="0">
                  <a:pos x="436" y="1207"/>
                </a:cxn>
                <a:cxn ang="0">
                  <a:pos x="456" y="1078"/>
                </a:cxn>
                <a:cxn ang="0">
                  <a:pos x="471" y="929"/>
                </a:cxn>
                <a:cxn ang="0">
                  <a:pos x="476" y="775"/>
                </a:cxn>
                <a:cxn ang="0">
                  <a:pos x="471" y="621"/>
                </a:cxn>
                <a:cxn ang="0">
                  <a:pos x="456" y="472"/>
                </a:cxn>
                <a:cxn ang="0">
                  <a:pos x="436" y="343"/>
                </a:cxn>
                <a:cxn ang="0">
                  <a:pos x="422" y="283"/>
                </a:cxn>
                <a:cxn ang="0">
                  <a:pos x="407" y="228"/>
                </a:cxn>
                <a:cxn ang="0">
                  <a:pos x="392" y="179"/>
                </a:cxn>
                <a:cxn ang="0">
                  <a:pos x="372" y="134"/>
                </a:cxn>
                <a:cxn ang="0">
                  <a:pos x="352" y="94"/>
                </a:cxn>
                <a:cxn ang="0">
                  <a:pos x="332" y="60"/>
                </a:cxn>
                <a:cxn ang="0">
                  <a:pos x="308" y="35"/>
                </a:cxn>
                <a:cxn ang="0">
                  <a:pos x="288" y="15"/>
                </a:cxn>
                <a:cxn ang="0">
                  <a:pos x="263" y="5"/>
                </a:cxn>
                <a:cxn ang="0">
                  <a:pos x="238" y="0"/>
                </a:cxn>
                <a:cxn ang="0">
                  <a:pos x="213" y="5"/>
                </a:cxn>
                <a:cxn ang="0">
                  <a:pos x="194" y="15"/>
                </a:cxn>
                <a:cxn ang="0">
                  <a:pos x="169" y="35"/>
                </a:cxn>
                <a:cxn ang="0">
                  <a:pos x="149" y="60"/>
                </a:cxn>
                <a:cxn ang="0">
                  <a:pos x="124" y="94"/>
                </a:cxn>
                <a:cxn ang="0">
                  <a:pos x="104" y="134"/>
                </a:cxn>
                <a:cxn ang="0">
                  <a:pos x="89" y="179"/>
                </a:cxn>
                <a:cxn ang="0">
                  <a:pos x="70" y="228"/>
                </a:cxn>
                <a:cxn ang="0">
                  <a:pos x="55" y="283"/>
                </a:cxn>
                <a:cxn ang="0">
                  <a:pos x="40" y="343"/>
                </a:cxn>
                <a:cxn ang="0">
                  <a:pos x="20" y="472"/>
                </a:cxn>
                <a:cxn ang="0">
                  <a:pos x="5" y="621"/>
                </a:cxn>
                <a:cxn ang="0">
                  <a:pos x="0" y="775"/>
                </a:cxn>
                <a:cxn ang="0">
                  <a:pos x="0" y="775"/>
                </a:cxn>
              </a:cxnLst>
              <a:rect l="0" t="0" r="r" b="b"/>
              <a:pathLst>
                <a:path w="476" h="1550">
                  <a:moveTo>
                    <a:pt x="0" y="775"/>
                  </a:moveTo>
                  <a:lnTo>
                    <a:pt x="5" y="929"/>
                  </a:lnTo>
                  <a:lnTo>
                    <a:pt x="20" y="1078"/>
                  </a:lnTo>
                  <a:lnTo>
                    <a:pt x="40" y="1207"/>
                  </a:lnTo>
                  <a:lnTo>
                    <a:pt x="55" y="1267"/>
                  </a:lnTo>
                  <a:lnTo>
                    <a:pt x="70" y="1322"/>
                  </a:lnTo>
                  <a:lnTo>
                    <a:pt x="89" y="1371"/>
                  </a:lnTo>
                  <a:lnTo>
                    <a:pt x="104" y="1416"/>
                  </a:lnTo>
                  <a:lnTo>
                    <a:pt x="124" y="1456"/>
                  </a:lnTo>
                  <a:lnTo>
                    <a:pt x="149" y="1491"/>
                  </a:lnTo>
                  <a:lnTo>
                    <a:pt x="169" y="1515"/>
                  </a:lnTo>
                  <a:lnTo>
                    <a:pt x="194" y="1535"/>
                  </a:lnTo>
                  <a:lnTo>
                    <a:pt x="213" y="1545"/>
                  </a:lnTo>
                  <a:lnTo>
                    <a:pt x="238" y="1550"/>
                  </a:lnTo>
                  <a:lnTo>
                    <a:pt x="263" y="1545"/>
                  </a:lnTo>
                  <a:lnTo>
                    <a:pt x="288" y="1535"/>
                  </a:lnTo>
                  <a:lnTo>
                    <a:pt x="308" y="1515"/>
                  </a:lnTo>
                  <a:lnTo>
                    <a:pt x="332" y="1491"/>
                  </a:lnTo>
                  <a:lnTo>
                    <a:pt x="352" y="1456"/>
                  </a:lnTo>
                  <a:lnTo>
                    <a:pt x="372" y="1416"/>
                  </a:lnTo>
                  <a:lnTo>
                    <a:pt x="392" y="1371"/>
                  </a:lnTo>
                  <a:lnTo>
                    <a:pt x="407" y="1322"/>
                  </a:lnTo>
                  <a:lnTo>
                    <a:pt x="422" y="1267"/>
                  </a:lnTo>
                  <a:lnTo>
                    <a:pt x="436" y="1207"/>
                  </a:lnTo>
                  <a:lnTo>
                    <a:pt x="456" y="1078"/>
                  </a:lnTo>
                  <a:lnTo>
                    <a:pt x="471" y="929"/>
                  </a:lnTo>
                  <a:lnTo>
                    <a:pt x="476" y="775"/>
                  </a:lnTo>
                  <a:lnTo>
                    <a:pt x="471" y="621"/>
                  </a:lnTo>
                  <a:lnTo>
                    <a:pt x="456" y="472"/>
                  </a:lnTo>
                  <a:lnTo>
                    <a:pt x="436" y="343"/>
                  </a:lnTo>
                  <a:lnTo>
                    <a:pt x="422" y="283"/>
                  </a:lnTo>
                  <a:lnTo>
                    <a:pt x="407" y="228"/>
                  </a:lnTo>
                  <a:lnTo>
                    <a:pt x="392" y="179"/>
                  </a:lnTo>
                  <a:lnTo>
                    <a:pt x="372" y="134"/>
                  </a:lnTo>
                  <a:lnTo>
                    <a:pt x="352" y="94"/>
                  </a:lnTo>
                  <a:lnTo>
                    <a:pt x="332" y="60"/>
                  </a:lnTo>
                  <a:lnTo>
                    <a:pt x="308" y="35"/>
                  </a:lnTo>
                  <a:lnTo>
                    <a:pt x="288" y="15"/>
                  </a:lnTo>
                  <a:lnTo>
                    <a:pt x="263" y="5"/>
                  </a:lnTo>
                  <a:lnTo>
                    <a:pt x="238" y="0"/>
                  </a:lnTo>
                  <a:lnTo>
                    <a:pt x="213" y="5"/>
                  </a:lnTo>
                  <a:lnTo>
                    <a:pt x="194" y="15"/>
                  </a:lnTo>
                  <a:lnTo>
                    <a:pt x="169" y="35"/>
                  </a:lnTo>
                  <a:lnTo>
                    <a:pt x="149" y="60"/>
                  </a:lnTo>
                  <a:lnTo>
                    <a:pt x="124" y="94"/>
                  </a:lnTo>
                  <a:lnTo>
                    <a:pt x="104" y="134"/>
                  </a:lnTo>
                  <a:lnTo>
                    <a:pt x="89" y="179"/>
                  </a:lnTo>
                  <a:lnTo>
                    <a:pt x="70" y="228"/>
                  </a:lnTo>
                  <a:lnTo>
                    <a:pt x="55" y="283"/>
                  </a:lnTo>
                  <a:lnTo>
                    <a:pt x="40" y="343"/>
                  </a:lnTo>
                  <a:lnTo>
                    <a:pt x="20" y="472"/>
                  </a:lnTo>
                  <a:lnTo>
                    <a:pt x="5" y="621"/>
                  </a:lnTo>
                  <a:lnTo>
                    <a:pt x="0" y="775"/>
                  </a:lnTo>
                  <a:lnTo>
                    <a:pt x="0" y="775"/>
                  </a:lnTo>
                  <a:close/>
                </a:path>
              </a:pathLst>
            </a:custGeom>
            <a:solidFill>
              <a:srgbClr val="FDC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083226" y="1854528"/>
              <a:ext cx="358299" cy="952580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5" y="929"/>
                </a:cxn>
                <a:cxn ang="0">
                  <a:pos x="20" y="1078"/>
                </a:cxn>
                <a:cxn ang="0">
                  <a:pos x="40" y="1207"/>
                </a:cxn>
                <a:cxn ang="0">
                  <a:pos x="55" y="1267"/>
                </a:cxn>
                <a:cxn ang="0">
                  <a:pos x="70" y="1322"/>
                </a:cxn>
                <a:cxn ang="0">
                  <a:pos x="89" y="1371"/>
                </a:cxn>
                <a:cxn ang="0">
                  <a:pos x="104" y="1416"/>
                </a:cxn>
                <a:cxn ang="0">
                  <a:pos x="124" y="1456"/>
                </a:cxn>
                <a:cxn ang="0">
                  <a:pos x="149" y="1491"/>
                </a:cxn>
                <a:cxn ang="0">
                  <a:pos x="169" y="1515"/>
                </a:cxn>
                <a:cxn ang="0">
                  <a:pos x="194" y="1535"/>
                </a:cxn>
                <a:cxn ang="0">
                  <a:pos x="213" y="1545"/>
                </a:cxn>
                <a:cxn ang="0">
                  <a:pos x="238" y="1550"/>
                </a:cxn>
                <a:cxn ang="0">
                  <a:pos x="263" y="1545"/>
                </a:cxn>
                <a:cxn ang="0">
                  <a:pos x="288" y="1535"/>
                </a:cxn>
                <a:cxn ang="0">
                  <a:pos x="308" y="1515"/>
                </a:cxn>
                <a:cxn ang="0">
                  <a:pos x="332" y="1491"/>
                </a:cxn>
                <a:cxn ang="0">
                  <a:pos x="352" y="1456"/>
                </a:cxn>
                <a:cxn ang="0">
                  <a:pos x="372" y="1416"/>
                </a:cxn>
                <a:cxn ang="0">
                  <a:pos x="392" y="1371"/>
                </a:cxn>
                <a:cxn ang="0">
                  <a:pos x="407" y="1322"/>
                </a:cxn>
                <a:cxn ang="0">
                  <a:pos x="422" y="1267"/>
                </a:cxn>
                <a:cxn ang="0">
                  <a:pos x="436" y="1207"/>
                </a:cxn>
                <a:cxn ang="0">
                  <a:pos x="456" y="1078"/>
                </a:cxn>
                <a:cxn ang="0">
                  <a:pos x="471" y="929"/>
                </a:cxn>
                <a:cxn ang="0">
                  <a:pos x="476" y="775"/>
                </a:cxn>
                <a:cxn ang="0">
                  <a:pos x="471" y="621"/>
                </a:cxn>
                <a:cxn ang="0">
                  <a:pos x="456" y="472"/>
                </a:cxn>
                <a:cxn ang="0">
                  <a:pos x="436" y="343"/>
                </a:cxn>
                <a:cxn ang="0">
                  <a:pos x="422" y="283"/>
                </a:cxn>
                <a:cxn ang="0">
                  <a:pos x="407" y="228"/>
                </a:cxn>
                <a:cxn ang="0">
                  <a:pos x="392" y="179"/>
                </a:cxn>
                <a:cxn ang="0">
                  <a:pos x="372" y="134"/>
                </a:cxn>
                <a:cxn ang="0">
                  <a:pos x="352" y="94"/>
                </a:cxn>
                <a:cxn ang="0">
                  <a:pos x="332" y="60"/>
                </a:cxn>
                <a:cxn ang="0">
                  <a:pos x="308" y="35"/>
                </a:cxn>
                <a:cxn ang="0">
                  <a:pos x="288" y="15"/>
                </a:cxn>
                <a:cxn ang="0">
                  <a:pos x="263" y="5"/>
                </a:cxn>
                <a:cxn ang="0">
                  <a:pos x="238" y="0"/>
                </a:cxn>
                <a:cxn ang="0">
                  <a:pos x="213" y="5"/>
                </a:cxn>
                <a:cxn ang="0">
                  <a:pos x="194" y="15"/>
                </a:cxn>
                <a:cxn ang="0">
                  <a:pos x="169" y="35"/>
                </a:cxn>
                <a:cxn ang="0">
                  <a:pos x="149" y="60"/>
                </a:cxn>
                <a:cxn ang="0">
                  <a:pos x="124" y="94"/>
                </a:cxn>
                <a:cxn ang="0">
                  <a:pos x="104" y="134"/>
                </a:cxn>
                <a:cxn ang="0">
                  <a:pos x="89" y="179"/>
                </a:cxn>
                <a:cxn ang="0">
                  <a:pos x="70" y="228"/>
                </a:cxn>
                <a:cxn ang="0">
                  <a:pos x="55" y="283"/>
                </a:cxn>
                <a:cxn ang="0">
                  <a:pos x="40" y="343"/>
                </a:cxn>
                <a:cxn ang="0">
                  <a:pos x="20" y="472"/>
                </a:cxn>
                <a:cxn ang="0">
                  <a:pos x="5" y="621"/>
                </a:cxn>
                <a:cxn ang="0">
                  <a:pos x="0" y="775"/>
                </a:cxn>
                <a:cxn ang="0">
                  <a:pos x="0" y="775"/>
                </a:cxn>
              </a:cxnLst>
              <a:rect l="0" t="0" r="r" b="b"/>
              <a:pathLst>
                <a:path w="476" h="1550">
                  <a:moveTo>
                    <a:pt x="0" y="775"/>
                  </a:moveTo>
                  <a:lnTo>
                    <a:pt x="5" y="929"/>
                  </a:lnTo>
                  <a:lnTo>
                    <a:pt x="20" y="1078"/>
                  </a:lnTo>
                  <a:lnTo>
                    <a:pt x="40" y="1207"/>
                  </a:lnTo>
                  <a:lnTo>
                    <a:pt x="55" y="1267"/>
                  </a:lnTo>
                  <a:lnTo>
                    <a:pt x="70" y="1322"/>
                  </a:lnTo>
                  <a:lnTo>
                    <a:pt x="89" y="1371"/>
                  </a:lnTo>
                  <a:lnTo>
                    <a:pt x="104" y="1416"/>
                  </a:lnTo>
                  <a:lnTo>
                    <a:pt x="124" y="1456"/>
                  </a:lnTo>
                  <a:lnTo>
                    <a:pt x="149" y="1491"/>
                  </a:lnTo>
                  <a:lnTo>
                    <a:pt x="169" y="1515"/>
                  </a:lnTo>
                  <a:lnTo>
                    <a:pt x="194" y="1535"/>
                  </a:lnTo>
                  <a:lnTo>
                    <a:pt x="213" y="1545"/>
                  </a:lnTo>
                  <a:lnTo>
                    <a:pt x="238" y="1550"/>
                  </a:lnTo>
                  <a:lnTo>
                    <a:pt x="263" y="1545"/>
                  </a:lnTo>
                  <a:lnTo>
                    <a:pt x="288" y="1535"/>
                  </a:lnTo>
                  <a:lnTo>
                    <a:pt x="308" y="1515"/>
                  </a:lnTo>
                  <a:lnTo>
                    <a:pt x="332" y="1491"/>
                  </a:lnTo>
                  <a:lnTo>
                    <a:pt x="352" y="1456"/>
                  </a:lnTo>
                  <a:lnTo>
                    <a:pt x="372" y="1416"/>
                  </a:lnTo>
                  <a:lnTo>
                    <a:pt x="392" y="1371"/>
                  </a:lnTo>
                  <a:lnTo>
                    <a:pt x="407" y="1322"/>
                  </a:lnTo>
                  <a:lnTo>
                    <a:pt x="422" y="1267"/>
                  </a:lnTo>
                  <a:lnTo>
                    <a:pt x="436" y="1207"/>
                  </a:lnTo>
                  <a:lnTo>
                    <a:pt x="456" y="1078"/>
                  </a:lnTo>
                  <a:lnTo>
                    <a:pt x="471" y="929"/>
                  </a:lnTo>
                  <a:lnTo>
                    <a:pt x="476" y="775"/>
                  </a:lnTo>
                  <a:lnTo>
                    <a:pt x="471" y="621"/>
                  </a:lnTo>
                  <a:lnTo>
                    <a:pt x="456" y="472"/>
                  </a:lnTo>
                  <a:lnTo>
                    <a:pt x="436" y="343"/>
                  </a:lnTo>
                  <a:lnTo>
                    <a:pt x="422" y="283"/>
                  </a:lnTo>
                  <a:lnTo>
                    <a:pt x="407" y="228"/>
                  </a:lnTo>
                  <a:lnTo>
                    <a:pt x="392" y="179"/>
                  </a:lnTo>
                  <a:lnTo>
                    <a:pt x="372" y="134"/>
                  </a:lnTo>
                  <a:lnTo>
                    <a:pt x="352" y="94"/>
                  </a:lnTo>
                  <a:lnTo>
                    <a:pt x="332" y="60"/>
                  </a:lnTo>
                  <a:lnTo>
                    <a:pt x="308" y="35"/>
                  </a:lnTo>
                  <a:lnTo>
                    <a:pt x="288" y="15"/>
                  </a:lnTo>
                  <a:lnTo>
                    <a:pt x="263" y="5"/>
                  </a:lnTo>
                  <a:lnTo>
                    <a:pt x="238" y="0"/>
                  </a:lnTo>
                  <a:lnTo>
                    <a:pt x="213" y="5"/>
                  </a:lnTo>
                  <a:lnTo>
                    <a:pt x="194" y="15"/>
                  </a:lnTo>
                  <a:lnTo>
                    <a:pt x="169" y="35"/>
                  </a:lnTo>
                  <a:lnTo>
                    <a:pt x="149" y="60"/>
                  </a:lnTo>
                  <a:lnTo>
                    <a:pt x="124" y="94"/>
                  </a:lnTo>
                  <a:lnTo>
                    <a:pt x="104" y="134"/>
                  </a:lnTo>
                  <a:lnTo>
                    <a:pt x="89" y="179"/>
                  </a:lnTo>
                  <a:lnTo>
                    <a:pt x="70" y="228"/>
                  </a:lnTo>
                  <a:lnTo>
                    <a:pt x="55" y="283"/>
                  </a:lnTo>
                  <a:lnTo>
                    <a:pt x="40" y="343"/>
                  </a:lnTo>
                  <a:lnTo>
                    <a:pt x="20" y="472"/>
                  </a:lnTo>
                  <a:lnTo>
                    <a:pt x="5" y="621"/>
                  </a:lnTo>
                  <a:lnTo>
                    <a:pt x="0" y="775"/>
                  </a:lnTo>
                  <a:lnTo>
                    <a:pt x="0" y="775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785145" y="2110803"/>
              <a:ext cx="1029734" cy="146882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63" y="234"/>
                </a:cxn>
                <a:cxn ang="0">
                  <a:pos x="332" y="219"/>
                </a:cxn>
                <a:cxn ang="0">
                  <a:pos x="505" y="194"/>
                </a:cxn>
                <a:cxn ang="0">
                  <a:pos x="684" y="164"/>
                </a:cxn>
                <a:cxn ang="0">
                  <a:pos x="862" y="129"/>
                </a:cxn>
                <a:cxn ang="0">
                  <a:pos x="1036" y="90"/>
                </a:cxn>
                <a:cxn ang="0">
                  <a:pos x="1209" y="45"/>
                </a:cxn>
                <a:cxn ang="0">
                  <a:pos x="1368" y="0"/>
                </a:cxn>
              </a:cxnLst>
              <a:rect l="0" t="0" r="r" b="b"/>
              <a:pathLst>
                <a:path w="1368" h="239">
                  <a:moveTo>
                    <a:pt x="0" y="239"/>
                  </a:moveTo>
                  <a:lnTo>
                    <a:pt x="163" y="234"/>
                  </a:lnTo>
                  <a:lnTo>
                    <a:pt x="332" y="219"/>
                  </a:lnTo>
                  <a:lnTo>
                    <a:pt x="505" y="194"/>
                  </a:lnTo>
                  <a:lnTo>
                    <a:pt x="684" y="164"/>
                  </a:lnTo>
                  <a:lnTo>
                    <a:pt x="862" y="129"/>
                  </a:lnTo>
                  <a:lnTo>
                    <a:pt x="1036" y="90"/>
                  </a:lnTo>
                  <a:lnTo>
                    <a:pt x="1209" y="45"/>
                  </a:lnTo>
                  <a:lnTo>
                    <a:pt x="1368" y="0"/>
                  </a:lnTo>
                </a:path>
              </a:pathLst>
            </a:custGeom>
            <a:noFill/>
            <a:ln w="47625">
              <a:solidFill>
                <a:srgbClr val="D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769715" y="2071471"/>
              <a:ext cx="119684" cy="91570"/>
            </a:xfrm>
            <a:custGeom>
              <a:avLst/>
              <a:gdLst/>
              <a:ahLst/>
              <a:cxnLst>
                <a:cxn ang="0">
                  <a:pos x="159" y="34"/>
                </a:cxn>
                <a:cxn ang="0">
                  <a:pos x="129" y="59"/>
                </a:cxn>
                <a:cxn ang="0">
                  <a:pos x="95" y="89"/>
                </a:cxn>
                <a:cxn ang="0">
                  <a:pos x="70" y="119"/>
                </a:cxn>
                <a:cxn ang="0">
                  <a:pos x="45" y="149"/>
                </a:cxn>
                <a:cxn ang="0">
                  <a:pos x="50" y="69"/>
                </a:cxn>
                <a:cxn ang="0">
                  <a:pos x="0" y="0"/>
                </a:cxn>
                <a:cxn ang="0">
                  <a:pos x="35" y="15"/>
                </a:cxn>
                <a:cxn ang="0">
                  <a:pos x="80" y="25"/>
                </a:cxn>
                <a:cxn ang="0">
                  <a:pos x="119" y="34"/>
                </a:cxn>
                <a:cxn ang="0">
                  <a:pos x="159" y="34"/>
                </a:cxn>
                <a:cxn ang="0">
                  <a:pos x="159" y="34"/>
                </a:cxn>
              </a:cxnLst>
              <a:rect l="0" t="0" r="r" b="b"/>
              <a:pathLst>
                <a:path w="159" h="149">
                  <a:moveTo>
                    <a:pt x="159" y="34"/>
                  </a:moveTo>
                  <a:lnTo>
                    <a:pt x="129" y="59"/>
                  </a:lnTo>
                  <a:lnTo>
                    <a:pt x="95" y="89"/>
                  </a:lnTo>
                  <a:lnTo>
                    <a:pt x="70" y="119"/>
                  </a:lnTo>
                  <a:lnTo>
                    <a:pt x="45" y="149"/>
                  </a:lnTo>
                  <a:lnTo>
                    <a:pt x="50" y="69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80" y="25"/>
                  </a:lnTo>
                  <a:lnTo>
                    <a:pt x="119" y="34"/>
                  </a:lnTo>
                  <a:lnTo>
                    <a:pt x="159" y="34"/>
                  </a:lnTo>
                  <a:lnTo>
                    <a:pt x="159" y="34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2785145" y="2403952"/>
              <a:ext cx="1029734" cy="1468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5"/>
                </a:cxn>
                <a:cxn ang="0">
                  <a:pos x="332" y="20"/>
                </a:cxn>
                <a:cxn ang="0">
                  <a:pos x="505" y="45"/>
                </a:cxn>
                <a:cxn ang="0">
                  <a:pos x="684" y="75"/>
                </a:cxn>
                <a:cxn ang="0">
                  <a:pos x="862" y="110"/>
                </a:cxn>
                <a:cxn ang="0">
                  <a:pos x="1036" y="149"/>
                </a:cxn>
                <a:cxn ang="0">
                  <a:pos x="1209" y="194"/>
                </a:cxn>
                <a:cxn ang="0">
                  <a:pos x="1368" y="239"/>
                </a:cxn>
              </a:cxnLst>
              <a:rect l="0" t="0" r="r" b="b"/>
              <a:pathLst>
                <a:path w="1368" h="239">
                  <a:moveTo>
                    <a:pt x="0" y="0"/>
                  </a:moveTo>
                  <a:lnTo>
                    <a:pt x="163" y="5"/>
                  </a:lnTo>
                  <a:lnTo>
                    <a:pt x="332" y="20"/>
                  </a:lnTo>
                  <a:lnTo>
                    <a:pt x="505" y="45"/>
                  </a:lnTo>
                  <a:lnTo>
                    <a:pt x="684" y="75"/>
                  </a:lnTo>
                  <a:lnTo>
                    <a:pt x="862" y="110"/>
                  </a:lnTo>
                  <a:lnTo>
                    <a:pt x="1036" y="149"/>
                  </a:lnTo>
                  <a:lnTo>
                    <a:pt x="1209" y="194"/>
                  </a:lnTo>
                  <a:lnTo>
                    <a:pt x="1368" y="239"/>
                  </a:lnTo>
                </a:path>
              </a:pathLst>
            </a:custGeom>
            <a:noFill/>
            <a:ln w="47625">
              <a:solidFill>
                <a:srgbClr val="D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769715" y="2495523"/>
              <a:ext cx="119684" cy="94643"/>
            </a:xfrm>
            <a:custGeom>
              <a:avLst/>
              <a:gdLst/>
              <a:ahLst/>
              <a:cxnLst>
                <a:cxn ang="0">
                  <a:pos x="159" y="115"/>
                </a:cxn>
                <a:cxn ang="0">
                  <a:pos x="119" y="120"/>
                </a:cxn>
                <a:cxn ang="0">
                  <a:pos x="80" y="130"/>
                </a:cxn>
                <a:cxn ang="0">
                  <a:pos x="35" y="139"/>
                </a:cxn>
                <a:cxn ang="0">
                  <a:pos x="0" y="154"/>
                </a:cxn>
                <a:cxn ang="0">
                  <a:pos x="50" y="85"/>
                </a:cxn>
                <a:cxn ang="0">
                  <a:pos x="45" y="0"/>
                </a:cxn>
                <a:cxn ang="0">
                  <a:pos x="70" y="30"/>
                </a:cxn>
                <a:cxn ang="0">
                  <a:pos x="95" y="60"/>
                </a:cxn>
                <a:cxn ang="0">
                  <a:pos x="129" y="90"/>
                </a:cxn>
                <a:cxn ang="0">
                  <a:pos x="159" y="115"/>
                </a:cxn>
                <a:cxn ang="0">
                  <a:pos x="159" y="115"/>
                </a:cxn>
              </a:cxnLst>
              <a:rect l="0" t="0" r="r" b="b"/>
              <a:pathLst>
                <a:path w="159" h="154">
                  <a:moveTo>
                    <a:pt x="159" y="115"/>
                  </a:moveTo>
                  <a:lnTo>
                    <a:pt x="119" y="120"/>
                  </a:lnTo>
                  <a:lnTo>
                    <a:pt x="80" y="130"/>
                  </a:lnTo>
                  <a:lnTo>
                    <a:pt x="35" y="139"/>
                  </a:lnTo>
                  <a:lnTo>
                    <a:pt x="0" y="154"/>
                  </a:lnTo>
                  <a:lnTo>
                    <a:pt x="50" y="85"/>
                  </a:lnTo>
                  <a:lnTo>
                    <a:pt x="45" y="0"/>
                  </a:lnTo>
                  <a:lnTo>
                    <a:pt x="70" y="30"/>
                  </a:lnTo>
                  <a:lnTo>
                    <a:pt x="95" y="60"/>
                  </a:lnTo>
                  <a:lnTo>
                    <a:pt x="129" y="90"/>
                  </a:lnTo>
                  <a:lnTo>
                    <a:pt x="159" y="115"/>
                  </a:lnTo>
                  <a:lnTo>
                    <a:pt x="159" y="115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2785145" y="2330819"/>
              <a:ext cx="1029734" cy="0"/>
            </a:xfrm>
            <a:prstGeom prst="line">
              <a:avLst/>
            </a:prstGeom>
            <a:noFill/>
            <a:ln w="47625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3784770" y="2282268"/>
              <a:ext cx="104630" cy="97716"/>
            </a:xfrm>
            <a:custGeom>
              <a:avLst/>
              <a:gdLst/>
              <a:ahLst/>
              <a:cxnLst>
                <a:cxn ang="0">
                  <a:pos x="139" y="79"/>
                </a:cxn>
                <a:cxn ang="0">
                  <a:pos x="104" y="94"/>
                </a:cxn>
                <a:cxn ang="0">
                  <a:pos x="65" y="114"/>
                </a:cxn>
                <a:cxn ang="0">
                  <a:pos x="30" y="134"/>
                </a:cxn>
                <a:cxn ang="0">
                  <a:pos x="0" y="159"/>
                </a:cxn>
                <a:cxn ang="0">
                  <a:pos x="30" y="79"/>
                </a:cxn>
                <a:cxn ang="0">
                  <a:pos x="0" y="0"/>
                </a:cxn>
                <a:cxn ang="0">
                  <a:pos x="30" y="24"/>
                </a:cxn>
                <a:cxn ang="0">
                  <a:pos x="65" y="44"/>
                </a:cxn>
                <a:cxn ang="0">
                  <a:pos x="104" y="64"/>
                </a:cxn>
                <a:cxn ang="0">
                  <a:pos x="139" y="79"/>
                </a:cxn>
                <a:cxn ang="0">
                  <a:pos x="139" y="79"/>
                </a:cxn>
              </a:cxnLst>
              <a:rect l="0" t="0" r="r" b="b"/>
              <a:pathLst>
                <a:path w="139" h="159">
                  <a:moveTo>
                    <a:pt x="139" y="79"/>
                  </a:moveTo>
                  <a:lnTo>
                    <a:pt x="104" y="94"/>
                  </a:lnTo>
                  <a:lnTo>
                    <a:pt x="65" y="114"/>
                  </a:lnTo>
                  <a:lnTo>
                    <a:pt x="30" y="134"/>
                  </a:lnTo>
                  <a:lnTo>
                    <a:pt x="0" y="159"/>
                  </a:lnTo>
                  <a:lnTo>
                    <a:pt x="30" y="79"/>
                  </a:lnTo>
                  <a:lnTo>
                    <a:pt x="0" y="0"/>
                  </a:lnTo>
                  <a:lnTo>
                    <a:pt x="30" y="24"/>
                  </a:lnTo>
                  <a:lnTo>
                    <a:pt x="65" y="44"/>
                  </a:lnTo>
                  <a:lnTo>
                    <a:pt x="104" y="64"/>
                  </a:lnTo>
                  <a:lnTo>
                    <a:pt x="139" y="79"/>
                  </a:lnTo>
                  <a:lnTo>
                    <a:pt x="139" y="79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1336893" y="1854528"/>
              <a:ext cx="1925481" cy="952580"/>
            </a:xfrm>
            <a:custGeom>
              <a:avLst/>
              <a:gdLst/>
              <a:ahLst/>
              <a:cxnLst>
                <a:cxn ang="0">
                  <a:pos x="2320" y="775"/>
                </a:cxn>
                <a:cxn ang="0">
                  <a:pos x="2325" y="621"/>
                </a:cxn>
                <a:cxn ang="0">
                  <a:pos x="2340" y="472"/>
                </a:cxn>
                <a:cxn ang="0">
                  <a:pos x="2360" y="343"/>
                </a:cxn>
                <a:cxn ang="0">
                  <a:pos x="2375" y="283"/>
                </a:cxn>
                <a:cxn ang="0">
                  <a:pos x="2390" y="228"/>
                </a:cxn>
                <a:cxn ang="0">
                  <a:pos x="2409" y="179"/>
                </a:cxn>
                <a:cxn ang="0">
                  <a:pos x="2424" y="134"/>
                </a:cxn>
                <a:cxn ang="0">
                  <a:pos x="2444" y="94"/>
                </a:cxn>
                <a:cxn ang="0">
                  <a:pos x="2469" y="60"/>
                </a:cxn>
                <a:cxn ang="0">
                  <a:pos x="2489" y="35"/>
                </a:cxn>
                <a:cxn ang="0">
                  <a:pos x="2514" y="15"/>
                </a:cxn>
                <a:cxn ang="0">
                  <a:pos x="2533" y="5"/>
                </a:cxn>
                <a:cxn ang="0">
                  <a:pos x="2558" y="0"/>
                </a:cxn>
                <a:cxn ang="0">
                  <a:pos x="238" y="0"/>
                </a:cxn>
                <a:cxn ang="0">
                  <a:pos x="213" y="5"/>
                </a:cxn>
                <a:cxn ang="0">
                  <a:pos x="193" y="15"/>
                </a:cxn>
                <a:cxn ang="0">
                  <a:pos x="168" y="35"/>
                </a:cxn>
                <a:cxn ang="0">
                  <a:pos x="149" y="60"/>
                </a:cxn>
                <a:cxn ang="0">
                  <a:pos x="124" y="94"/>
                </a:cxn>
                <a:cxn ang="0">
                  <a:pos x="104" y="134"/>
                </a:cxn>
                <a:cxn ang="0">
                  <a:pos x="89" y="179"/>
                </a:cxn>
                <a:cxn ang="0">
                  <a:pos x="69" y="228"/>
                </a:cxn>
                <a:cxn ang="0">
                  <a:pos x="54" y="283"/>
                </a:cxn>
                <a:cxn ang="0">
                  <a:pos x="40" y="343"/>
                </a:cxn>
                <a:cxn ang="0">
                  <a:pos x="20" y="472"/>
                </a:cxn>
                <a:cxn ang="0">
                  <a:pos x="5" y="621"/>
                </a:cxn>
                <a:cxn ang="0">
                  <a:pos x="0" y="775"/>
                </a:cxn>
                <a:cxn ang="0">
                  <a:pos x="5" y="929"/>
                </a:cxn>
                <a:cxn ang="0">
                  <a:pos x="20" y="1078"/>
                </a:cxn>
                <a:cxn ang="0">
                  <a:pos x="40" y="1207"/>
                </a:cxn>
                <a:cxn ang="0">
                  <a:pos x="54" y="1267"/>
                </a:cxn>
                <a:cxn ang="0">
                  <a:pos x="69" y="1322"/>
                </a:cxn>
                <a:cxn ang="0">
                  <a:pos x="89" y="1371"/>
                </a:cxn>
                <a:cxn ang="0">
                  <a:pos x="104" y="1416"/>
                </a:cxn>
                <a:cxn ang="0">
                  <a:pos x="124" y="1456"/>
                </a:cxn>
                <a:cxn ang="0">
                  <a:pos x="149" y="1491"/>
                </a:cxn>
                <a:cxn ang="0">
                  <a:pos x="168" y="1515"/>
                </a:cxn>
                <a:cxn ang="0">
                  <a:pos x="193" y="1535"/>
                </a:cxn>
                <a:cxn ang="0">
                  <a:pos x="213" y="1545"/>
                </a:cxn>
                <a:cxn ang="0">
                  <a:pos x="238" y="1550"/>
                </a:cxn>
                <a:cxn ang="0">
                  <a:pos x="2558" y="1550"/>
                </a:cxn>
                <a:cxn ang="0">
                  <a:pos x="2533" y="1545"/>
                </a:cxn>
                <a:cxn ang="0">
                  <a:pos x="2514" y="1535"/>
                </a:cxn>
                <a:cxn ang="0">
                  <a:pos x="2489" y="1515"/>
                </a:cxn>
                <a:cxn ang="0">
                  <a:pos x="2469" y="1491"/>
                </a:cxn>
                <a:cxn ang="0">
                  <a:pos x="2444" y="1456"/>
                </a:cxn>
                <a:cxn ang="0">
                  <a:pos x="2424" y="1416"/>
                </a:cxn>
                <a:cxn ang="0">
                  <a:pos x="2409" y="1371"/>
                </a:cxn>
                <a:cxn ang="0">
                  <a:pos x="2390" y="1322"/>
                </a:cxn>
                <a:cxn ang="0">
                  <a:pos x="2375" y="1267"/>
                </a:cxn>
                <a:cxn ang="0">
                  <a:pos x="2360" y="1207"/>
                </a:cxn>
                <a:cxn ang="0">
                  <a:pos x="2340" y="1078"/>
                </a:cxn>
                <a:cxn ang="0">
                  <a:pos x="2325" y="929"/>
                </a:cxn>
                <a:cxn ang="0">
                  <a:pos x="2320" y="775"/>
                </a:cxn>
                <a:cxn ang="0">
                  <a:pos x="2320" y="775"/>
                </a:cxn>
              </a:cxnLst>
              <a:rect l="0" t="0" r="r" b="b"/>
              <a:pathLst>
                <a:path w="2558" h="1550">
                  <a:moveTo>
                    <a:pt x="2320" y="775"/>
                  </a:moveTo>
                  <a:lnTo>
                    <a:pt x="2325" y="621"/>
                  </a:lnTo>
                  <a:lnTo>
                    <a:pt x="2340" y="472"/>
                  </a:lnTo>
                  <a:lnTo>
                    <a:pt x="2360" y="343"/>
                  </a:lnTo>
                  <a:lnTo>
                    <a:pt x="2375" y="283"/>
                  </a:lnTo>
                  <a:lnTo>
                    <a:pt x="2390" y="228"/>
                  </a:lnTo>
                  <a:lnTo>
                    <a:pt x="2409" y="179"/>
                  </a:lnTo>
                  <a:lnTo>
                    <a:pt x="2424" y="134"/>
                  </a:lnTo>
                  <a:lnTo>
                    <a:pt x="2444" y="94"/>
                  </a:lnTo>
                  <a:lnTo>
                    <a:pt x="2469" y="60"/>
                  </a:lnTo>
                  <a:lnTo>
                    <a:pt x="2489" y="35"/>
                  </a:lnTo>
                  <a:lnTo>
                    <a:pt x="2514" y="15"/>
                  </a:lnTo>
                  <a:lnTo>
                    <a:pt x="2533" y="5"/>
                  </a:lnTo>
                  <a:lnTo>
                    <a:pt x="2558" y="0"/>
                  </a:lnTo>
                  <a:lnTo>
                    <a:pt x="238" y="0"/>
                  </a:lnTo>
                  <a:lnTo>
                    <a:pt x="213" y="5"/>
                  </a:lnTo>
                  <a:lnTo>
                    <a:pt x="193" y="15"/>
                  </a:lnTo>
                  <a:lnTo>
                    <a:pt x="168" y="35"/>
                  </a:lnTo>
                  <a:lnTo>
                    <a:pt x="149" y="60"/>
                  </a:lnTo>
                  <a:lnTo>
                    <a:pt x="124" y="94"/>
                  </a:lnTo>
                  <a:lnTo>
                    <a:pt x="104" y="134"/>
                  </a:lnTo>
                  <a:lnTo>
                    <a:pt x="89" y="179"/>
                  </a:lnTo>
                  <a:lnTo>
                    <a:pt x="69" y="228"/>
                  </a:lnTo>
                  <a:lnTo>
                    <a:pt x="54" y="283"/>
                  </a:lnTo>
                  <a:lnTo>
                    <a:pt x="40" y="343"/>
                  </a:lnTo>
                  <a:lnTo>
                    <a:pt x="20" y="472"/>
                  </a:lnTo>
                  <a:lnTo>
                    <a:pt x="5" y="621"/>
                  </a:lnTo>
                  <a:lnTo>
                    <a:pt x="0" y="775"/>
                  </a:lnTo>
                  <a:lnTo>
                    <a:pt x="5" y="929"/>
                  </a:lnTo>
                  <a:lnTo>
                    <a:pt x="20" y="1078"/>
                  </a:lnTo>
                  <a:lnTo>
                    <a:pt x="40" y="1207"/>
                  </a:lnTo>
                  <a:lnTo>
                    <a:pt x="54" y="1267"/>
                  </a:lnTo>
                  <a:lnTo>
                    <a:pt x="69" y="1322"/>
                  </a:lnTo>
                  <a:lnTo>
                    <a:pt x="89" y="1371"/>
                  </a:lnTo>
                  <a:lnTo>
                    <a:pt x="104" y="1416"/>
                  </a:lnTo>
                  <a:lnTo>
                    <a:pt x="124" y="1456"/>
                  </a:lnTo>
                  <a:lnTo>
                    <a:pt x="149" y="1491"/>
                  </a:lnTo>
                  <a:lnTo>
                    <a:pt x="168" y="1515"/>
                  </a:lnTo>
                  <a:lnTo>
                    <a:pt x="193" y="1535"/>
                  </a:lnTo>
                  <a:lnTo>
                    <a:pt x="213" y="1545"/>
                  </a:lnTo>
                  <a:lnTo>
                    <a:pt x="238" y="1550"/>
                  </a:lnTo>
                  <a:lnTo>
                    <a:pt x="2558" y="1550"/>
                  </a:lnTo>
                  <a:lnTo>
                    <a:pt x="2533" y="1545"/>
                  </a:lnTo>
                  <a:lnTo>
                    <a:pt x="2514" y="1535"/>
                  </a:lnTo>
                  <a:lnTo>
                    <a:pt x="2489" y="1515"/>
                  </a:lnTo>
                  <a:lnTo>
                    <a:pt x="2469" y="1491"/>
                  </a:lnTo>
                  <a:lnTo>
                    <a:pt x="2444" y="1456"/>
                  </a:lnTo>
                  <a:lnTo>
                    <a:pt x="2424" y="1416"/>
                  </a:lnTo>
                  <a:lnTo>
                    <a:pt x="2409" y="1371"/>
                  </a:lnTo>
                  <a:lnTo>
                    <a:pt x="2390" y="1322"/>
                  </a:lnTo>
                  <a:lnTo>
                    <a:pt x="2375" y="1267"/>
                  </a:lnTo>
                  <a:lnTo>
                    <a:pt x="2360" y="1207"/>
                  </a:lnTo>
                  <a:lnTo>
                    <a:pt x="2340" y="1078"/>
                  </a:lnTo>
                  <a:lnTo>
                    <a:pt x="2325" y="929"/>
                  </a:lnTo>
                  <a:lnTo>
                    <a:pt x="2320" y="775"/>
                  </a:lnTo>
                  <a:lnTo>
                    <a:pt x="2320" y="775"/>
                  </a:lnTo>
                  <a:close/>
                </a:path>
              </a:pathLst>
            </a:custGeom>
            <a:solidFill>
              <a:srgbClr val="FFF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336894" y="1854528"/>
              <a:ext cx="1925482" cy="952580"/>
            </a:xfrm>
            <a:custGeom>
              <a:avLst/>
              <a:gdLst/>
              <a:ahLst/>
              <a:cxnLst>
                <a:cxn ang="0">
                  <a:pos x="2320" y="775"/>
                </a:cxn>
                <a:cxn ang="0">
                  <a:pos x="2325" y="621"/>
                </a:cxn>
                <a:cxn ang="0">
                  <a:pos x="2340" y="472"/>
                </a:cxn>
                <a:cxn ang="0">
                  <a:pos x="2360" y="343"/>
                </a:cxn>
                <a:cxn ang="0">
                  <a:pos x="2375" y="283"/>
                </a:cxn>
                <a:cxn ang="0">
                  <a:pos x="2390" y="228"/>
                </a:cxn>
                <a:cxn ang="0">
                  <a:pos x="2409" y="179"/>
                </a:cxn>
                <a:cxn ang="0">
                  <a:pos x="2424" y="134"/>
                </a:cxn>
                <a:cxn ang="0">
                  <a:pos x="2444" y="94"/>
                </a:cxn>
                <a:cxn ang="0">
                  <a:pos x="2469" y="60"/>
                </a:cxn>
                <a:cxn ang="0">
                  <a:pos x="2489" y="35"/>
                </a:cxn>
                <a:cxn ang="0">
                  <a:pos x="2514" y="15"/>
                </a:cxn>
                <a:cxn ang="0">
                  <a:pos x="2533" y="5"/>
                </a:cxn>
                <a:cxn ang="0">
                  <a:pos x="2558" y="0"/>
                </a:cxn>
                <a:cxn ang="0">
                  <a:pos x="238" y="0"/>
                </a:cxn>
                <a:cxn ang="0">
                  <a:pos x="213" y="5"/>
                </a:cxn>
                <a:cxn ang="0">
                  <a:pos x="193" y="15"/>
                </a:cxn>
                <a:cxn ang="0">
                  <a:pos x="168" y="35"/>
                </a:cxn>
                <a:cxn ang="0">
                  <a:pos x="149" y="60"/>
                </a:cxn>
                <a:cxn ang="0">
                  <a:pos x="124" y="94"/>
                </a:cxn>
                <a:cxn ang="0">
                  <a:pos x="104" y="134"/>
                </a:cxn>
                <a:cxn ang="0">
                  <a:pos x="89" y="179"/>
                </a:cxn>
                <a:cxn ang="0">
                  <a:pos x="69" y="228"/>
                </a:cxn>
                <a:cxn ang="0">
                  <a:pos x="54" y="283"/>
                </a:cxn>
                <a:cxn ang="0">
                  <a:pos x="40" y="343"/>
                </a:cxn>
                <a:cxn ang="0">
                  <a:pos x="20" y="472"/>
                </a:cxn>
                <a:cxn ang="0">
                  <a:pos x="5" y="621"/>
                </a:cxn>
                <a:cxn ang="0">
                  <a:pos x="0" y="775"/>
                </a:cxn>
                <a:cxn ang="0">
                  <a:pos x="5" y="929"/>
                </a:cxn>
                <a:cxn ang="0">
                  <a:pos x="20" y="1078"/>
                </a:cxn>
                <a:cxn ang="0">
                  <a:pos x="40" y="1207"/>
                </a:cxn>
                <a:cxn ang="0">
                  <a:pos x="54" y="1267"/>
                </a:cxn>
                <a:cxn ang="0">
                  <a:pos x="69" y="1322"/>
                </a:cxn>
                <a:cxn ang="0">
                  <a:pos x="89" y="1371"/>
                </a:cxn>
                <a:cxn ang="0">
                  <a:pos x="104" y="1416"/>
                </a:cxn>
                <a:cxn ang="0">
                  <a:pos x="124" y="1456"/>
                </a:cxn>
                <a:cxn ang="0">
                  <a:pos x="149" y="1491"/>
                </a:cxn>
                <a:cxn ang="0">
                  <a:pos x="168" y="1515"/>
                </a:cxn>
                <a:cxn ang="0">
                  <a:pos x="193" y="1535"/>
                </a:cxn>
                <a:cxn ang="0">
                  <a:pos x="213" y="1545"/>
                </a:cxn>
                <a:cxn ang="0">
                  <a:pos x="238" y="1550"/>
                </a:cxn>
                <a:cxn ang="0">
                  <a:pos x="2558" y="1550"/>
                </a:cxn>
                <a:cxn ang="0">
                  <a:pos x="2533" y="1545"/>
                </a:cxn>
                <a:cxn ang="0">
                  <a:pos x="2514" y="1535"/>
                </a:cxn>
                <a:cxn ang="0">
                  <a:pos x="2489" y="1515"/>
                </a:cxn>
                <a:cxn ang="0">
                  <a:pos x="2469" y="1491"/>
                </a:cxn>
                <a:cxn ang="0">
                  <a:pos x="2444" y="1456"/>
                </a:cxn>
                <a:cxn ang="0">
                  <a:pos x="2424" y="1416"/>
                </a:cxn>
                <a:cxn ang="0">
                  <a:pos x="2409" y="1371"/>
                </a:cxn>
                <a:cxn ang="0">
                  <a:pos x="2390" y="1322"/>
                </a:cxn>
                <a:cxn ang="0">
                  <a:pos x="2375" y="1267"/>
                </a:cxn>
                <a:cxn ang="0">
                  <a:pos x="2360" y="1207"/>
                </a:cxn>
                <a:cxn ang="0">
                  <a:pos x="2340" y="1078"/>
                </a:cxn>
                <a:cxn ang="0">
                  <a:pos x="2325" y="929"/>
                </a:cxn>
                <a:cxn ang="0">
                  <a:pos x="2320" y="775"/>
                </a:cxn>
                <a:cxn ang="0">
                  <a:pos x="2320" y="775"/>
                </a:cxn>
              </a:cxnLst>
              <a:rect l="0" t="0" r="r" b="b"/>
              <a:pathLst>
                <a:path w="2558" h="1550">
                  <a:moveTo>
                    <a:pt x="2320" y="775"/>
                  </a:moveTo>
                  <a:lnTo>
                    <a:pt x="2325" y="621"/>
                  </a:lnTo>
                  <a:lnTo>
                    <a:pt x="2340" y="472"/>
                  </a:lnTo>
                  <a:lnTo>
                    <a:pt x="2360" y="343"/>
                  </a:lnTo>
                  <a:lnTo>
                    <a:pt x="2375" y="283"/>
                  </a:lnTo>
                  <a:lnTo>
                    <a:pt x="2390" y="228"/>
                  </a:lnTo>
                  <a:lnTo>
                    <a:pt x="2409" y="179"/>
                  </a:lnTo>
                  <a:lnTo>
                    <a:pt x="2424" y="134"/>
                  </a:lnTo>
                  <a:lnTo>
                    <a:pt x="2444" y="94"/>
                  </a:lnTo>
                  <a:lnTo>
                    <a:pt x="2469" y="60"/>
                  </a:lnTo>
                  <a:lnTo>
                    <a:pt x="2489" y="35"/>
                  </a:lnTo>
                  <a:lnTo>
                    <a:pt x="2514" y="15"/>
                  </a:lnTo>
                  <a:lnTo>
                    <a:pt x="2533" y="5"/>
                  </a:lnTo>
                  <a:lnTo>
                    <a:pt x="2558" y="0"/>
                  </a:lnTo>
                  <a:lnTo>
                    <a:pt x="238" y="0"/>
                  </a:lnTo>
                  <a:lnTo>
                    <a:pt x="213" y="5"/>
                  </a:lnTo>
                  <a:lnTo>
                    <a:pt x="193" y="15"/>
                  </a:lnTo>
                  <a:lnTo>
                    <a:pt x="168" y="35"/>
                  </a:lnTo>
                  <a:lnTo>
                    <a:pt x="149" y="60"/>
                  </a:lnTo>
                  <a:lnTo>
                    <a:pt x="124" y="94"/>
                  </a:lnTo>
                  <a:lnTo>
                    <a:pt x="104" y="134"/>
                  </a:lnTo>
                  <a:lnTo>
                    <a:pt x="89" y="179"/>
                  </a:lnTo>
                  <a:lnTo>
                    <a:pt x="69" y="228"/>
                  </a:lnTo>
                  <a:lnTo>
                    <a:pt x="54" y="283"/>
                  </a:lnTo>
                  <a:lnTo>
                    <a:pt x="40" y="343"/>
                  </a:lnTo>
                  <a:lnTo>
                    <a:pt x="20" y="472"/>
                  </a:lnTo>
                  <a:lnTo>
                    <a:pt x="5" y="621"/>
                  </a:lnTo>
                  <a:lnTo>
                    <a:pt x="0" y="775"/>
                  </a:lnTo>
                  <a:lnTo>
                    <a:pt x="5" y="929"/>
                  </a:lnTo>
                  <a:lnTo>
                    <a:pt x="20" y="1078"/>
                  </a:lnTo>
                  <a:lnTo>
                    <a:pt x="40" y="1207"/>
                  </a:lnTo>
                  <a:lnTo>
                    <a:pt x="54" y="1267"/>
                  </a:lnTo>
                  <a:lnTo>
                    <a:pt x="69" y="1322"/>
                  </a:lnTo>
                  <a:lnTo>
                    <a:pt x="89" y="1371"/>
                  </a:lnTo>
                  <a:lnTo>
                    <a:pt x="104" y="1416"/>
                  </a:lnTo>
                  <a:lnTo>
                    <a:pt x="124" y="1456"/>
                  </a:lnTo>
                  <a:lnTo>
                    <a:pt x="149" y="1491"/>
                  </a:lnTo>
                  <a:lnTo>
                    <a:pt x="168" y="1515"/>
                  </a:lnTo>
                  <a:lnTo>
                    <a:pt x="193" y="1535"/>
                  </a:lnTo>
                  <a:lnTo>
                    <a:pt x="213" y="1545"/>
                  </a:lnTo>
                  <a:lnTo>
                    <a:pt x="238" y="1550"/>
                  </a:lnTo>
                  <a:lnTo>
                    <a:pt x="2558" y="1550"/>
                  </a:lnTo>
                  <a:lnTo>
                    <a:pt x="2533" y="1545"/>
                  </a:lnTo>
                  <a:lnTo>
                    <a:pt x="2514" y="1535"/>
                  </a:lnTo>
                  <a:lnTo>
                    <a:pt x="2489" y="1515"/>
                  </a:lnTo>
                  <a:lnTo>
                    <a:pt x="2469" y="1491"/>
                  </a:lnTo>
                  <a:lnTo>
                    <a:pt x="2444" y="1456"/>
                  </a:lnTo>
                  <a:lnTo>
                    <a:pt x="2424" y="1416"/>
                  </a:lnTo>
                  <a:lnTo>
                    <a:pt x="2409" y="1371"/>
                  </a:lnTo>
                  <a:lnTo>
                    <a:pt x="2390" y="1322"/>
                  </a:lnTo>
                  <a:lnTo>
                    <a:pt x="2375" y="1267"/>
                  </a:lnTo>
                  <a:lnTo>
                    <a:pt x="2360" y="1207"/>
                  </a:lnTo>
                  <a:lnTo>
                    <a:pt x="2340" y="1078"/>
                  </a:lnTo>
                  <a:lnTo>
                    <a:pt x="2325" y="929"/>
                  </a:lnTo>
                  <a:lnTo>
                    <a:pt x="2320" y="775"/>
                  </a:lnTo>
                  <a:lnTo>
                    <a:pt x="2320" y="775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973623" y="2037670"/>
              <a:ext cx="48927" cy="583225"/>
            </a:xfrm>
            <a:custGeom>
              <a:avLst/>
              <a:gdLst/>
              <a:ahLst/>
              <a:cxnLst>
                <a:cxn ang="0">
                  <a:pos x="65" y="949"/>
                </a:cxn>
                <a:cxn ang="0">
                  <a:pos x="40" y="850"/>
                </a:cxn>
                <a:cxn ang="0">
                  <a:pos x="20" y="735"/>
                </a:cxn>
                <a:cxn ang="0">
                  <a:pos x="5" y="606"/>
                </a:cxn>
                <a:cxn ang="0">
                  <a:pos x="0" y="472"/>
                </a:cxn>
                <a:cxn ang="0">
                  <a:pos x="5" y="343"/>
                </a:cxn>
                <a:cxn ang="0">
                  <a:pos x="15" y="214"/>
                </a:cxn>
                <a:cxn ang="0">
                  <a:pos x="35" y="99"/>
                </a:cxn>
                <a:cxn ang="0">
                  <a:pos x="60" y="0"/>
                </a:cxn>
              </a:cxnLst>
              <a:rect l="0" t="0" r="r" b="b"/>
              <a:pathLst>
                <a:path w="65" h="949">
                  <a:moveTo>
                    <a:pt x="65" y="949"/>
                  </a:moveTo>
                  <a:lnTo>
                    <a:pt x="40" y="850"/>
                  </a:lnTo>
                  <a:lnTo>
                    <a:pt x="20" y="735"/>
                  </a:lnTo>
                  <a:lnTo>
                    <a:pt x="5" y="606"/>
                  </a:lnTo>
                  <a:lnTo>
                    <a:pt x="0" y="472"/>
                  </a:lnTo>
                  <a:lnTo>
                    <a:pt x="5" y="343"/>
                  </a:lnTo>
                  <a:lnTo>
                    <a:pt x="15" y="214"/>
                  </a:lnTo>
                  <a:lnTo>
                    <a:pt x="35" y="99"/>
                  </a:lnTo>
                  <a:lnTo>
                    <a:pt x="60" y="0"/>
                  </a:lnTo>
                </a:path>
              </a:pathLst>
            </a:custGeom>
            <a:noFill/>
            <a:ln w="47625">
              <a:solidFill>
                <a:srgbClr val="409D2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955557" y="1979900"/>
              <a:ext cx="111404" cy="9464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9" y="39"/>
                </a:cxn>
                <a:cxn ang="0">
                  <a:pos x="123" y="79"/>
                </a:cxn>
                <a:cxn ang="0">
                  <a:pos x="133" y="119"/>
                </a:cxn>
                <a:cxn ang="0">
                  <a:pos x="148" y="154"/>
                </a:cxn>
                <a:cxn ang="0">
                  <a:pos x="84" y="104"/>
                </a:cxn>
                <a:cxn ang="0">
                  <a:pos x="0" y="109"/>
                </a:cxn>
                <a:cxn ang="0">
                  <a:pos x="29" y="89"/>
                </a:cxn>
                <a:cxn ang="0">
                  <a:pos x="59" y="59"/>
                </a:cxn>
                <a:cxn ang="0">
                  <a:pos x="89" y="29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48" h="154">
                  <a:moveTo>
                    <a:pt x="114" y="0"/>
                  </a:moveTo>
                  <a:lnTo>
                    <a:pt x="119" y="39"/>
                  </a:lnTo>
                  <a:lnTo>
                    <a:pt x="123" y="79"/>
                  </a:lnTo>
                  <a:lnTo>
                    <a:pt x="133" y="119"/>
                  </a:lnTo>
                  <a:lnTo>
                    <a:pt x="148" y="154"/>
                  </a:lnTo>
                  <a:lnTo>
                    <a:pt x="84" y="104"/>
                  </a:lnTo>
                  <a:lnTo>
                    <a:pt x="0" y="109"/>
                  </a:lnTo>
                  <a:lnTo>
                    <a:pt x="29" y="89"/>
                  </a:lnTo>
                  <a:lnTo>
                    <a:pt x="59" y="59"/>
                  </a:lnTo>
                  <a:lnTo>
                    <a:pt x="89" y="29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09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1955557" y="1979900"/>
              <a:ext cx="111404" cy="9464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9" y="39"/>
                </a:cxn>
                <a:cxn ang="0">
                  <a:pos x="123" y="79"/>
                </a:cxn>
                <a:cxn ang="0">
                  <a:pos x="133" y="119"/>
                </a:cxn>
                <a:cxn ang="0">
                  <a:pos x="148" y="154"/>
                </a:cxn>
                <a:cxn ang="0">
                  <a:pos x="84" y="104"/>
                </a:cxn>
                <a:cxn ang="0">
                  <a:pos x="0" y="109"/>
                </a:cxn>
                <a:cxn ang="0">
                  <a:pos x="29" y="89"/>
                </a:cxn>
                <a:cxn ang="0">
                  <a:pos x="59" y="59"/>
                </a:cxn>
                <a:cxn ang="0">
                  <a:pos x="89" y="29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48" h="154">
                  <a:moveTo>
                    <a:pt x="114" y="0"/>
                  </a:moveTo>
                  <a:lnTo>
                    <a:pt x="119" y="39"/>
                  </a:lnTo>
                  <a:lnTo>
                    <a:pt x="123" y="79"/>
                  </a:lnTo>
                  <a:lnTo>
                    <a:pt x="133" y="119"/>
                  </a:lnTo>
                  <a:lnTo>
                    <a:pt x="148" y="154"/>
                  </a:lnTo>
                  <a:lnTo>
                    <a:pt x="84" y="104"/>
                  </a:lnTo>
                  <a:lnTo>
                    <a:pt x="0" y="109"/>
                  </a:lnTo>
                  <a:lnTo>
                    <a:pt x="29" y="89"/>
                  </a:lnTo>
                  <a:lnTo>
                    <a:pt x="59" y="59"/>
                  </a:lnTo>
                  <a:lnTo>
                    <a:pt x="89" y="29"/>
                  </a:lnTo>
                  <a:lnTo>
                    <a:pt x="114" y="0"/>
                  </a:lnTo>
                  <a:lnTo>
                    <a:pt x="114" y="0"/>
                  </a:lnTo>
                </a:path>
              </a:pathLst>
            </a:custGeom>
            <a:noFill/>
            <a:ln w="7938">
              <a:solidFill>
                <a:srgbClr val="409D2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86065" y="2070396"/>
              <a:ext cx="403856" cy="407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8000"/>
                  </a:solidFill>
                  <a:latin typeface="Arial" charset="0"/>
                </a:rPr>
                <a:t>E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2092500" y="2408023"/>
              <a:ext cx="63304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2235357" y="1929719"/>
              <a:ext cx="321045" cy="448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3399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894357" y="2323613"/>
              <a:ext cx="112541" cy="11254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400837" y="2335337"/>
              <a:ext cx="112541" cy="11254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28789" y="2422088"/>
              <a:ext cx="431458" cy="32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ne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19147" y="2405676"/>
              <a:ext cx="488787" cy="32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-ne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86201" y="2006025"/>
              <a:ext cx="665023" cy="4892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DF</a:t>
              </a:r>
              <a:endParaRPr lang="en-US" sz="1600" dirty="0"/>
            </a:p>
          </p:txBody>
        </p:sp>
      </p:grpSp>
      <p:pic>
        <p:nvPicPr>
          <p:cNvPr id="52" name="Picture 92" descr="blue toru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2000" r="21001" b="16000"/>
          <a:stretch>
            <a:fillRect/>
          </a:stretch>
        </p:blipFill>
        <p:spPr bwMode="auto">
          <a:xfrm>
            <a:off x="838200" y="2209800"/>
            <a:ext cx="1023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93"/>
          <p:cNvSpPr txBox="1">
            <a:spLocks noChangeArrowheads="1"/>
          </p:cNvSpPr>
          <p:nvPr/>
        </p:nvSpPr>
        <p:spPr bwMode="auto">
          <a:xfrm>
            <a:off x="1873250" y="2528887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551" y="17599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BZ</a:t>
            </a:r>
          </a:p>
        </p:txBody>
      </p:sp>
      <p:graphicFrame>
        <p:nvGraphicFramePr>
          <p:cNvPr id="5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035946"/>
              </p:ext>
            </p:extLst>
          </p:nvPr>
        </p:nvGraphicFramePr>
        <p:xfrm>
          <a:off x="5133975" y="4672157"/>
          <a:ext cx="16478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5" name="Equation" r:id="rId17" imgW="1409400" imgH="241200" progId="Equation.DSMT4">
                  <p:embed/>
                </p:oleObj>
              </mc:Choice>
              <mc:Fallback>
                <p:oleObj name="Equation" r:id="rId17" imgW="1409400" imgH="241200" progId="Equation.DSMT4">
                  <p:embed/>
                  <p:pic>
                    <p:nvPicPr>
                      <p:cNvPr id="1743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4672157"/>
                        <a:ext cx="1647825" cy="280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7752"/>
              </p:ext>
            </p:extLst>
          </p:nvPr>
        </p:nvGraphicFramePr>
        <p:xfrm>
          <a:off x="5161108" y="4359521"/>
          <a:ext cx="9969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" name="Equation" r:id="rId19" imgW="812520" imgH="177480" progId="Equation.DSMT4">
                  <p:embed/>
                </p:oleObj>
              </mc:Choice>
              <mc:Fallback>
                <p:oleObj name="Equation" r:id="rId19" imgW="812520" imgH="177480" progId="Equation.DSMT4">
                  <p:embed/>
                  <p:pic>
                    <p:nvPicPr>
                      <p:cNvPr id="1743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108" y="4359521"/>
                        <a:ext cx="996950" cy="219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3179"/>
              </p:ext>
            </p:extLst>
          </p:nvPr>
        </p:nvGraphicFramePr>
        <p:xfrm>
          <a:off x="5834639" y="6034637"/>
          <a:ext cx="870961" cy="28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7" name="Equation" r:id="rId21" imgW="533160" imgH="177480" progId="Equation.DSMT4">
                  <p:embed/>
                </p:oleObj>
              </mc:Choice>
              <mc:Fallback>
                <p:oleObj name="Equation" r:id="rId21" imgW="533160" imgH="177480" progId="Equation.DSMT4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639" y="6034637"/>
                        <a:ext cx="870961" cy="28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61601" y="5548048"/>
            <a:ext cx="6786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00CC"/>
                </a:solidFill>
              </a:rPr>
              <a:t>Thouless</a:t>
            </a:r>
            <a:r>
              <a:rPr lang="en-US" sz="1600" dirty="0">
                <a:solidFill>
                  <a:srgbClr val="0000CC"/>
                </a:solidFill>
              </a:rPr>
              <a:t> pump:    Cylinder with circumference 1 lattice constant (a)</a:t>
            </a:r>
            <a:endParaRPr lang="en-US" sz="1600" baseline="-25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343400"/>
            <a:ext cx="1230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(Faraday’s law)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041816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Symbol" pitchFamily="18" charset="2"/>
              </a:rPr>
              <a:t>F</a:t>
            </a:r>
            <a:r>
              <a:rPr lang="en-US" sz="1400" dirty="0">
                <a:solidFill>
                  <a:srgbClr val="008000"/>
                </a:solidFill>
              </a:rPr>
              <a:t> plays  role of </a:t>
            </a:r>
            <a:r>
              <a:rPr lang="en-US" sz="1400" dirty="0" err="1">
                <a:solidFill>
                  <a:srgbClr val="008000"/>
                </a:solidFill>
              </a:rPr>
              <a:t>k</a:t>
            </a:r>
            <a:r>
              <a:rPr lang="en-US" sz="1400" baseline="-25000" dirty="0" err="1">
                <a:solidFill>
                  <a:srgbClr val="008000"/>
                </a:solidFill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6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119" y="305557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Realizing a </a:t>
            </a:r>
            <a:r>
              <a:rPr lang="en-US" sz="2800" dirty="0" err="1"/>
              <a:t>Chern</a:t>
            </a:r>
            <a:r>
              <a:rPr lang="en-US" sz="2800" dirty="0"/>
              <a:t> Insulator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485" y="2159610"/>
            <a:ext cx="3325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Haldane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Band Inversion Paradigm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44" y="1998428"/>
            <a:ext cx="3267279" cy="143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5980119" y="2138199"/>
            <a:ext cx="3054025" cy="1414294"/>
            <a:chOff x="4872655" y="4605201"/>
            <a:chExt cx="4161647" cy="1927225"/>
          </a:xfrm>
        </p:grpSpPr>
        <p:grpSp>
          <p:nvGrpSpPr>
            <p:cNvPr id="23" name="Group 22"/>
            <p:cNvGrpSpPr/>
            <p:nvPr/>
          </p:nvGrpSpPr>
          <p:grpSpPr>
            <a:xfrm>
              <a:off x="4872655" y="4605201"/>
              <a:ext cx="2582863" cy="1927225"/>
              <a:chOff x="5595426" y="4554537"/>
              <a:chExt cx="2582863" cy="1927225"/>
            </a:xfrm>
          </p:grpSpPr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426" y="4565650"/>
                <a:ext cx="2582863" cy="1916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10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3576" y="4560887"/>
                <a:ext cx="863600" cy="71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Line 105"/>
              <p:cNvSpPr>
                <a:spLocks noChangeShapeType="1"/>
              </p:cNvSpPr>
              <p:nvPr/>
            </p:nvSpPr>
            <p:spPr bwMode="auto">
              <a:xfrm flipV="1">
                <a:off x="6263764" y="5233903"/>
                <a:ext cx="0" cy="26196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7" name="Text Box 106"/>
              <p:cNvSpPr txBox="1">
                <a:spLocks noChangeArrowheads="1"/>
              </p:cNvSpPr>
              <p:nvPr/>
            </p:nvSpPr>
            <p:spPr bwMode="auto">
              <a:xfrm>
                <a:off x="5800214" y="5108575"/>
                <a:ext cx="539977" cy="461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E</a:t>
                </a:r>
                <a:r>
                  <a:rPr lang="en-US" altLang="en-US" sz="1600" baseline="-25000"/>
                  <a:t>g</a:t>
                </a:r>
              </a:p>
            </p:txBody>
          </p:sp>
          <p:sp>
            <p:nvSpPr>
              <p:cNvPr id="28" name="Rectangle 107"/>
              <p:cNvSpPr>
                <a:spLocks noChangeArrowheads="1"/>
              </p:cNvSpPr>
              <p:nvPr/>
            </p:nvSpPr>
            <p:spPr bwMode="auto">
              <a:xfrm>
                <a:off x="5600189" y="5461000"/>
                <a:ext cx="2565400" cy="698500"/>
              </a:xfrm>
              <a:prstGeom prst="rect">
                <a:avLst/>
              </a:prstGeom>
              <a:solidFill>
                <a:srgbClr val="333399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" name="Text Box 108"/>
              <p:cNvSpPr txBox="1">
                <a:spLocks noChangeArrowheads="1"/>
              </p:cNvSpPr>
              <p:nvPr/>
            </p:nvSpPr>
            <p:spPr bwMode="auto">
              <a:xfrm>
                <a:off x="7260715" y="4554537"/>
                <a:ext cx="347752" cy="356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100"/>
                  <a:t>k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480775" y="5520790"/>
              <a:ext cx="1553527" cy="712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Chern</a:t>
              </a:r>
              <a:r>
                <a:rPr lang="en-US" sz="1400" dirty="0"/>
                <a:t> Band</a:t>
              </a:r>
            </a:p>
            <a:p>
              <a:pPr algn="ctr"/>
              <a:r>
                <a:rPr lang="en-US" sz="1400" dirty="0"/>
                <a:t>C=1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 flipH="1">
            <a:off x="7550521" y="2937471"/>
            <a:ext cx="335609" cy="734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3878935" y="4253243"/>
            <a:ext cx="1779494" cy="1436336"/>
            <a:chOff x="971418" y="3859071"/>
            <a:chExt cx="2167482" cy="1749504"/>
          </a:xfrm>
        </p:grpSpPr>
        <p:pic>
          <p:nvPicPr>
            <p:cNvPr id="35" name="Picture 2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19" y="3925182"/>
              <a:ext cx="1933575" cy="1556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971418" y="3859071"/>
              <a:ext cx="2167482" cy="1749504"/>
            </a:xfrm>
            <a:prstGeom prst="rect">
              <a:avLst/>
            </a:prstGeom>
            <a:solidFill>
              <a:srgbClr val="003300">
                <a:alpha val="7059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0914" y="4844028"/>
              <a:ext cx="732112" cy="732112"/>
              <a:chOff x="363794" y="1435510"/>
              <a:chExt cx="732112" cy="732112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363794" y="1435510"/>
                <a:ext cx="0" cy="7321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rot="5400000" flipV="1">
                <a:off x="729850" y="1796646"/>
                <a:ext cx="0" cy="7321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9" name="Straight Arrow Connector 38"/>
            <p:cNvCxnSpPr/>
            <p:nvPr/>
          </p:nvCxnSpPr>
          <p:spPr bwMode="auto">
            <a:xfrm flipV="1">
              <a:off x="2044940" y="4598693"/>
              <a:ext cx="0" cy="1924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688851" y="5362353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2666" y="464535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44899" y="4253384"/>
            <a:ext cx="1794898" cy="1437018"/>
            <a:chOff x="5898848" y="997974"/>
            <a:chExt cx="2175898" cy="1742051"/>
          </a:xfrm>
        </p:grpSpPr>
        <p:pic>
          <p:nvPicPr>
            <p:cNvPr id="46" name="Picture 27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661" y="1117638"/>
              <a:ext cx="1933575" cy="1556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 bwMode="auto">
            <a:xfrm>
              <a:off x="5907264" y="997974"/>
              <a:ext cx="2167482" cy="1742051"/>
            </a:xfrm>
            <a:prstGeom prst="rect">
              <a:avLst/>
            </a:prstGeom>
            <a:solidFill>
              <a:srgbClr val="003300">
                <a:alpha val="7059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922921" y="1968180"/>
              <a:ext cx="732112" cy="732112"/>
              <a:chOff x="363794" y="1435510"/>
              <a:chExt cx="732112" cy="732112"/>
            </a:xfrm>
          </p:grpSpPr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363794" y="1435510"/>
                <a:ext cx="0" cy="7321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5400000" flipV="1">
                <a:off x="729850" y="1796646"/>
                <a:ext cx="0" cy="7321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49" name="Straight Arrow Connector 48"/>
            <p:cNvCxnSpPr/>
            <p:nvPr/>
          </p:nvCxnSpPr>
          <p:spPr bwMode="auto">
            <a:xfrm>
              <a:off x="6981173" y="1732677"/>
              <a:ext cx="0" cy="3615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6605033" y="2486513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98848" y="176951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E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70071" y="4273642"/>
            <a:ext cx="867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CC"/>
                </a:solidFill>
              </a:rPr>
              <a:t>conduction</a:t>
            </a:r>
          </a:p>
          <a:p>
            <a:pPr algn="ctr"/>
            <a:r>
              <a:rPr lang="en-US" sz="1100" dirty="0">
                <a:solidFill>
                  <a:srgbClr val="0000CC"/>
                </a:solidFill>
              </a:rPr>
              <a:t>band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43813" y="5295566"/>
            <a:ext cx="671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valence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band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A3EC9-02D3-4433-B25E-BEEA93F7A474}"/>
              </a:ext>
            </a:extLst>
          </p:cNvPr>
          <p:cNvSpPr txBox="1"/>
          <p:nvPr/>
        </p:nvSpPr>
        <p:spPr>
          <a:xfrm>
            <a:off x="2414752" y="1080021"/>
            <a:ext cx="460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Quantized Hall effect without Landau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35E2E-15C8-4DCE-B857-4F3ED838DC6A}"/>
              </a:ext>
            </a:extLst>
          </p:cNvPr>
          <p:cNvSpPr txBox="1"/>
          <p:nvPr/>
        </p:nvSpPr>
        <p:spPr>
          <a:xfrm>
            <a:off x="4133909" y="5868422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trivial insulator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F4EBB6-2572-478A-B425-E4FF71710857}"/>
              </a:ext>
            </a:extLst>
          </p:cNvPr>
          <p:cNvSpPr txBox="1"/>
          <p:nvPr/>
        </p:nvSpPr>
        <p:spPr>
          <a:xfrm>
            <a:off x="6108723" y="5684388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inverted</a:t>
            </a:r>
          </a:p>
          <a:p>
            <a:pPr algn="ctr"/>
            <a:r>
              <a:rPr lang="en-US" sz="1400" dirty="0"/>
              <a:t>topological insulator</a:t>
            </a:r>
          </a:p>
        </p:txBody>
      </p:sp>
    </p:spTree>
    <p:extLst>
      <p:ext uri="{BB962C8B-B14F-4D97-AF65-F5344CB8AC3E}">
        <p14:creationId xmlns:p14="http://schemas.microsoft.com/office/powerpoint/2010/main" val="122936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43000" y="484624"/>
            <a:ext cx="536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Lattice model for </a:t>
            </a:r>
            <a:r>
              <a:rPr lang="en-US" sz="2400" dirty="0" err="1"/>
              <a:t>Chern</a:t>
            </a:r>
            <a:r>
              <a:rPr lang="en-US" sz="2400" dirty="0"/>
              <a:t> insulator</a:t>
            </a:r>
          </a:p>
        </p:txBody>
      </p:sp>
      <p:graphicFrame>
        <p:nvGraphicFramePr>
          <p:cNvPr id="3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23157"/>
              </p:ext>
            </p:extLst>
          </p:nvPr>
        </p:nvGraphicFramePr>
        <p:xfrm>
          <a:off x="1204913" y="1177925"/>
          <a:ext cx="412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4" name="Equation" r:id="rId3" imgW="2793960" imgH="596880" progId="Equation.DSMT4">
                  <p:embed/>
                </p:oleObj>
              </mc:Choice>
              <mc:Fallback>
                <p:oleObj name="Equation" r:id="rId3" imgW="2793960" imgH="596880" progId="Equation.DSMT4">
                  <p:embed/>
                  <p:pic>
                    <p:nvPicPr>
                      <p:cNvPr id="23617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177925"/>
                        <a:ext cx="412908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66"/>
          <p:cNvSpPr txBox="1">
            <a:spLocks noChangeArrowheads="1"/>
          </p:cNvSpPr>
          <p:nvPr/>
        </p:nvSpPr>
        <p:spPr bwMode="auto">
          <a:xfrm>
            <a:off x="1659744" y="3109555"/>
            <a:ext cx="2431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8000"/>
                </a:solidFill>
              </a:rPr>
              <a:t>|</a:t>
            </a:r>
            <a:r>
              <a:rPr lang="en-US" sz="1400" dirty="0" err="1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sz="1400" dirty="0" err="1">
                <a:solidFill>
                  <a:srgbClr val="008000"/>
                </a:solidFill>
                <a:latin typeface="Arial" charset="0"/>
              </a:rPr>
              <a:t>E</a:t>
            </a:r>
            <a:r>
              <a:rPr lang="en-US" sz="1400" baseline="-25000" dirty="0" err="1">
                <a:solidFill>
                  <a:srgbClr val="008000"/>
                </a:solidFill>
                <a:latin typeface="Arial" charset="0"/>
              </a:rPr>
              <a:t>sp</a:t>
            </a:r>
            <a:r>
              <a:rPr lang="en-US" sz="1400" dirty="0">
                <a:solidFill>
                  <a:srgbClr val="008000"/>
                </a:solidFill>
                <a:latin typeface="Arial" charset="0"/>
              </a:rPr>
              <a:t>| &gt; 4t :  </a:t>
            </a:r>
            <a:r>
              <a:rPr lang="en-US" sz="1400" dirty="0" err="1">
                <a:solidFill>
                  <a:srgbClr val="008000"/>
                </a:solidFill>
                <a:latin typeface="Arial" charset="0"/>
              </a:rPr>
              <a:t>Uninverted</a:t>
            </a:r>
            <a:endParaRPr lang="en-US" sz="1400" dirty="0">
              <a:solidFill>
                <a:srgbClr val="008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8000"/>
                </a:solidFill>
                <a:latin typeface="Arial" charset="0"/>
              </a:rPr>
              <a:t>                    Trivial Insulator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5165725" y="2880955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5359400" y="310955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z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4860925" y="265235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pic>
        <p:nvPicPr>
          <p:cNvPr id="44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2804755"/>
            <a:ext cx="974725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" name="Picture 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777893"/>
            <a:ext cx="974725" cy="93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5013325" y="3185755"/>
            <a:ext cx="381000" cy="3810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4708525" y="4176355"/>
            <a:ext cx="381000" cy="3810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82"/>
          <p:cNvSpPr txBox="1">
            <a:spLocks noChangeArrowheads="1"/>
          </p:cNvSpPr>
          <p:nvPr/>
        </p:nvSpPr>
        <p:spPr bwMode="auto">
          <a:xfrm>
            <a:off x="4327525" y="333815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5359400" y="410015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z</a:t>
            </a:r>
          </a:p>
        </p:txBody>
      </p:sp>
      <p:sp>
        <p:nvSpPr>
          <p:cNvPr id="50" name="Text Box 84"/>
          <p:cNvSpPr txBox="1">
            <a:spLocks noChangeArrowheads="1"/>
          </p:cNvSpPr>
          <p:nvPr/>
        </p:nvSpPr>
        <p:spPr bwMode="auto">
          <a:xfrm>
            <a:off x="4860925" y="364295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51" name="Text Box 85"/>
          <p:cNvSpPr txBox="1">
            <a:spLocks noChangeArrowheads="1"/>
          </p:cNvSpPr>
          <p:nvPr/>
        </p:nvSpPr>
        <p:spPr bwMode="auto">
          <a:xfrm>
            <a:off x="4327525" y="432875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52" name="Text Box 86"/>
          <p:cNvSpPr txBox="1">
            <a:spLocks noChangeArrowheads="1"/>
          </p:cNvSpPr>
          <p:nvPr/>
        </p:nvSpPr>
        <p:spPr bwMode="auto">
          <a:xfrm>
            <a:off x="5013325" y="3947755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53" name="Text Box 88"/>
          <p:cNvSpPr txBox="1">
            <a:spLocks noChangeArrowheads="1"/>
          </p:cNvSpPr>
          <p:nvPr/>
        </p:nvSpPr>
        <p:spPr bwMode="auto">
          <a:xfrm>
            <a:off x="6064250" y="3185755"/>
            <a:ext cx="1463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8000"/>
                </a:solidFill>
                <a:latin typeface="Arial" charset="0"/>
              </a:rPr>
              <a:t>Chern</a:t>
            </a:r>
            <a:r>
              <a:rPr lang="en-US" sz="1400" dirty="0">
                <a:solidFill>
                  <a:srgbClr val="008000"/>
                </a:solidFill>
                <a:latin typeface="Arial" charset="0"/>
              </a:rPr>
              <a:t> number 0</a:t>
            </a:r>
          </a:p>
        </p:txBody>
      </p:sp>
      <p:sp>
        <p:nvSpPr>
          <p:cNvPr id="54" name="Text Box 89"/>
          <p:cNvSpPr txBox="1">
            <a:spLocks noChangeArrowheads="1"/>
          </p:cNvSpPr>
          <p:nvPr/>
        </p:nvSpPr>
        <p:spPr bwMode="auto">
          <a:xfrm>
            <a:off x="6080125" y="4176355"/>
            <a:ext cx="1463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8000"/>
                </a:solidFill>
                <a:latin typeface="Arial" charset="0"/>
              </a:rPr>
              <a:t>Chern</a:t>
            </a:r>
            <a:r>
              <a:rPr lang="en-US" sz="1400" dirty="0">
                <a:solidFill>
                  <a:srgbClr val="008000"/>
                </a:solidFill>
                <a:latin typeface="Arial" charset="0"/>
              </a:rPr>
              <a:t> number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9200" y="2347555"/>
            <a:ext cx="7364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Square lattice model with inversion of bands with s and </a:t>
            </a:r>
            <a:r>
              <a:rPr lang="en-US" sz="1600" dirty="0" err="1">
                <a:solidFill>
                  <a:srgbClr val="0000CC"/>
                </a:solidFill>
              </a:rPr>
              <a:t>p</a:t>
            </a:r>
            <a:r>
              <a:rPr lang="en-US" sz="1600" baseline="-25000" dirty="0" err="1">
                <a:solidFill>
                  <a:srgbClr val="0000CC"/>
                </a:solidFill>
              </a:rPr>
              <a:t>x</a:t>
            </a:r>
            <a:r>
              <a:rPr lang="en-US" sz="1600" dirty="0" err="1">
                <a:solidFill>
                  <a:srgbClr val="0000CC"/>
                </a:solidFill>
              </a:rPr>
              <a:t>+ip</a:t>
            </a:r>
            <a:r>
              <a:rPr lang="en-US" sz="1600" baseline="-25000" dirty="0" err="1">
                <a:solidFill>
                  <a:srgbClr val="0000CC"/>
                </a:solidFill>
              </a:rPr>
              <a:t>y</a:t>
            </a:r>
            <a:r>
              <a:rPr lang="en-US" sz="1600" dirty="0">
                <a:solidFill>
                  <a:srgbClr val="0000CC"/>
                </a:solidFill>
              </a:rPr>
              <a:t> symmetry near </a:t>
            </a:r>
            <a:r>
              <a:rPr lang="en-US" sz="1600" dirty="0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1633229" y="4173378"/>
            <a:ext cx="2401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8000"/>
                </a:solidFill>
              </a:rPr>
              <a:t>|</a:t>
            </a:r>
            <a:r>
              <a:rPr lang="en-US" sz="1400" dirty="0" err="1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sz="1400" dirty="0" err="1">
                <a:solidFill>
                  <a:srgbClr val="008000"/>
                </a:solidFill>
                <a:latin typeface="Arial" charset="0"/>
              </a:rPr>
              <a:t>E</a:t>
            </a:r>
            <a:r>
              <a:rPr lang="en-US" sz="1400" baseline="-25000" dirty="0" err="1">
                <a:solidFill>
                  <a:srgbClr val="008000"/>
                </a:solidFill>
                <a:latin typeface="Arial" charset="0"/>
              </a:rPr>
              <a:t>sp</a:t>
            </a:r>
            <a:r>
              <a:rPr lang="en-US" sz="1400" dirty="0">
                <a:solidFill>
                  <a:srgbClr val="008000"/>
                </a:solidFill>
                <a:latin typeface="Arial" charset="0"/>
              </a:rPr>
              <a:t>| &lt; 4t :  Inverted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8000"/>
                </a:solidFill>
                <a:latin typeface="Arial" charset="0"/>
              </a:rPr>
              <a:t>                    </a:t>
            </a:r>
            <a:r>
              <a:rPr lang="en-US" sz="1400" dirty="0" err="1">
                <a:solidFill>
                  <a:srgbClr val="008000"/>
                </a:solidFill>
                <a:latin typeface="Arial" charset="0"/>
              </a:rPr>
              <a:t>Chern</a:t>
            </a:r>
            <a:r>
              <a:rPr lang="en-US" sz="1400" dirty="0">
                <a:solidFill>
                  <a:srgbClr val="008000"/>
                </a:solidFill>
                <a:latin typeface="Arial" charset="0"/>
              </a:rPr>
              <a:t> Insulator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1219199" y="493835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Regularized continuum model for </a:t>
            </a:r>
            <a:r>
              <a:rPr lang="en-US" sz="2400" dirty="0" err="1"/>
              <a:t>Chern</a:t>
            </a:r>
            <a:r>
              <a:rPr lang="en-US" sz="2400" dirty="0"/>
              <a:t> insulator</a:t>
            </a:r>
          </a:p>
        </p:txBody>
      </p:sp>
      <p:graphicFrame>
        <p:nvGraphicFramePr>
          <p:cNvPr id="6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3637"/>
              </p:ext>
            </p:extLst>
          </p:nvPr>
        </p:nvGraphicFramePr>
        <p:xfrm>
          <a:off x="1489075" y="5657354"/>
          <a:ext cx="41846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5" name="Equation" r:id="rId6" imgW="2831760" imgH="279360" progId="Equation.DSMT4">
                  <p:embed/>
                </p:oleObj>
              </mc:Choice>
              <mc:Fallback>
                <p:oleObj name="Equation" r:id="rId6" imgW="2831760" imgH="279360" progId="Equation.DSMT4">
                  <p:embed/>
                  <p:pic>
                    <p:nvPicPr>
                      <p:cNvPr id="38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657354"/>
                        <a:ext cx="4184650" cy="411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24166" y="6336268"/>
                <a:ext cx="5324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Inverted near k=0 for m&lt;0.    </a:t>
                </a:r>
                <a:r>
                  <a:rPr lang="en-US" dirty="0" err="1">
                    <a:solidFill>
                      <a:srgbClr val="0000CC"/>
                    </a:solidFill>
                  </a:rPr>
                  <a:t>Uninverted</a:t>
                </a:r>
                <a:r>
                  <a:rPr lang="en-US" dirty="0">
                    <a:solidFill>
                      <a:srgbClr val="0000CC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166" y="6336268"/>
                <a:ext cx="5324214" cy="369332"/>
              </a:xfrm>
              <a:prstGeom prst="rect">
                <a:avLst/>
              </a:prstGeom>
              <a:blipFill>
                <a:blip r:embed="rId8"/>
                <a:stretch>
                  <a:fillRect l="-10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29400" y="5471755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 = 4t</a:t>
            </a:r>
            <a:r>
              <a:rPr lang="en-US" sz="1400" baseline="-25000" dirty="0">
                <a:solidFill>
                  <a:srgbClr val="008000"/>
                </a:solidFill>
              </a:rPr>
              <a:t>0</a:t>
            </a:r>
            <a:r>
              <a:rPr lang="en-US" sz="1400" dirty="0">
                <a:solidFill>
                  <a:srgbClr val="008000"/>
                </a:solidFill>
              </a:rPr>
              <a:t>-</a:t>
            </a:r>
            <a:r>
              <a:rPr lang="en-US" sz="1400" dirty="0">
                <a:solidFill>
                  <a:srgbClr val="008000"/>
                </a:solidFill>
                <a:latin typeface="Symbol" panose="05050102010706020507" pitchFamily="18" charset="2"/>
              </a:rPr>
              <a:t>D</a:t>
            </a:r>
            <a:r>
              <a:rPr lang="en-US" sz="1400" dirty="0">
                <a:solidFill>
                  <a:srgbClr val="008000"/>
                </a:solidFill>
              </a:rPr>
              <a:t>E</a:t>
            </a:r>
            <a:r>
              <a:rPr lang="en-US" sz="1400" baseline="-25000" dirty="0">
                <a:solidFill>
                  <a:srgbClr val="008000"/>
                </a:solidFill>
              </a:rPr>
              <a:t>sp</a:t>
            </a:r>
          </a:p>
          <a:p>
            <a:r>
              <a:rPr lang="en-US" sz="1400" dirty="0">
                <a:solidFill>
                  <a:srgbClr val="008000"/>
                </a:solidFill>
              </a:rPr>
              <a:t>a = t</a:t>
            </a:r>
            <a:r>
              <a:rPr lang="en-US" sz="1400" baseline="-25000" dirty="0">
                <a:solidFill>
                  <a:srgbClr val="008000"/>
                </a:solidFill>
              </a:rPr>
              <a:t>0</a:t>
            </a:r>
            <a:r>
              <a:rPr lang="en-US" sz="1400" dirty="0">
                <a:solidFill>
                  <a:srgbClr val="008000"/>
                </a:solidFill>
              </a:rPr>
              <a:t> a</a:t>
            </a:r>
          </a:p>
          <a:p>
            <a:r>
              <a:rPr lang="en-US" sz="1400" dirty="0">
                <a:solidFill>
                  <a:srgbClr val="008000"/>
                </a:solidFill>
              </a:rPr>
              <a:t>v = 2t</a:t>
            </a:r>
            <a:r>
              <a:rPr lang="en-US" sz="1400" baseline="-25000" dirty="0">
                <a:solidFill>
                  <a:srgbClr val="008000"/>
                </a:solidFill>
              </a:rPr>
              <a:t>sp</a:t>
            </a:r>
            <a:r>
              <a:rPr lang="en-US" sz="1400" dirty="0">
                <a:solidFill>
                  <a:srgbClr val="008000"/>
                </a:solidFill>
              </a:rPr>
              <a:t> 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559824"/>
            <a:ext cx="1647293" cy="1573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800" y="10638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8246" y="34551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5875" y="643975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conduction</a:t>
            </a:r>
          </a:p>
          <a:p>
            <a:r>
              <a:rPr lang="en-US" sz="1200" dirty="0">
                <a:solidFill>
                  <a:srgbClr val="0000CC"/>
                </a:solidFill>
              </a:rPr>
              <a:t>band </a:t>
            </a:r>
            <a:r>
              <a:rPr lang="en-US" sz="1200" dirty="0" err="1">
                <a:solidFill>
                  <a:srgbClr val="0000CC"/>
                </a:solidFill>
                <a:latin typeface="Symbol" panose="05050102010706020507" pitchFamily="18" charset="2"/>
              </a:rPr>
              <a:t>t</a:t>
            </a:r>
            <a:r>
              <a:rPr lang="en-US" sz="1200" baseline="-25000" dirty="0" err="1">
                <a:solidFill>
                  <a:srgbClr val="0000CC"/>
                </a:solidFill>
              </a:rPr>
              <a:t>z</a:t>
            </a:r>
            <a:r>
              <a:rPr lang="en-US" sz="1200" dirty="0">
                <a:solidFill>
                  <a:srgbClr val="0000CC"/>
                </a:solidFill>
              </a:rPr>
              <a:t> = 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32433" y="1473470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valence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band </a:t>
            </a:r>
            <a:r>
              <a:rPr lang="en-US" sz="1200" dirty="0" err="1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1200" baseline="-25000" dirty="0" err="1">
                <a:solidFill>
                  <a:srgbClr val="FF0000"/>
                </a:solidFill>
              </a:rPr>
              <a:t>z</a:t>
            </a:r>
            <a:r>
              <a:rPr lang="en-US" sz="1200" dirty="0">
                <a:solidFill>
                  <a:srgbClr val="FF0000"/>
                </a:solidFill>
              </a:rPr>
              <a:t>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31312" y="1345309"/>
                <a:ext cx="322652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312" y="1345309"/>
                <a:ext cx="322652" cy="4072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8083" y="1345309"/>
                <a:ext cx="463717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083" y="1345309"/>
                <a:ext cx="463717" cy="4072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68670" y="16002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p+ip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0344" y="8352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7514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3363913" y="44450"/>
            <a:ext cx="239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Edge States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612775" y="663575"/>
            <a:ext cx="804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1004888" y="654050"/>
            <a:ext cx="709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CC"/>
                </a:solidFill>
                <a:latin typeface="Arial" charset="0"/>
              </a:rPr>
              <a:t>Gapless states at the interface between topologically distinct phases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354013" y="1439862"/>
            <a:ext cx="1831975" cy="1284288"/>
          </a:xfrm>
          <a:prstGeom prst="rect">
            <a:avLst/>
          </a:prstGeom>
          <a:solidFill>
            <a:srgbClr val="98B3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IQHE state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n=1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8053388" y="337185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000" baseline="-25000">
                <a:solidFill>
                  <a:srgbClr val="000000"/>
                </a:solidFill>
                <a:latin typeface="Arial" charset="0"/>
              </a:rPr>
              <a:t>gap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4446588" y="3203575"/>
            <a:ext cx="134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Domain wall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bound state </a:t>
            </a:r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graphicFrame>
        <p:nvGraphicFramePr>
          <p:cNvPr id="367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16770"/>
              </p:ext>
            </p:extLst>
          </p:nvPr>
        </p:nvGraphicFramePr>
        <p:xfrm>
          <a:off x="595313" y="5165725"/>
          <a:ext cx="38719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" name="Equation" r:id="rId3" imgW="2019300" imgH="241300" progId="Equation.DSMT4">
                  <p:embed/>
                </p:oleObj>
              </mc:Choice>
              <mc:Fallback>
                <p:oleObj name="Equation" r:id="rId3" imgW="2019300" imgH="241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5165725"/>
                        <a:ext cx="38719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53130"/>
              </p:ext>
            </p:extLst>
          </p:nvPr>
        </p:nvGraphicFramePr>
        <p:xfrm>
          <a:off x="579438" y="5613400"/>
          <a:ext cx="23685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Equation" r:id="rId5" imgW="1397000" imgH="431800" progId="Equation.DSMT4">
                  <p:embed/>
                </p:oleObj>
              </mc:Choice>
              <mc:Fallback>
                <p:oleObj name="Equation" r:id="rId5" imgW="13970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613400"/>
                        <a:ext cx="236855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7" name="Rectangle 11"/>
          <p:cNvSpPr>
            <a:spLocks noChangeArrowheads="1"/>
          </p:cNvSpPr>
          <p:nvPr/>
        </p:nvSpPr>
        <p:spPr bwMode="auto">
          <a:xfrm>
            <a:off x="2182813" y="1443037"/>
            <a:ext cx="1751012" cy="12842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Vacuum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n=0</a:t>
            </a:r>
          </a:p>
        </p:txBody>
      </p:sp>
      <p:pic>
        <p:nvPicPr>
          <p:cNvPr id="3676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8338" y="1447800"/>
            <a:ext cx="2365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846138" y="3089275"/>
            <a:ext cx="278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Edge states ~ skipping orbits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Lead to quantized transport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4948238" y="1447800"/>
            <a:ext cx="1831975" cy="1274762"/>
          </a:xfrm>
          <a:prstGeom prst="rect">
            <a:avLst/>
          </a:prstGeom>
          <a:solidFill>
            <a:srgbClr val="98B3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6777038" y="1446212"/>
            <a:ext cx="1751012" cy="12842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632" name="Rectangle 16"/>
          <p:cNvSpPr>
            <a:spLocks noChangeArrowheads="1"/>
          </p:cNvSpPr>
          <p:nvPr/>
        </p:nvSpPr>
        <p:spPr bwMode="auto">
          <a:xfrm>
            <a:off x="6229350" y="1447800"/>
            <a:ext cx="1054100" cy="1274762"/>
          </a:xfrm>
          <a:prstGeom prst="rect">
            <a:avLst/>
          </a:prstGeom>
          <a:gradFill rotWithShape="1">
            <a:gsLst>
              <a:gs pos="0">
                <a:srgbClr val="98B3FE"/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4945063" y="2990850"/>
            <a:ext cx="600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634" name="Line 18"/>
          <p:cNvSpPr>
            <a:spLocks noChangeShapeType="1"/>
          </p:cNvSpPr>
          <p:nvPr/>
        </p:nvSpPr>
        <p:spPr bwMode="auto">
          <a:xfrm rot="16200000">
            <a:off x="4647407" y="2421731"/>
            <a:ext cx="60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494338" y="3206750"/>
            <a:ext cx="2598737" cy="581025"/>
            <a:chOff x="3461" y="1735"/>
            <a:chExt cx="1637" cy="486"/>
          </a:xfrm>
        </p:grpSpPr>
        <p:sp>
          <p:nvSpPr>
            <p:cNvPr id="367622" name="Line 6"/>
            <p:cNvSpPr>
              <a:spLocks noChangeShapeType="1"/>
            </p:cNvSpPr>
            <p:nvPr/>
          </p:nvSpPr>
          <p:spPr bwMode="auto">
            <a:xfrm flipV="1">
              <a:off x="5028" y="1783"/>
              <a:ext cx="0" cy="37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635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461" y="1735"/>
              <a:ext cx="1637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636" name="Line 20"/>
            <p:cNvSpPr>
              <a:spLocks noChangeShapeType="1"/>
            </p:cNvSpPr>
            <p:nvPr/>
          </p:nvSpPr>
          <p:spPr bwMode="auto">
            <a:xfrm>
              <a:off x="3709" y="1976"/>
              <a:ext cx="1115" cy="0"/>
            </a:xfrm>
            <a:prstGeom prst="line">
              <a:avLst/>
            </a:prstGeom>
            <a:noFill/>
            <a:ln w="15875">
              <a:solidFill>
                <a:srgbClr val="409D27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637" name="Freeform 21"/>
            <p:cNvSpPr>
              <a:spLocks/>
            </p:cNvSpPr>
            <p:nvPr/>
          </p:nvSpPr>
          <p:spPr bwMode="auto">
            <a:xfrm>
              <a:off x="3461" y="1740"/>
              <a:ext cx="1632" cy="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41" y="0"/>
                </a:cxn>
                <a:cxn ang="0">
                  <a:pos x="77" y="0"/>
                </a:cxn>
                <a:cxn ang="0">
                  <a:pos x="108" y="0"/>
                </a:cxn>
                <a:cxn ang="0">
                  <a:pos x="139" y="0"/>
                </a:cxn>
                <a:cxn ang="0">
                  <a:pos x="176" y="0"/>
                </a:cxn>
                <a:cxn ang="0">
                  <a:pos x="217" y="0"/>
                </a:cxn>
                <a:cxn ang="0">
                  <a:pos x="269" y="0"/>
                </a:cxn>
                <a:cxn ang="0">
                  <a:pos x="325" y="0"/>
                </a:cxn>
                <a:cxn ang="0">
                  <a:pos x="356" y="2"/>
                </a:cxn>
                <a:cxn ang="0">
                  <a:pos x="387" y="5"/>
                </a:cxn>
                <a:cxn ang="0">
                  <a:pos x="449" y="20"/>
                </a:cxn>
                <a:cxn ang="0">
                  <a:pos x="506" y="44"/>
                </a:cxn>
                <a:cxn ang="0">
                  <a:pos x="568" y="74"/>
                </a:cxn>
                <a:cxn ang="0">
                  <a:pos x="630" y="110"/>
                </a:cxn>
                <a:cxn ang="0">
                  <a:pos x="692" y="150"/>
                </a:cxn>
                <a:cxn ang="0">
                  <a:pos x="754" y="191"/>
                </a:cxn>
                <a:cxn ang="0">
                  <a:pos x="816" y="236"/>
                </a:cxn>
                <a:cxn ang="0">
                  <a:pos x="878" y="280"/>
                </a:cxn>
                <a:cxn ang="0">
                  <a:pos x="935" y="321"/>
                </a:cxn>
                <a:cxn ang="0">
                  <a:pos x="997" y="363"/>
                </a:cxn>
                <a:cxn ang="0">
                  <a:pos x="1059" y="398"/>
                </a:cxn>
                <a:cxn ang="0">
                  <a:pos x="1121" y="427"/>
                </a:cxn>
                <a:cxn ang="0">
                  <a:pos x="1183" y="452"/>
                </a:cxn>
                <a:cxn ang="0">
                  <a:pos x="1245" y="466"/>
                </a:cxn>
                <a:cxn ang="0">
                  <a:pos x="1276" y="469"/>
                </a:cxn>
                <a:cxn ang="0">
                  <a:pos x="1307" y="471"/>
                </a:cxn>
                <a:cxn ang="0">
                  <a:pos x="1363" y="471"/>
                </a:cxn>
                <a:cxn ang="0">
                  <a:pos x="1415" y="471"/>
                </a:cxn>
                <a:cxn ang="0">
                  <a:pos x="1456" y="471"/>
                </a:cxn>
                <a:cxn ang="0">
                  <a:pos x="1492" y="471"/>
                </a:cxn>
                <a:cxn ang="0">
                  <a:pos x="1529" y="471"/>
                </a:cxn>
                <a:cxn ang="0">
                  <a:pos x="1554" y="471"/>
                </a:cxn>
                <a:cxn ang="0">
                  <a:pos x="1591" y="471"/>
                </a:cxn>
                <a:cxn ang="0">
                  <a:pos x="1616" y="471"/>
                </a:cxn>
                <a:cxn ang="0">
                  <a:pos x="1627" y="471"/>
                </a:cxn>
                <a:cxn ang="0">
                  <a:pos x="1632" y="471"/>
                </a:cxn>
                <a:cxn ang="0">
                  <a:pos x="1632" y="471"/>
                </a:cxn>
              </a:cxnLst>
              <a:rect l="0" t="0" r="r" b="b"/>
              <a:pathLst>
                <a:path w="1632" h="47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  <a:lnTo>
                    <a:pt x="41" y="0"/>
                  </a:lnTo>
                  <a:lnTo>
                    <a:pt x="77" y="0"/>
                  </a:lnTo>
                  <a:lnTo>
                    <a:pt x="108" y="0"/>
                  </a:lnTo>
                  <a:lnTo>
                    <a:pt x="139" y="0"/>
                  </a:lnTo>
                  <a:lnTo>
                    <a:pt x="176" y="0"/>
                  </a:lnTo>
                  <a:lnTo>
                    <a:pt x="217" y="0"/>
                  </a:lnTo>
                  <a:lnTo>
                    <a:pt x="269" y="0"/>
                  </a:lnTo>
                  <a:lnTo>
                    <a:pt x="325" y="0"/>
                  </a:lnTo>
                  <a:lnTo>
                    <a:pt x="356" y="2"/>
                  </a:lnTo>
                  <a:lnTo>
                    <a:pt x="387" y="5"/>
                  </a:lnTo>
                  <a:lnTo>
                    <a:pt x="449" y="20"/>
                  </a:lnTo>
                  <a:lnTo>
                    <a:pt x="506" y="44"/>
                  </a:lnTo>
                  <a:lnTo>
                    <a:pt x="568" y="74"/>
                  </a:lnTo>
                  <a:lnTo>
                    <a:pt x="630" y="110"/>
                  </a:lnTo>
                  <a:lnTo>
                    <a:pt x="692" y="150"/>
                  </a:lnTo>
                  <a:lnTo>
                    <a:pt x="754" y="191"/>
                  </a:lnTo>
                  <a:lnTo>
                    <a:pt x="816" y="236"/>
                  </a:lnTo>
                  <a:lnTo>
                    <a:pt x="878" y="280"/>
                  </a:lnTo>
                  <a:lnTo>
                    <a:pt x="935" y="321"/>
                  </a:lnTo>
                  <a:lnTo>
                    <a:pt x="997" y="363"/>
                  </a:lnTo>
                  <a:lnTo>
                    <a:pt x="1059" y="398"/>
                  </a:lnTo>
                  <a:lnTo>
                    <a:pt x="1121" y="427"/>
                  </a:lnTo>
                  <a:lnTo>
                    <a:pt x="1183" y="452"/>
                  </a:lnTo>
                  <a:lnTo>
                    <a:pt x="1245" y="466"/>
                  </a:lnTo>
                  <a:lnTo>
                    <a:pt x="1276" y="469"/>
                  </a:lnTo>
                  <a:lnTo>
                    <a:pt x="1307" y="471"/>
                  </a:lnTo>
                  <a:lnTo>
                    <a:pt x="1363" y="471"/>
                  </a:lnTo>
                  <a:lnTo>
                    <a:pt x="1415" y="471"/>
                  </a:lnTo>
                  <a:lnTo>
                    <a:pt x="1456" y="471"/>
                  </a:lnTo>
                  <a:lnTo>
                    <a:pt x="1492" y="471"/>
                  </a:lnTo>
                  <a:lnTo>
                    <a:pt x="1529" y="471"/>
                  </a:lnTo>
                  <a:lnTo>
                    <a:pt x="1554" y="471"/>
                  </a:lnTo>
                  <a:lnTo>
                    <a:pt x="1591" y="471"/>
                  </a:lnTo>
                  <a:lnTo>
                    <a:pt x="1616" y="471"/>
                  </a:lnTo>
                  <a:lnTo>
                    <a:pt x="1627" y="471"/>
                  </a:lnTo>
                  <a:lnTo>
                    <a:pt x="1632" y="471"/>
                  </a:lnTo>
                  <a:lnTo>
                    <a:pt x="1632" y="471"/>
                  </a:lnTo>
                </a:path>
              </a:pathLst>
            </a:custGeom>
            <a:noFill/>
            <a:ln w="38100" cmpd="sng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638" name="Freeform 22"/>
            <p:cNvSpPr>
              <a:spLocks/>
            </p:cNvSpPr>
            <p:nvPr/>
          </p:nvSpPr>
          <p:spPr bwMode="auto">
            <a:xfrm>
              <a:off x="3461" y="1740"/>
              <a:ext cx="1632" cy="471"/>
            </a:xfrm>
            <a:custGeom>
              <a:avLst/>
              <a:gdLst/>
              <a:ahLst/>
              <a:cxnLst>
                <a:cxn ang="0">
                  <a:pos x="0" y="471"/>
                </a:cxn>
                <a:cxn ang="0">
                  <a:pos x="0" y="471"/>
                </a:cxn>
                <a:cxn ang="0">
                  <a:pos x="5" y="471"/>
                </a:cxn>
                <a:cxn ang="0">
                  <a:pos x="15" y="471"/>
                </a:cxn>
                <a:cxn ang="0">
                  <a:pos x="41" y="471"/>
                </a:cxn>
                <a:cxn ang="0">
                  <a:pos x="77" y="471"/>
                </a:cxn>
                <a:cxn ang="0">
                  <a:pos x="108" y="471"/>
                </a:cxn>
                <a:cxn ang="0">
                  <a:pos x="139" y="471"/>
                </a:cxn>
                <a:cxn ang="0">
                  <a:pos x="176" y="471"/>
                </a:cxn>
                <a:cxn ang="0">
                  <a:pos x="217" y="471"/>
                </a:cxn>
                <a:cxn ang="0">
                  <a:pos x="269" y="471"/>
                </a:cxn>
                <a:cxn ang="0">
                  <a:pos x="325" y="471"/>
                </a:cxn>
                <a:cxn ang="0">
                  <a:pos x="356" y="469"/>
                </a:cxn>
                <a:cxn ang="0">
                  <a:pos x="387" y="466"/>
                </a:cxn>
                <a:cxn ang="0">
                  <a:pos x="449" y="452"/>
                </a:cxn>
                <a:cxn ang="0">
                  <a:pos x="506" y="427"/>
                </a:cxn>
                <a:cxn ang="0">
                  <a:pos x="568" y="398"/>
                </a:cxn>
                <a:cxn ang="0">
                  <a:pos x="630" y="363"/>
                </a:cxn>
                <a:cxn ang="0">
                  <a:pos x="692" y="321"/>
                </a:cxn>
                <a:cxn ang="0">
                  <a:pos x="754" y="280"/>
                </a:cxn>
                <a:cxn ang="0">
                  <a:pos x="816" y="236"/>
                </a:cxn>
                <a:cxn ang="0">
                  <a:pos x="878" y="191"/>
                </a:cxn>
                <a:cxn ang="0">
                  <a:pos x="935" y="150"/>
                </a:cxn>
                <a:cxn ang="0">
                  <a:pos x="997" y="110"/>
                </a:cxn>
                <a:cxn ang="0">
                  <a:pos x="1059" y="74"/>
                </a:cxn>
                <a:cxn ang="0">
                  <a:pos x="1121" y="44"/>
                </a:cxn>
                <a:cxn ang="0">
                  <a:pos x="1183" y="20"/>
                </a:cxn>
                <a:cxn ang="0">
                  <a:pos x="1245" y="5"/>
                </a:cxn>
                <a:cxn ang="0">
                  <a:pos x="1276" y="2"/>
                </a:cxn>
                <a:cxn ang="0">
                  <a:pos x="1307" y="0"/>
                </a:cxn>
                <a:cxn ang="0">
                  <a:pos x="1363" y="0"/>
                </a:cxn>
                <a:cxn ang="0">
                  <a:pos x="1415" y="0"/>
                </a:cxn>
                <a:cxn ang="0">
                  <a:pos x="1456" y="0"/>
                </a:cxn>
                <a:cxn ang="0">
                  <a:pos x="1492" y="0"/>
                </a:cxn>
                <a:cxn ang="0">
                  <a:pos x="1529" y="0"/>
                </a:cxn>
                <a:cxn ang="0">
                  <a:pos x="1554" y="0"/>
                </a:cxn>
                <a:cxn ang="0">
                  <a:pos x="1591" y="0"/>
                </a:cxn>
                <a:cxn ang="0">
                  <a:pos x="1616" y="0"/>
                </a:cxn>
                <a:cxn ang="0">
                  <a:pos x="1627" y="0"/>
                </a:cxn>
                <a:cxn ang="0">
                  <a:pos x="1632" y="0"/>
                </a:cxn>
                <a:cxn ang="0">
                  <a:pos x="1632" y="0"/>
                </a:cxn>
              </a:cxnLst>
              <a:rect l="0" t="0" r="r" b="b"/>
              <a:pathLst>
                <a:path w="1632" h="471">
                  <a:moveTo>
                    <a:pt x="0" y="471"/>
                  </a:moveTo>
                  <a:lnTo>
                    <a:pt x="0" y="471"/>
                  </a:lnTo>
                  <a:lnTo>
                    <a:pt x="5" y="471"/>
                  </a:lnTo>
                  <a:lnTo>
                    <a:pt x="15" y="471"/>
                  </a:lnTo>
                  <a:lnTo>
                    <a:pt x="41" y="471"/>
                  </a:lnTo>
                  <a:lnTo>
                    <a:pt x="77" y="471"/>
                  </a:lnTo>
                  <a:lnTo>
                    <a:pt x="108" y="471"/>
                  </a:lnTo>
                  <a:lnTo>
                    <a:pt x="139" y="471"/>
                  </a:lnTo>
                  <a:lnTo>
                    <a:pt x="176" y="471"/>
                  </a:lnTo>
                  <a:lnTo>
                    <a:pt x="217" y="471"/>
                  </a:lnTo>
                  <a:lnTo>
                    <a:pt x="269" y="471"/>
                  </a:lnTo>
                  <a:lnTo>
                    <a:pt x="325" y="471"/>
                  </a:lnTo>
                  <a:lnTo>
                    <a:pt x="356" y="469"/>
                  </a:lnTo>
                  <a:lnTo>
                    <a:pt x="387" y="466"/>
                  </a:lnTo>
                  <a:lnTo>
                    <a:pt x="449" y="452"/>
                  </a:lnTo>
                  <a:lnTo>
                    <a:pt x="506" y="427"/>
                  </a:lnTo>
                  <a:lnTo>
                    <a:pt x="568" y="398"/>
                  </a:lnTo>
                  <a:lnTo>
                    <a:pt x="630" y="363"/>
                  </a:lnTo>
                  <a:lnTo>
                    <a:pt x="692" y="321"/>
                  </a:lnTo>
                  <a:lnTo>
                    <a:pt x="754" y="280"/>
                  </a:lnTo>
                  <a:lnTo>
                    <a:pt x="816" y="236"/>
                  </a:lnTo>
                  <a:lnTo>
                    <a:pt x="878" y="191"/>
                  </a:lnTo>
                  <a:lnTo>
                    <a:pt x="935" y="150"/>
                  </a:lnTo>
                  <a:lnTo>
                    <a:pt x="997" y="110"/>
                  </a:lnTo>
                  <a:lnTo>
                    <a:pt x="1059" y="74"/>
                  </a:lnTo>
                  <a:lnTo>
                    <a:pt x="1121" y="44"/>
                  </a:lnTo>
                  <a:lnTo>
                    <a:pt x="1183" y="20"/>
                  </a:lnTo>
                  <a:lnTo>
                    <a:pt x="1245" y="5"/>
                  </a:lnTo>
                  <a:lnTo>
                    <a:pt x="1276" y="2"/>
                  </a:lnTo>
                  <a:lnTo>
                    <a:pt x="1307" y="0"/>
                  </a:lnTo>
                  <a:lnTo>
                    <a:pt x="1363" y="0"/>
                  </a:lnTo>
                  <a:lnTo>
                    <a:pt x="1415" y="0"/>
                  </a:lnTo>
                  <a:lnTo>
                    <a:pt x="1456" y="0"/>
                  </a:lnTo>
                  <a:lnTo>
                    <a:pt x="1492" y="0"/>
                  </a:lnTo>
                  <a:lnTo>
                    <a:pt x="1529" y="0"/>
                  </a:lnTo>
                  <a:lnTo>
                    <a:pt x="1554" y="0"/>
                  </a:lnTo>
                  <a:lnTo>
                    <a:pt x="1591" y="0"/>
                  </a:lnTo>
                  <a:lnTo>
                    <a:pt x="1616" y="0"/>
                  </a:lnTo>
                  <a:lnTo>
                    <a:pt x="1627" y="0"/>
                  </a:lnTo>
                  <a:lnTo>
                    <a:pt x="1632" y="0"/>
                  </a:lnTo>
                  <a:lnTo>
                    <a:pt x="1632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639" name="Freeform 23"/>
            <p:cNvSpPr>
              <a:spLocks/>
            </p:cNvSpPr>
            <p:nvPr/>
          </p:nvSpPr>
          <p:spPr bwMode="auto">
            <a:xfrm>
              <a:off x="3869" y="1828"/>
              <a:ext cx="816" cy="14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21" y="145"/>
                </a:cxn>
                <a:cxn ang="0">
                  <a:pos x="46" y="140"/>
                </a:cxn>
                <a:cxn ang="0">
                  <a:pos x="67" y="133"/>
                </a:cxn>
                <a:cxn ang="0">
                  <a:pos x="93" y="125"/>
                </a:cxn>
                <a:cxn ang="0">
                  <a:pos x="139" y="101"/>
                </a:cxn>
                <a:cxn ang="0">
                  <a:pos x="186" y="74"/>
                </a:cxn>
                <a:cxn ang="0">
                  <a:pos x="238" y="47"/>
                </a:cxn>
                <a:cxn ang="0">
                  <a:pos x="289" y="22"/>
                </a:cxn>
                <a:cxn ang="0">
                  <a:pos x="320" y="15"/>
                </a:cxn>
                <a:cxn ang="0">
                  <a:pos x="346" y="8"/>
                </a:cxn>
                <a:cxn ang="0">
                  <a:pos x="377" y="3"/>
                </a:cxn>
                <a:cxn ang="0">
                  <a:pos x="408" y="0"/>
                </a:cxn>
                <a:cxn ang="0">
                  <a:pos x="439" y="3"/>
                </a:cxn>
                <a:cxn ang="0">
                  <a:pos x="465" y="8"/>
                </a:cxn>
                <a:cxn ang="0">
                  <a:pos x="491" y="15"/>
                </a:cxn>
                <a:cxn ang="0">
                  <a:pos x="516" y="22"/>
                </a:cxn>
                <a:cxn ang="0">
                  <a:pos x="563" y="47"/>
                </a:cxn>
                <a:cxn ang="0">
                  <a:pos x="609" y="74"/>
                </a:cxn>
                <a:cxn ang="0">
                  <a:pos x="656" y="101"/>
                </a:cxn>
                <a:cxn ang="0">
                  <a:pos x="707" y="125"/>
                </a:cxn>
                <a:cxn ang="0">
                  <a:pos x="733" y="133"/>
                </a:cxn>
                <a:cxn ang="0">
                  <a:pos x="759" y="140"/>
                </a:cxn>
                <a:cxn ang="0">
                  <a:pos x="785" y="145"/>
                </a:cxn>
                <a:cxn ang="0">
                  <a:pos x="816" y="148"/>
                </a:cxn>
              </a:cxnLst>
              <a:rect l="0" t="0" r="r" b="b"/>
              <a:pathLst>
                <a:path w="816" h="148">
                  <a:moveTo>
                    <a:pt x="0" y="148"/>
                  </a:moveTo>
                  <a:lnTo>
                    <a:pt x="21" y="145"/>
                  </a:lnTo>
                  <a:lnTo>
                    <a:pt x="46" y="140"/>
                  </a:lnTo>
                  <a:lnTo>
                    <a:pt x="67" y="133"/>
                  </a:lnTo>
                  <a:lnTo>
                    <a:pt x="93" y="125"/>
                  </a:lnTo>
                  <a:lnTo>
                    <a:pt x="139" y="101"/>
                  </a:lnTo>
                  <a:lnTo>
                    <a:pt x="186" y="74"/>
                  </a:lnTo>
                  <a:lnTo>
                    <a:pt x="238" y="47"/>
                  </a:lnTo>
                  <a:lnTo>
                    <a:pt x="289" y="22"/>
                  </a:lnTo>
                  <a:lnTo>
                    <a:pt x="320" y="15"/>
                  </a:lnTo>
                  <a:lnTo>
                    <a:pt x="346" y="8"/>
                  </a:lnTo>
                  <a:lnTo>
                    <a:pt x="377" y="3"/>
                  </a:lnTo>
                  <a:lnTo>
                    <a:pt x="408" y="0"/>
                  </a:lnTo>
                  <a:lnTo>
                    <a:pt x="439" y="3"/>
                  </a:lnTo>
                  <a:lnTo>
                    <a:pt x="465" y="8"/>
                  </a:lnTo>
                  <a:lnTo>
                    <a:pt x="491" y="15"/>
                  </a:lnTo>
                  <a:lnTo>
                    <a:pt x="516" y="22"/>
                  </a:lnTo>
                  <a:lnTo>
                    <a:pt x="563" y="47"/>
                  </a:lnTo>
                  <a:lnTo>
                    <a:pt x="609" y="74"/>
                  </a:lnTo>
                  <a:lnTo>
                    <a:pt x="656" y="101"/>
                  </a:lnTo>
                  <a:lnTo>
                    <a:pt x="707" y="125"/>
                  </a:lnTo>
                  <a:lnTo>
                    <a:pt x="733" y="133"/>
                  </a:lnTo>
                  <a:lnTo>
                    <a:pt x="759" y="140"/>
                  </a:lnTo>
                  <a:lnTo>
                    <a:pt x="785" y="145"/>
                  </a:lnTo>
                  <a:lnTo>
                    <a:pt x="816" y="148"/>
                  </a:lnTo>
                </a:path>
              </a:pathLst>
            </a:custGeom>
            <a:noFill/>
            <a:ln w="33338">
              <a:solidFill>
                <a:srgbClr val="D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3676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294804"/>
              </p:ext>
            </p:extLst>
          </p:nvPr>
        </p:nvGraphicFramePr>
        <p:xfrm>
          <a:off x="3441700" y="5891212"/>
          <a:ext cx="1635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" name="Equation" r:id="rId8" imgW="863225" imgH="241195" progId="Equation.DSMT4">
                  <p:embed/>
                </p:oleObj>
              </mc:Choice>
              <mc:Fallback>
                <p:oleObj name="Equation" r:id="rId8" imgW="863225" imgH="241195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5891212"/>
                        <a:ext cx="1635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42" name="Text Box 26"/>
          <p:cNvSpPr txBox="1">
            <a:spLocks noChangeArrowheads="1"/>
          </p:cNvSpPr>
          <p:nvPr/>
        </p:nvSpPr>
        <p:spPr bwMode="auto">
          <a:xfrm>
            <a:off x="412750" y="4610100"/>
            <a:ext cx="437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CC"/>
                </a:solidFill>
                <a:latin typeface="Arial" charset="0"/>
              </a:rPr>
              <a:t>Band inversion transition : Dirac Equation</a:t>
            </a:r>
          </a:p>
        </p:txBody>
      </p:sp>
      <p:pic>
        <p:nvPicPr>
          <p:cNvPr id="367643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1263" y="4911725"/>
            <a:ext cx="16430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7644" name="Text Box 28"/>
          <p:cNvSpPr txBox="1">
            <a:spLocks noChangeArrowheads="1"/>
          </p:cNvSpPr>
          <p:nvPr/>
        </p:nvSpPr>
        <p:spPr bwMode="auto">
          <a:xfrm>
            <a:off x="7840663" y="512127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2000" baseline="-2500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367645" name="Text Box 29"/>
          <p:cNvSpPr txBox="1">
            <a:spLocks noChangeArrowheads="1"/>
          </p:cNvSpPr>
          <p:nvPr/>
        </p:nvSpPr>
        <p:spPr bwMode="auto">
          <a:xfrm>
            <a:off x="6629400" y="49212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000" baseline="-25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7646" name="Text Box 30"/>
          <p:cNvSpPr txBox="1">
            <a:spLocks noChangeArrowheads="1"/>
          </p:cNvSpPr>
          <p:nvPr/>
        </p:nvSpPr>
        <p:spPr bwMode="auto">
          <a:xfrm>
            <a:off x="5411788" y="2376487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367647" name="Text Box 31"/>
          <p:cNvSpPr txBox="1">
            <a:spLocks noChangeArrowheads="1"/>
          </p:cNvSpPr>
          <p:nvPr/>
        </p:nvSpPr>
        <p:spPr bwMode="auto">
          <a:xfrm>
            <a:off x="4941888" y="187801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367648" name="Text Box 32"/>
          <p:cNvSpPr txBox="1">
            <a:spLocks noChangeArrowheads="1"/>
          </p:cNvSpPr>
          <p:nvPr/>
        </p:nvSpPr>
        <p:spPr bwMode="auto">
          <a:xfrm>
            <a:off x="6110288" y="60960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CC"/>
                </a:solidFill>
                <a:latin typeface="Arial" charset="0"/>
              </a:rPr>
              <a:t>Chiral Dirac Fermions</a:t>
            </a:r>
          </a:p>
        </p:txBody>
      </p:sp>
      <p:sp>
        <p:nvSpPr>
          <p:cNvPr id="367649" name="Text Box 33"/>
          <p:cNvSpPr txBox="1">
            <a:spLocks noChangeArrowheads="1"/>
          </p:cNvSpPr>
          <p:nvPr/>
        </p:nvSpPr>
        <p:spPr bwMode="auto">
          <a:xfrm>
            <a:off x="4897438" y="3595687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m&lt;0</a:t>
            </a:r>
          </a:p>
        </p:txBody>
      </p:sp>
      <p:sp>
        <p:nvSpPr>
          <p:cNvPr id="367650" name="Text Box 34"/>
          <p:cNvSpPr txBox="1">
            <a:spLocks noChangeArrowheads="1"/>
          </p:cNvSpPr>
          <p:nvPr/>
        </p:nvSpPr>
        <p:spPr bwMode="auto">
          <a:xfrm>
            <a:off x="8026400" y="3021012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m&gt;0</a:t>
            </a:r>
          </a:p>
        </p:txBody>
      </p:sp>
      <p:sp>
        <p:nvSpPr>
          <p:cNvPr id="367651" name="Text Box 35"/>
          <p:cNvSpPr txBox="1">
            <a:spLocks noChangeArrowheads="1"/>
          </p:cNvSpPr>
          <p:nvPr/>
        </p:nvSpPr>
        <p:spPr bwMode="auto">
          <a:xfrm>
            <a:off x="5303869" y="1735137"/>
            <a:ext cx="1109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n=1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 baseline="-250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7652" name="Text Box 36"/>
          <p:cNvSpPr txBox="1">
            <a:spLocks noChangeArrowheads="1"/>
          </p:cNvSpPr>
          <p:nvPr/>
        </p:nvSpPr>
        <p:spPr bwMode="auto">
          <a:xfrm>
            <a:off x="7218394" y="1731962"/>
            <a:ext cx="1109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n=0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 baseline="-250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7653" name="Line 37"/>
          <p:cNvSpPr>
            <a:spLocks noChangeShapeType="1"/>
          </p:cNvSpPr>
          <p:nvPr/>
        </p:nvSpPr>
        <p:spPr bwMode="auto">
          <a:xfrm flipV="1">
            <a:off x="6843713" y="1543050"/>
            <a:ext cx="0" cy="108108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1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687638" y="184150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Generalizations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73125" y="4117975"/>
            <a:ext cx="561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Higher Dimensions :  “Bott periodicity”   d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→ d+2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911225" y="1060450"/>
            <a:ext cx="508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d=4 :  4 dimensional generalization of IQHE</a:t>
            </a:r>
          </a:p>
        </p:txBody>
      </p:sp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1416050" y="1625600"/>
          <a:ext cx="2609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5" name="Equation" r:id="rId3" imgW="1689100" imgH="279400" progId="Equation.DSMT4">
                  <p:embed/>
                </p:oleObj>
              </mc:Choice>
              <mc:Fallback>
                <p:oleObj name="Equation" r:id="rId3" imgW="1689100" imgH="279400" progId="Equation.DSMT4">
                  <p:embed/>
                  <p:pic>
                    <p:nvPicPr>
                      <p:cNvPr id="235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625600"/>
                        <a:ext cx="26098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8"/>
          <p:cNvGraphicFramePr>
            <a:graphicFrameLocks noChangeAspect="1"/>
          </p:cNvGraphicFramePr>
          <p:nvPr/>
        </p:nvGraphicFramePr>
        <p:xfrm>
          <a:off x="1425575" y="2227263"/>
          <a:ext cx="15494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6" name="Equation" r:id="rId5" imgW="1002865" imgH="177723" progId="Equation.DSMT4">
                  <p:embed/>
                </p:oleObj>
              </mc:Choice>
              <mc:Fallback>
                <p:oleObj name="Equation" r:id="rId5" imgW="1002865" imgH="177723" progId="Equation.DSMT4">
                  <p:embed/>
                  <p:pic>
                    <p:nvPicPr>
                      <p:cNvPr id="2355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227263"/>
                        <a:ext cx="1549400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9"/>
          <p:cNvGraphicFramePr>
            <a:graphicFrameLocks noChangeAspect="1"/>
          </p:cNvGraphicFramePr>
          <p:nvPr/>
        </p:nvGraphicFramePr>
        <p:xfrm>
          <a:off x="1431925" y="2613025"/>
          <a:ext cx="2413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7" name="Equation" r:id="rId7" imgW="1562100" imgH="393700" progId="Equation.DSMT4">
                  <p:embed/>
                </p:oleObj>
              </mc:Choice>
              <mc:Fallback>
                <p:oleObj name="Equation" r:id="rId7" imgW="1562100" imgH="393700" progId="Equation.DSMT4">
                  <p:embed/>
                  <p:pic>
                    <p:nvPicPr>
                      <p:cNvPr id="2355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613025"/>
                        <a:ext cx="2413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1406525" y="3430588"/>
            <a:ext cx="4838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Boundary states :  3+1D Chiral Dirac fermions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4221163" y="1651000"/>
            <a:ext cx="3525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Non-Abelian Berry connection 1-form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4230688" y="2174875"/>
            <a:ext cx="3392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Non-Abelian Berry curvature 2-form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4240213" y="2741613"/>
            <a:ext cx="484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2nd Chern number  =  integral of 4-form over 4D BZ</a:t>
            </a:r>
          </a:p>
        </p:txBody>
      </p:sp>
      <p:pic>
        <p:nvPicPr>
          <p:cNvPr id="23564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740275"/>
            <a:ext cx="4781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1290638" y="5575300"/>
            <a:ext cx="16081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symmetry</a:t>
            </a:r>
          </a:p>
          <a:p>
            <a:pPr marL="0" marR="0" lvl="0" indent="0" algn="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chiral symmetry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192213" y="4749800"/>
            <a:ext cx="6678612" cy="1746250"/>
          </a:xfrm>
          <a:prstGeom prst="rect">
            <a:avLst/>
          </a:prstGeom>
          <a:solidFill>
            <a:srgbClr val="0033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6108700" y="1100138"/>
            <a:ext cx="1458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Zhang, Hu ‘01</a:t>
            </a:r>
          </a:p>
        </p:txBody>
      </p:sp>
    </p:spTree>
    <p:extLst>
      <p:ext uri="{BB962C8B-B14F-4D97-AF65-F5344CB8AC3E}">
        <p14:creationId xmlns:p14="http://schemas.microsoft.com/office/powerpoint/2010/main" val="166399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535" y="251798"/>
            <a:ext cx="590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Topology and Quantum Phases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738" y="1042092"/>
            <a:ext cx="627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CC"/>
                </a:solidFill>
                <a:latin typeface="Arial" charset="0"/>
              </a:rPr>
              <a:t>Topological Equivalence :    Principle of Adiabatic Continuity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777" y="1712958"/>
            <a:ext cx="384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Quantum phases with an energy gap are topologically equivalent if they can be smoothly deformed into one another without closing the gap.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Topologically distinct phases are separated by quantum phase transition.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862" y="3854998"/>
            <a:ext cx="27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CC"/>
                </a:solidFill>
                <a:latin typeface="Arial" charset="0"/>
              </a:rPr>
              <a:t>Topological Band Theory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237" y="4425598"/>
            <a:ext cx="384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Describe states that are adiabatically connected to non interacting fermions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Classify single particle Bloch band structures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764436" y="5186872"/>
            <a:ext cx="0" cy="5715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766023" y="4361372"/>
            <a:ext cx="0" cy="685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753722" y="4772166"/>
            <a:ext cx="837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9900"/>
                </a:solidFill>
                <a:latin typeface="Arial" charset="0"/>
              </a:rPr>
              <a:t>E</a:t>
            </a:r>
            <a:r>
              <a:rPr lang="en-US" sz="1200" baseline="-25000" dirty="0" err="1">
                <a:solidFill>
                  <a:srgbClr val="009900"/>
                </a:solidFill>
                <a:latin typeface="Arial" charset="0"/>
              </a:rPr>
              <a:t>g</a:t>
            </a:r>
            <a:r>
              <a:rPr lang="en-US" sz="1200" dirty="0">
                <a:solidFill>
                  <a:srgbClr val="009900"/>
                </a:solidFill>
                <a:latin typeface="Arial" charset="0"/>
              </a:rPr>
              <a:t> ~ 1 eV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476873" y="6222038"/>
            <a:ext cx="169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Band Theory of Solids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e.g.  Silicon</a:t>
            </a:r>
          </a:p>
        </p:txBody>
      </p:sp>
      <p:grpSp>
        <p:nvGrpSpPr>
          <p:cNvPr id="22" name="Group 98"/>
          <p:cNvGrpSpPr>
            <a:grpSpLocks/>
          </p:cNvGrpSpPr>
          <p:nvPr/>
        </p:nvGrpSpPr>
        <p:grpSpPr bwMode="auto">
          <a:xfrm>
            <a:off x="5433111" y="4102609"/>
            <a:ext cx="2241550" cy="2105025"/>
            <a:chOff x="3626" y="110"/>
            <a:chExt cx="1508" cy="1413"/>
          </a:xfrm>
        </p:grpSpPr>
        <p:pic>
          <p:nvPicPr>
            <p:cNvPr id="23" name="Picture 99"/>
            <p:cNvPicPr>
              <a:picLocks noChangeAspect="1" noChangeArrowheads="1"/>
            </p:cNvPicPr>
            <p:nvPr/>
          </p:nvPicPr>
          <p:blipFill>
            <a:blip r:embed="rId3" cstate="print"/>
            <a:srcRect l="1483" t="7632" r="17802"/>
            <a:stretch>
              <a:fillRect/>
            </a:stretch>
          </p:blipFill>
          <p:spPr bwMode="auto">
            <a:xfrm>
              <a:off x="3626" y="110"/>
              <a:ext cx="1508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00"/>
            <p:cNvSpPr>
              <a:spLocks noChangeArrowheads="1"/>
            </p:cNvSpPr>
            <p:nvPr/>
          </p:nvSpPr>
          <p:spPr bwMode="auto">
            <a:xfrm>
              <a:off x="3706" y="824"/>
              <a:ext cx="1413" cy="595"/>
            </a:xfrm>
            <a:prstGeom prst="rect">
              <a:avLst/>
            </a:prstGeom>
            <a:solidFill>
              <a:srgbClr val="3333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101"/>
            <p:cNvSpPr>
              <a:spLocks noChangeArrowheads="1"/>
            </p:cNvSpPr>
            <p:nvPr/>
          </p:nvSpPr>
          <p:spPr bwMode="auto">
            <a:xfrm>
              <a:off x="3710" y="131"/>
              <a:ext cx="1413" cy="609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02"/>
            <p:cNvSpPr>
              <a:spLocks noChangeArrowheads="1"/>
            </p:cNvSpPr>
            <p:nvPr/>
          </p:nvSpPr>
          <p:spPr bwMode="auto">
            <a:xfrm>
              <a:off x="3707" y="737"/>
              <a:ext cx="1416" cy="87"/>
            </a:xfrm>
            <a:prstGeom prst="rect">
              <a:avLst/>
            </a:prstGeom>
            <a:solidFill>
              <a:srgbClr val="0080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22" y="1510030"/>
            <a:ext cx="2943165" cy="185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75998" y="160841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8943" y="3319790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adiabatic deformation</a:t>
            </a:r>
          </a:p>
        </p:txBody>
      </p:sp>
      <p:cxnSp>
        <p:nvCxnSpPr>
          <p:cNvPr id="603136" name="Straight Arrow Connector 603135"/>
          <p:cNvCxnSpPr/>
          <p:nvPr/>
        </p:nvCxnSpPr>
        <p:spPr bwMode="auto">
          <a:xfrm>
            <a:off x="6019127" y="2493817"/>
            <a:ext cx="0" cy="53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03137" name="TextBox 603136"/>
          <p:cNvSpPr txBox="1"/>
          <p:nvPr/>
        </p:nvSpPr>
        <p:spPr>
          <a:xfrm>
            <a:off x="5484903" y="1864897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excited states</a:t>
            </a:r>
          </a:p>
        </p:txBody>
      </p:sp>
      <p:sp>
        <p:nvSpPr>
          <p:cNvPr id="603139" name="TextBox 603138"/>
          <p:cNvSpPr txBox="1"/>
          <p:nvPr/>
        </p:nvSpPr>
        <p:spPr>
          <a:xfrm>
            <a:off x="7520715" y="2531284"/>
            <a:ext cx="1447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C00000"/>
                </a:solidFill>
                <a:latin typeface="Arial" charset="0"/>
              </a:rPr>
              <a:t>topological quantum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C00000"/>
                </a:solidFill>
                <a:latin typeface="Arial" charset="0"/>
              </a:rPr>
              <a:t>critical point</a:t>
            </a:r>
          </a:p>
        </p:txBody>
      </p:sp>
      <p:sp>
        <p:nvSpPr>
          <p:cNvPr id="603140" name="TextBox 603139"/>
          <p:cNvSpPr txBox="1"/>
          <p:nvPr/>
        </p:nvSpPr>
        <p:spPr>
          <a:xfrm>
            <a:off x="5642676" y="2529103"/>
            <a:ext cx="450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Gap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1100" baseline="-25000" dirty="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603142" name="Rectangle 603141"/>
          <p:cNvSpPr/>
          <p:nvPr/>
        </p:nvSpPr>
        <p:spPr>
          <a:xfrm>
            <a:off x="5005152" y="3097935"/>
            <a:ext cx="1183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CC"/>
                </a:solidFill>
                <a:latin typeface="Arial" charset="0"/>
              </a:rPr>
              <a:t>Ground state E</a:t>
            </a:r>
            <a:r>
              <a:rPr lang="en-US" sz="1050" baseline="-25000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cxnSp>
        <p:nvCxnSpPr>
          <p:cNvPr id="603145" name="Straight Arrow Connector 603144"/>
          <p:cNvCxnSpPr/>
          <p:nvPr/>
        </p:nvCxnSpPr>
        <p:spPr bwMode="auto">
          <a:xfrm flipH="1">
            <a:off x="6808943" y="2789427"/>
            <a:ext cx="749075" cy="1308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73839"/>
              </p:ext>
            </p:extLst>
          </p:nvPr>
        </p:nvGraphicFramePr>
        <p:xfrm>
          <a:off x="922531" y="5530503"/>
          <a:ext cx="3971458" cy="42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3530600" imgH="381000" progId="Equation.DSMT4">
                  <p:embed/>
                </p:oleObj>
              </mc:Choice>
              <mc:Fallback>
                <p:oleObj name="Equation" r:id="rId5" imgW="3530600" imgH="38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31" y="5530503"/>
                        <a:ext cx="3971458" cy="429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15340" y="437322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48331" y="607612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C5B05-188B-4C89-BDF8-357BAD3FD721}"/>
              </a:ext>
            </a:extLst>
          </p:cNvPr>
          <p:cNvSpPr txBox="1"/>
          <p:nvPr/>
        </p:nvSpPr>
        <p:spPr>
          <a:xfrm>
            <a:off x="5178306" y="1414046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Many body energy spectrum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D0E13C-1073-4B66-B26C-98AE1BCB2247}"/>
              </a:ext>
            </a:extLst>
          </p:cNvPr>
          <p:cNvSpPr txBox="1"/>
          <p:nvPr/>
        </p:nvSpPr>
        <p:spPr>
          <a:xfrm>
            <a:off x="5233037" y="3807023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particle energy spectrum</a:t>
            </a:r>
          </a:p>
        </p:txBody>
      </p:sp>
    </p:spTree>
    <p:extLst>
      <p:ext uri="{BB962C8B-B14F-4D97-AF65-F5344CB8AC3E}">
        <p14:creationId xmlns:p14="http://schemas.microsoft.com/office/powerpoint/2010/main" val="36887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3D0C8-E535-46D7-8016-136A894107E8}"/>
              </a:ext>
            </a:extLst>
          </p:cNvPr>
          <p:cNvSpPr txBox="1"/>
          <p:nvPr/>
        </p:nvSpPr>
        <p:spPr>
          <a:xfrm>
            <a:off x="1828800" y="457200"/>
            <a:ext cx="502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3D Quantum Hall Effect</a:t>
            </a:r>
          </a:p>
        </p:txBody>
      </p:sp>
      <p:sp>
        <p:nvSpPr>
          <p:cNvPr id="3" name="AutoShape 31">
            <a:extLst>
              <a:ext uri="{FF2B5EF4-FFF2-40B4-BE49-F238E27FC236}">
                <a16:creationId xmlns:a16="http://schemas.microsoft.com/office/drawing/2014/main" id="{9BFBC18B-4FC9-44FE-85F3-0AD6C7AD3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06551"/>
            <a:ext cx="3937000" cy="762000"/>
          </a:xfrm>
          <a:prstGeom prst="parallelogram">
            <a:avLst>
              <a:gd name="adj" fmla="val 182986"/>
            </a:avLst>
          </a:prstGeom>
          <a:gradFill rotWithShape="1">
            <a:gsLst>
              <a:gs pos="0">
                <a:srgbClr val="637651"/>
              </a:gs>
              <a:gs pos="100000">
                <a:srgbClr val="D7FFA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E9859112-364D-4CFD-9D4B-801BC2AC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77951"/>
            <a:ext cx="3937000" cy="762000"/>
          </a:xfrm>
          <a:prstGeom prst="parallelogram">
            <a:avLst>
              <a:gd name="adj" fmla="val 182986"/>
            </a:avLst>
          </a:prstGeom>
          <a:gradFill rotWithShape="1">
            <a:gsLst>
              <a:gs pos="0">
                <a:srgbClr val="637651"/>
              </a:gs>
              <a:gs pos="100000">
                <a:srgbClr val="D7FFA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utoShape 33">
            <a:extLst>
              <a:ext uri="{FF2B5EF4-FFF2-40B4-BE49-F238E27FC236}">
                <a16:creationId xmlns:a16="http://schemas.microsoft.com/office/drawing/2014/main" id="{FC067B40-35B0-49D7-BB0F-6128B40A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49351"/>
            <a:ext cx="3937000" cy="762000"/>
          </a:xfrm>
          <a:prstGeom prst="parallelogram">
            <a:avLst>
              <a:gd name="adj" fmla="val 182986"/>
            </a:avLst>
          </a:prstGeom>
          <a:gradFill rotWithShape="1">
            <a:gsLst>
              <a:gs pos="0">
                <a:srgbClr val="637651"/>
              </a:gs>
              <a:gs pos="100000">
                <a:srgbClr val="D7FFA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utoShape 34">
            <a:extLst>
              <a:ext uri="{FF2B5EF4-FFF2-40B4-BE49-F238E27FC236}">
                <a16:creationId xmlns:a16="http://schemas.microsoft.com/office/drawing/2014/main" id="{D70387BB-5C3C-4FC9-8563-8B49CDD5E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20751"/>
            <a:ext cx="3937000" cy="762000"/>
          </a:xfrm>
          <a:prstGeom prst="parallelogram">
            <a:avLst>
              <a:gd name="adj" fmla="val 182986"/>
            </a:avLst>
          </a:prstGeom>
          <a:solidFill>
            <a:srgbClr val="D7FFA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id="{50CBAFC7-CC19-40C4-9188-393D3DAB1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5533" y="1303239"/>
            <a:ext cx="2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EF351BA5-0D31-415B-AF49-EA64CA38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58" y="1111151"/>
            <a:ext cx="7355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FF0000"/>
                </a:solidFill>
              </a:rPr>
              <a:t>z</a:t>
            </a:r>
            <a:endParaRPr lang="en-US" altLang="en-US" sz="18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69864-CAB0-4589-AF6D-07AF77B956E8}"/>
              </a:ext>
            </a:extLst>
          </p:cNvPr>
          <p:cNvSpPr txBox="1"/>
          <p:nvPr/>
        </p:nvSpPr>
        <p:spPr>
          <a:xfrm>
            <a:off x="1143000" y="414284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generally, the 3 independent </a:t>
            </a:r>
            <a:r>
              <a:rPr lang="en-US" dirty="0" err="1"/>
              <a:t>Chern</a:t>
            </a:r>
            <a:r>
              <a:rPr lang="en-US" dirty="0"/>
              <a:t> numbers (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 err="1"/>
              <a:t>,n</a:t>
            </a:r>
            <a:r>
              <a:rPr lang="en-US" baseline="-25000" dirty="0" err="1"/>
              <a:t>y</a:t>
            </a:r>
            <a:r>
              <a:rPr lang="en-US" dirty="0" err="1"/>
              <a:t>,n</a:t>
            </a:r>
            <a:r>
              <a:rPr lang="en-US" baseline="-25000" dirty="0" err="1"/>
              <a:t>z</a:t>
            </a:r>
            <a:r>
              <a:rPr lang="en-US" dirty="0"/>
              <a:t>) define a reciprocal lattice vector </a:t>
            </a:r>
            <a:r>
              <a:rPr lang="en-US" b="1" dirty="0"/>
              <a:t>G</a:t>
            </a:r>
            <a:r>
              <a:rPr lang="en-US" dirty="0"/>
              <a:t> that characterizes a family of lattice planes.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81B51D-9543-4574-8F7F-5D4ABF253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188" y="1295400"/>
            <a:ext cx="1967012" cy="19670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5031AC-3FFB-4CF8-A4C1-C39A77AA62FF}"/>
              </a:ext>
            </a:extLst>
          </p:cNvPr>
          <p:cNvCxnSpPr/>
          <p:nvPr/>
        </p:nvCxnSpPr>
        <p:spPr bwMode="auto">
          <a:xfrm flipV="1">
            <a:off x="838200" y="2284968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155EDA-ABFB-4542-82CE-EC7F57C9B7C5}"/>
              </a:ext>
            </a:extLst>
          </p:cNvPr>
          <p:cNvCxnSpPr/>
          <p:nvPr/>
        </p:nvCxnSpPr>
        <p:spPr bwMode="auto">
          <a:xfrm>
            <a:off x="1524000" y="33528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4FC0B7-FBED-446E-9F11-741A1F6232CB}"/>
              </a:ext>
            </a:extLst>
          </p:cNvPr>
          <p:cNvCxnSpPr/>
          <p:nvPr/>
        </p:nvCxnSpPr>
        <p:spPr bwMode="auto">
          <a:xfrm flipV="1">
            <a:off x="2895600" y="28956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D90696-BA6F-4B9D-A101-A990D3AA2148}"/>
              </a:ext>
            </a:extLst>
          </p:cNvPr>
          <p:cNvSpPr txBox="1"/>
          <p:nvPr/>
        </p:nvSpPr>
        <p:spPr>
          <a:xfrm>
            <a:off x="457200" y="24373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BFF5D-E172-4A3E-AFD8-B452859DCF65}"/>
              </a:ext>
            </a:extLst>
          </p:cNvPr>
          <p:cNvSpPr txBox="1"/>
          <p:nvPr/>
        </p:nvSpPr>
        <p:spPr>
          <a:xfrm>
            <a:off x="1676400" y="3352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CF004-6360-4203-B26D-45673D6DBB3A}"/>
              </a:ext>
            </a:extLst>
          </p:cNvPr>
          <p:cNvSpPr txBox="1"/>
          <p:nvPr/>
        </p:nvSpPr>
        <p:spPr>
          <a:xfrm>
            <a:off x="2971800" y="2971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0B4A6-40E7-4521-AB04-21584185C6A4}"/>
              </a:ext>
            </a:extLst>
          </p:cNvPr>
          <p:cNvSpPr txBox="1"/>
          <p:nvPr/>
        </p:nvSpPr>
        <p:spPr>
          <a:xfrm>
            <a:off x="3200400" y="13348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</a:rPr>
              <a:t>Chern</a:t>
            </a:r>
            <a:r>
              <a:rPr lang="en-US" dirty="0">
                <a:solidFill>
                  <a:srgbClr val="0000CC"/>
                </a:solidFill>
              </a:rPr>
              <a:t> number </a:t>
            </a:r>
            <a:r>
              <a:rPr lang="en-US" dirty="0" err="1">
                <a:solidFill>
                  <a:srgbClr val="0000CC"/>
                </a:solidFill>
              </a:rPr>
              <a:t>n</a:t>
            </a:r>
            <a:r>
              <a:rPr lang="en-US" baseline="-25000" dirty="0" err="1">
                <a:solidFill>
                  <a:srgbClr val="0000CC"/>
                </a:solidFill>
              </a:rPr>
              <a:t>z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  <a:p>
            <a:r>
              <a:rPr lang="en-US" dirty="0">
                <a:solidFill>
                  <a:srgbClr val="0000CC"/>
                </a:solidFill>
              </a:rPr>
              <a:t>independent of </a:t>
            </a:r>
            <a:r>
              <a:rPr lang="en-US" dirty="0" err="1">
                <a:solidFill>
                  <a:srgbClr val="0000CC"/>
                </a:solidFill>
              </a:rPr>
              <a:t>k</a:t>
            </a:r>
            <a:r>
              <a:rPr lang="en-US" baseline="-25000" dirty="0" err="1">
                <a:solidFill>
                  <a:srgbClr val="0000CC"/>
                </a:solidFill>
              </a:rPr>
              <a:t>z</a:t>
            </a:r>
            <a:endParaRPr lang="en-US" baseline="-25000" dirty="0">
              <a:solidFill>
                <a:srgbClr val="0000CC"/>
              </a:solidFill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74FAB8E-A858-4D6F-9F8E-5464BE2356F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21513" y="5098359"/>
          <a:ext cx="2641087" cy="1117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Equation" r:id="rId5" imgW="990360" imgH="419040" progId="Equation.DSMT4">
                  <p:embed/>
                </p:oleObj>
              </mc:Choice>
              <mc:Fallback>
                <p:oleObj name="Equation" r:id="rId5" imgW="99036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74FAB8E-A858-4D6F-9F8E-5464BE235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513" y="5098359"/>
                        <a:ext cx="2641087" cy="1117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88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44750" y="184150"/>
            <a:ext cx="419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Topological Defects</a:t>
            </a:r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519113" y="785813"/>
            <a:ext cx="797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insulating Bloch Hamiltonians that vary slowly in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 space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4580" name="Group 23"/>
          <p:cNvGrpSpPr>
            <a:grpSpLocks/>
          </p:cNvGrpSpPr>
          <p:nvPr/>
        </p:nvGrpSpPr>
        <p:grpSpPr bwMode="auto">
          <a:xfrm>
            <a:off x="5640388" y="1243013"/>
            <a:ext cx="1455737" cy="1455737"/>
            <a:chOff x="3270" y="1004"/>
            <a:chExt cx="1580" cy="1580"/>
          </a:xfrm>
        </p:grpSpPr>
        <p:sp>
          <p:nvSpPr>
            <p:cNvPr id="24599" name="Oval 19"/>
            <p:cNvSpPr>
              <a:spLocks noChangeArrowheads="1"/>
            </p:cNvSpPr>
            <p:nvPr/>
          </p:nvSpPr>
          <p:spPr bwMode="auto">
            <a:xfrm>
              <a:off x="3444" y="1204"/>
              <a:ext cx="1336" cy="1309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600" name="Line 20"/>
            <p:cNvSpPr>
              <a:spLocks noChangeShapeType="1"/>
            </p:cNvSpPr>
            <p:nvPr/>
          </p:nvSpPr>
          <p:spPr bwMode="auto">
            <a:xfrm>
              <a:off x="3270" y="1004"/>
              <a:ext cx="314" cy="31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>
              <a:off x="4492" y="2226"/>
              <a:ext cx="166" cy="166"/>
            </a:xfrm>
            <a:prstGeom prst="line">
              <a:avLst/>
            </a:prstGeom>
            <a:noFill/>
            <a:ln w="254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02" name="Line 21"/>
            <p:cNvSpPr>
              <a:spLocks noChangeShapeType="1"/>
            </p:cNvSpPr>
            <p:nvPr/>
          </p:nvSpPr>
          <p:spPr bwMode="auto">
            <a:xfrm>
              <a:off x="3715" y="1449"/>
              <a:ext cx="1135" cy="11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7105650" y="23987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defect line</a:t>
            </a:r>
          </a:p>
        </p:txBody>
      </p:sp>
      <p:sp>
        <p:nvSpPr>
          <p:cNvPr id="24582" name="Freeform 25"/>
          <p:cNvSpPr>
            <a:spLocks/>
          </p:cNvSpPr>
          <p:nvPr/>
        </p:nvSpPr>
        <p:spPr bwMode="auto">
          <a:xfrm>
            <a:off x="5892800" y="2082800"/>
            <a:ext cx="268288" cy="387350"/>
          </a:xfrm>
          <a:custGeom>
            <a:avLst/>
            <a:gdLst>
              <a:gd name="T0" fmla="*/ 0 w 218"/>
              <a:gd name="T1" fmla="*/ 0 h 314"/>
              <a:gd name="T2" fmla="*/ 75071 w 218"/>
              <a:gd name="T3" fmla="*/ 203544 h 314"/>
              <a:gd name="T4" fmla="*/ 268288 w 218"/>
              <a:gd name="T5" fmla="*/ 387350 h 3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" h="314">
                <a:moveTo>
                  <a:pt x="0" y="0"/>
                </a:moveTo>
                <a:cubicBezTo>
                  <a:pt x="12" y="56"/>
                  <a:pt x="25" y="113"/>
                  <a:pt x="61" y="165"/>
                </a:cubicBezTo>
                <a:cubicBezTo>
                  <a:pt x="97" y="217"/>
                  <a:pt x="157" y="265"/>
                  <a:pt x="218" y="314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83" name="Text Box 26"/>
          <p:cNvSpPr txBox="1">
            <a:spLocks noChangeArrowheads="1"/>
          </p:cNvSpPr>
          <p:nvPr/>
        </p:nvSpPr>
        <p:spPr bwMode="auto">
          <a:xfrm>
            <a:off x="5956300" y="19970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</a:p>
        </p:txBody>
      </p:sp>
      <p:graphicFrame>
        <p:nvGraphicFramePr>
          <p:cNvPr id="24584" name="Object 27"/>
          <p:cNvGraphicFramePr>
            <a:graphicFrameLocks noChangeAspect="1"/>
          </p:cNvGraphicFramePr>
          <p:nvPr/>
        </p:nvGraphicFramePr>
        <p:xfrm>
          <a:off x="1951038" y="1463675"/>
          <a:ext cx="25193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3" name="Equation" r:id="rId3" imgW="787058" imgH="203112" progId="Equation.DSMT4">
                  <p:embed/>
                </p:oleObj>
              </mc:Choice>
              <mc:Fallback>
                <p:oleObj name="Equation" r:id="rId3" imgW="787058" imgH="203112" progId="Equation.DSMT4">
                  <p:embed/>
                  <p:pic>
                    <p:nvPicPr>
                      <p:cNvPr id="2458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1463675"/>
                        <a:ext cx="251936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28"/>
          <p:cNvSpPr txBox="1">
            <a:spLocks noChangeArrowheads="1"/>
          </p:cNvSpPr>
          <p:nvPr/>
        </p:nvSpPr>
        <p:spPr bwMode="auto">
          <a:xfrm>
            <a:off x="550863" y="2887663"/>
            <a:ext cx="243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2nd Chern number :</a:t>
            </a:r>
          </a:p>
        </p:txBody>
      </p:sp>
      <p:graphicFrame>
        <p:nvGraphicFramePr>
          <p:cNvPr id="24586" name="Object 29"/>
          <p:cNvGraphicFramePr>
            <a:graphicFrameLocks noChangeAspect="1"/>
          </p:cNvGraphicFramePr>
          <p:nvPr/>
        </p:nvGraphicFramePr>
        <p:xfrm>
          <a:off x="3030538" y="2590800"/>
          <a:ext cx="3425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4" name="Equation" r:id="rId5" imgW="1435100" imgH="393700" progId="Equation.DSMT4">
                  <p:embed/>
                </p:oleObj>
              </mc:Choice>
              <mc:Fallback>
                <p:oleObj name="Equation" r:id="rId5" imgW="1435100" imgH="393700" progId="Equation.DSMT4">
                  <p:embed/>
                  <p:pic>
                    <p:nvPicPr>
                      <p:cNvPr id="2458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590800"/>
                        <a:ext cx="34258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30"/>
          <p:cNvSpPr txBox="1">
            <a:spLocks noChangeArrowheads="1"/>
          </p:cNvSpPr>
          <p:nvPr/>
        </p:nvSpPr>
        <p:spPr bwMode="auto">
          <a:xfrm>
            <a:off x="557213" y="3562350"/>
            <a:ext cx="77660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Generalized bulk-boundary correspondence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n specifies the number of chiral Dirac fermion modes bound to defect line</a:t>
            </a: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1200150" y="2182813"/>
            <a:ext cx="420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parameter family of 3D Bloch Hamiltonians</a:t>
            </a:r>
          </a:p>
        </p:txBody>
      </p:sp>
      <p:sp>
        <p:nvSpPr>
          <p:cNvPr id="24589" name="Text Box 32"/>
          <p:cNvSpPr txBox="1">
            <a:spLocks noChangeArrowheads="1"/>
          </p:cNvSpPr>
          <p:nvPr/>
        </p:nvSpPr>
        <p:spPr bwMode="auto">
          <a:xfrm>
            <a:off x="596900" y="4565650"/>
            <a:ext cx="484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: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dislocation in 3D layered IQHE</a:t>
            </a: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659313"/>
            <a:ext cx="25257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91" name="Straight Arrow Connector 25"/>
          <p:cNvCxnSpPr>
            <a:cxnSpLocks noChangeShapeType="1"/>
          </p:cNvCxnSpPr>
          <p:nvPr/>
        </p:nvCxnSpPr>
        <p:spPr bwMode="auto">
          <a:xfrm flipV="1">
            <a:off x="6526213" y="5281613"/>
            <a:ext cx="1587" cy="263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26"/>
          <p:cNvSpPr txBox="1">
            <a:spLocks noChangeArrowheads="1"/>
          </p:cNvSpPr>
          <p:nvPr/>
        </p:nvSpPr>
        <p:spPr bwMode="auto">
          <a:xfrm>
            <a:off x="6092825" y="5133975"/>
            <a:ext cx="45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en-US" altLang="en-US" sz="24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4593" name="Object 38"/>
          <p:cNvGraphicFramePr>
            <a:graphicFrameLocks noChangeAspect="1"/>
          </p:cNvGraphicFramePr>
          <p:nvPr/>
        </p:nvGraphicFramePr>
        <p:xfrm>
          <a:off x="2057400" y="4951413"/>
          <a:ext cx="16922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5" name="Equation" r:id="rId8" imgW="850531" imgH="393529" progId="Equation.DSMT4">
                  <p:embed/>
                </p:oleObj>
              </mc:Choice>
              <mc:Fallback>
                <p:oleObj name="Equation" r:id="rId8" imgW="850531" imgH="393529" progId="Equation.DSMT4">
                  <p:embed/>
                  <p:pic>
                    <p:nvPicPr>
                      <p:cNvPr id="2459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1413"/>
                        <a:ext cx="1692275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Text Box 39"/>
          <p:cNvSpPr txBox="1">
            <a:spLocks noChangeArrowheads="1"/>
          </p:cNvSpPr>
          <p:nvPr/>
        </p:nvSpPr>
        <p:spPr bwMode="auto">
          <a:xfrm>
            <a:off x="4579938" y="5902325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Burgers’ vector</a:t>
            </a:r>
          </a:p>
        </p:txBody>
      </p:sp>
      <p:sp>
        <p:nvSpPr>
          <p:cNvPr id="24595" name="Text Box 40"/>
          <p:cNvSpPr txBox="1">
            <a:spLocks noChangeArrowheads="1"/>
          </p:cNvSpPr>
          <p:nvPr/>
        </p:nvSpPr>
        <p:spPr bwMode="auto">
          <a:xfrm>
            <a:off x="4584700" y="5124450"/>
            <a:ext cx="139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 Chern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(vector 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Math3" pitchFamily="2" charset="2"/>
              </a:rPr>
              <a:t>┴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Math3" pitchFamily="2" charset="2"/>
              </a:rPr>
              <a:t> layers)</a:t>
            </a:r>
          </a:p>
        </p:txBody>
      </p:sp>
      <p:sp>
        <p:nvSpPr>
          <p:cNvPr id="24596" name="Text Box 41"/>
          <p:cNvSpPr txBox="1">
            <a:spLocks noChangeArrowheads="1"/>
          </p:cNvSpPr>
          <p:nvPr/>
        </p:nvSpPr>
        <p:spPr bwMode="auto">
          <a:xfrm>
            <a:off x="669925" y="5862638"/>
            <a:ext cx="386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there other ways to engineer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1D chiral dirac fermions?</a:t>
            </a:r>
          </a:p>
        </p:txBody>
      </p:sp>
      <p:sp>
        <p:nvSpPr>
          <p:cNvPr id="24597" name="Line 42"/>
          <p:cNvSpPr>
            <a:spLocks noChangeShapeType="1"/>
          </p:cNvSpPr>
          <p:nvPr/>
        </p:nvSpPr>
        <p:spPr bwMode="auto">
          <a:xfrm>
            <a:off x="5916613" y="60610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98" name="Text Box 43"/>
          <p:cNvSpPr txBox="1">
            <a:spLocks noChangeArrowheads="1"/>
          </p:cNvSpPr>
          <p:nvPr/>
        </p:nvSpPr>
        <p:spPr bwMode="auto">
          <a:xfrm>
            <a:off x="7627938" y="1223963"/>
            <a:ext cx="1287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Teo, Kane ‘10</a:t>
            </a:r>
          </a:p>
        </p:txBody>
      </p:sp>
    </p:spTree>
    <p:extLst>
      <p:ext uri="{BB962C8B-B14F-4D97-AF65-F5344CB8AC3E}">
        <p14:creationId xmlns:p14="http://schemas.microsoft.com/office/powerpoint/2010/main" val="270550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77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Weyl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Semimetal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93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Gapless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Weyl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points” in momentum space are topologically protected in 3D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616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sphere in momentum space can have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Chern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number:  </a:t>
            </a:r>
          </a:p>
        </p:txBody>
      </p:sp>
      <p:sp>
        <p:nvSpPr>
          <p:cNvPr id="5" name="Oval 103"/>
          <p:cNvSpPr>
            <a:spLocks noChangeArrowheads="1"/>
          </p:cNvSpPr>
          <p:nvPr/>
        </p:nvSpPr>
        <p:spPr bwMode="auto">
          <a:xfrm>
            <a:off x="6900446" y="1828800"/>
            <a:ext cx="1165225" cy="1096962"/>
          </a:xfrm>
          <a:prstGeom prst="ellipse">
            <a:avLst/>
          </a:prstGeom>
          <a:gradFill rotWithShape="1">
            <a:gsLst>
              <a:gs pos="0">
                <a:srgbClr val="9999FF"/>
              </a:gs>
              <a:gs pos="100000">
                <a:srgbClr val="35355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362200"/>
          <a:ext cx="25447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Equation" r:id="rId3" imgW="1231560" imgH="291960" progId="Equation.DSMT4">
                  <p:embed/>
                </p:oleObj>
              </mc:Choice>
              <mc:Fallback>
                <p:oleObj name="Equation" r:id="rId3" imgW="1231560" imgH="291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2544762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43446" y="2667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285" y="3276600"/>
            <a:ext cx="5271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=+1:   S must enclose a degenerate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Weyl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point: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Magnetic monopole for Berry flux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63675" y="4070350"/>
          <a:ext cx="3717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8" name="Equation" r:id="rId5" imgW="2108160" imgH="241200" progId="Equation.DSMT4">
                  <p:embed/>
                </p:oleObj>
              </mc:Choice>
              <mc:Fallback>
                <p:oleObj name="Equation" r:id="rId5" imgW="210816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070350"/>
                        <a:ext cx="37179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6937" y="3352800"/>
            <a:ext cx="6016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67"/>
          <p:cNvSpPr>
            <a:spLocks noChangeArrowheads="1"/>
          </p:cNvSpPr>
          <p:nvPr/>
        </p:nvSpPr>
        <p:spPr bwMode="auto">
          <a:xfrm>
            <a:off x="7504112" y="3843337"/>
            <a:ext cx="889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90800" y="4495800"/>
          <a:ext cx="26585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9" name="Equation" r:id="rId8" imgW="1993680" imgH="228600" progId="Equation.DSMT4">
                  <p:embed/>
                </p:oleObj>
              </mc:Choice>
              <mc:Fallback>
                <p:oleObj name="Equation" r:id="rId8" imgW="199368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95800"/>
                        <a:ext cx="265853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6781800" y="23622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781800" y="30480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477000" y="251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086600" y="38100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086600" y="4495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781800" y="3657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3318" y="4355068"/>
            <a:ext cx="60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x,y,z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167"/>
          <p:cNvSpPr>
            <a:spLocks noChangeArrowheads="1"/>
          </p:cNvSpPr>
          <p:nvPr/>
        </p:nvSpPr>
        <p:spPr bwMode="auto">
          <a:xfrm>
            <a:off x="7607300" y="2209800"/>
            <a:ext cx="889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5334000"/>
            <a:ext cx="7041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magnetic charge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Brillouin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zone must be zero: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Weyl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come in +/- pairs.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921" y="228600"/>
            <a:ext cx="3061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 Fermi Arc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2968"/>
            <a:ext cx="188753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67601" y="13589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048000" y="1739900"/>
            <a:ext cx="6858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895600" y="1816100"/>
            <a:ext cx="990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063642" y="297076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814" y="25897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982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814" y="22087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57200" y="2284968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600200" y="3580368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895600" y="3046968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6200" y="24373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35803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31231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2971800" y="2284968"/>
            <a:ext cx="1219200" cy="750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5075237" y="1217612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886325" y="8382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83500" y="21812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7339012" y="23622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AutoShape 45"/>
          <p:cNvSpPr>
            <a:spLocks noChangeAspect="1" noChangeArrowheads="1" noTextEdit="1"/>
          </p:cNvSpPr>
          <p:nvPr/>
        </p:nvSpPr>
        <p:spPr bwMode="auto">
          <a:xfrm>
            <a:off x="5189537" y="1011237"/>
            <a:ext cx="27924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reeform 47"/>
          <p:cNvSpPr>
            <a:spLocks/>
          </p:cNvSpPr>
          <p:nvPr/>
        </p:nvSpPr>
        <p:spPr bwMode="auto">
          <a:xfrm>
            <a:off x="5197475" y="1019175"/>
            <a:ext cx="2773362" cy="1192212"/>
          </a:xfrm>
          <a:custGeom>
            <a:avLst/>
            <a:gdLst/>
            <a:ahLst/>
            <a:cxnLst>
              <a:cxn ang="0">
                <a:pos x="2119" y="911"/>
              </a:cxn>
              <a:cxn ang="0">
                <a:pos x="0" y="911"/>
              </a:cxn>
              <a:cxn ang="0">
                <a:pos x="0" y="0"/>
              </a:cxn>
              <a:cxn ang="0">
                <a:pos x="2119" y="0"/>
              </a:cxn>
              <a:cxn ang="0">
                <a:pos x="2119" y="911"/>
              </a:cxn>
              <a:cxn ang="0">
                <a:pos x="2119" y="911"/>
              </a:cxn>
            </a:cxnLst>
            <a:rect l="0" t="0" r="r" b="b"/>
            <a:pathLst>
              <a:path w="2119" h="911">
                <a:moveTo>
                  <a:pt x="2119" y="911"/>
                </a:moveTo>
                <a:lnTo>
                  <a:pt x="0" y="911"/>
                </a:lnTo>
                <a:lnTo>
                  <a:pt x="0" y="0"/>
                </a:lnTo>
                <a:lnTo>
                  <a:pt x="2119" y="0"/>
                </a:lnTo>
                <a:lnTo>
                  <a:pt x="2119" y="911"/>
                </a:lnTo>
                <a:lnTo>
                  <a:pt x="2119" y="911"/>
                </a:lnTo>
                <a:close/>
              </a:path>
            </a:pathLst>
          </a:custGeom>
          <a:solidFill>
            <a:srgbClr val="E5E2A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Freeform 48"/>
          <p:cNvSpPr>
            <a:spLocks/>
          </p:cNvSpPr>
          <p:nvPr/>
        </p:nvSpPr>
        <p:spPr bwMode="auto">
          <a:xfrm>
            <a:off x="5197475" y="1019175"/>
            <a:ext cx="2773362" cy="1192212"/>
          </a:xfrm>
          <a:custGeom>
            <a:avLst/>
            <a:gdLst/>
            <a:ahLst/>
            <a:cxnLst>
              <a:cxn ang="0">
                <a:pos x="2119" y="911"/>
              </a:cxn>
              <a:cxn ang="0">
                <a:pos x="0" y="911"/>
              </a:cxn>
              <a:cxn ang="0">
                <a:pos x="0" y="0"/>
              </a:cxn>
              <a:cxn ang="0">
                <a:pos x="2119" y="0"/>
              </a:cxn>
              <a:cxn ang="0">
                <a:pos x="2119" y="911"/>
              </a:cxn>
              <a:cxn ang="0">
                <a:pos x="2119" y="911"/>
              </a:cxn>
            </a:cxnLst>
            <a:rect l="0" t="0" r="r" b="b"/>
            <a:pathLst>
              <a:path w="2119" h="911">
                <a:moveTo>
                  <a:pt x="2119" y="911"/>
                </a:moveTo>
                <a:lnTo>
                  <a:pt x="0" y="911"/>
                </a:lnTo>
                <a:lnTo>
                  <a:pt x="0" y="0"/>
                </a:lnTo>
                <a:lnTo>
                  <a:pt x="2119" y="0"/>
                </a:lnTo>
                <a:lnTo>
                  <a:pt x="2119" y="911"/>
                </a:lnTo>
                <a:lnTo>
                  <a:pt x="2119" y="91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5692775" y="10191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234"/>
              </a:cxn>
              <a:cxn ang="0">
                <a:pos x="186" y="247"/>
              </a:cxn>
              <a:cxn ang="0">
                <a:pos x="198" y="256"/>
              </a:cxn>
              <a:cxn ang="0">
                <a:pos x="211" y="259"/>
              </a:cxn>
              <a:cxn ang="0">
                <a:pos x="227" y="263"/>
              </a:cxn>
              <a:cxn ang="0">
                <a:pos x="239" y="259"/>
              </a:cxn>
              <a:cxn ang="0">
                <a:pos x="252" y="256"/>
              </a:cxn>
              <a:cxn ang="0">
                <a:pos x="264" y="247"/>
              </a:cxn>
              <a:cxn ang="0">
                <a:pos x="277" y="234"/>
              </a:cxn>
              <a:cxn ang="0">
                <a:pos x="45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53" h="263">
                <a:moveTo>
                  <a:pt x="0" y="0"/>
                </a:moveTo>
                <a:lnTo>
                  <a:pt x="176" y="234"/>
                </a:lnTo>
                <a:lnTo>
                  <a:pt x="186" y="247"/>
                </a:lnTo>
                <a:lnTo>
                  <a:pt x="198" y="256"/>
                </a:lnTo>
                <a:lnTo>
                  <a:pt x="211" y="259"/>
                </a:lnTo>
                <a:lnTo>
                  <a:pt x="227" y="263"/>
                </a:lnTo>
                <a:lnTo>
                  <a:pt x="239" y="259"/>
                </a:lnTo>
                <a:lnTo>
                  <a:pt x="252" y="256"/>
                </a:lnTo>
                <a:lnTo>
                  <a:pt x="264" y="247"/>
                </a:lnTo>
                <a:lnTo>
                  <a:pt x="277" y="234"/>
                </a:lnTo>
                <a:lnTo>
                  <a:pt x="45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1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Freeform 51"/>
          <p:cNvSpPr>
            <a:spLocks/>
          </p:cNvSpPr>
          <p:nvPr/>
        </p:nvSpPr>
        <p:spPr bwMode="auto">
          <a:xfrm>
            <a:off x="5692775" y="10191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234"/>
              </a:cxn>
              <a:cxn ang="0">
                <a:pos x="186" y="247"/>
              </a:cxn>
              <a:cxn ang="0">
                <a:pos x="198" y="256"/>
              </a:cxn>
              <a:cxn ang="0">
                <a:pos x="211" y="259"/>
              </a:cxn>
              <a:cxn ang="0">
                <a:pos x="227" y="263"/>
              </a:cxn>
              <a:cxn ang="0">
                <a:pos x="239" y="259"/>
              </a:cxn>
              <a:cxn ang="0">
                <a:pos x="252" y="256"/>
              </a:cxn>
              <a:cxn ang="0">
                <a:pos x="264" y="247"/>
              </a:cxn>
              <a:cxn ang="0">
                <a:pos x="277" y="234"/>
              </a:cxn>
              <a:cxn ang="0">
                <a:pos x="453" y="0"/>
              </a:cxn>
            </a:cxnLst>
            <a:rect l="0" t="0" r="r" b="b"/>
            <a:pathLst>
              <a:path w="453" h="263">
                <a:moveTo>
                  <a:pt x="0" y="0"/>
                </a:moveTo>
                <a:lnTo>
                  <a:pt x="176" y="234"/>
                </a:lnTo>
                <a:lnTo>
                  <a:pt x="186" y="247"/>
                </a:lnTo>
                <a:lnTo>
                  <a:pt x="198" y="256"/>
                </a:lnTo>
                <a:lnTo>
                  <a:pt x="211" y="259"/>
                </a:lnTo>
                <a:lnTo>
                  <a:pt x="227" y="263"/>
                </a:lnTo>
                <a:lnTo>
                  <a:pt x="239" y="259"/>
                </a:lnTo>
                <a:lnTo>
                  <a:pt x="252" y="256"/>
                </a:lnTo>
                <a:lnTo>
                  <a:pt x="264" y="247"/>
                </a:lnTo>
                <a:lnTo>
                  <a:pt x="277" y="234"/>
                </a:lnTo>
                <a:lnTo>
                  <a:pt x="45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Freeform 52"/>
          <p:cNvSpPr>
            <a:spLocks/>
          </p:cNvSpPr>
          <p:nvPr/>
        </p:nvSpPr>
        <p:spPr bwMode="auto">
          <a:xfrm>
            <a:off x="6880225" y="10191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" y="237"/>
              </a:cxn>
              <a:cxn ang="0">
                <a:pos x="186" y="250"/>
              </a:cxn>
              <a:cxn ang="0">
                <a:pos x="199" y="256"/>
              </a:cxn>
              <a:cxn ang="0">
                <a:pos x="212" y="263"/>
              </a:cxn>
              <a:cxn ang="0">
                <a:pos x="227" y="263"/>
              </a:cxn>
              <a:cxn ang="0">
                <a:pos x="240" y="263"/>
              </a:cxn>
              <a:cxn ang="0">
                <a:pos x="253" y="256"/>
              </a:cxn>
              <a:cxn ang="0">
                <a:pos x="265" y="250"/>
              </a:cxn>
              <a:cxn ang="0">
                <a:pos x="278" y="237"/>
              </a:cxn>
              <a:cxn ang="0">
                <a:pos x="45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54" h="263">
                <a:moveTo>
                  <a:pt x="0" y="0"/>
                </a:moveTo>
                <a:lnTo>
                  <a:pt x="177" y="237"/>
                </a:lnTo>
                <a:lnTo>
                  <a:pt x="186" y="250"/>
                </a:lnTo>
                <a:lnTo>
                  <a:pt x="199" y="256"/>
                </a:lnTo>
                <a:lnTo>
                  <a:pt x="212" y="263"/>
                </a:lnTo>
                <a:lnTo>
                  <a:pt x="227" y="263"/>
                </a:lnTo>
                <a:lnTo>
                  <a:pt x="240" y="263"/>
                </a:lnTo>
                <a:lnTo>
                  <a:pt x="253" y="256"/>
                </a:lnTo>
                <a:lnTo>
                  <a:pt x="265" y="250"/>
                </a:lnTo>
                <a:lnTo>
                  <a:pt x="278" y="237"/>
                </a:lnTo>
                <a:lnTo>
                  <a:pt x="45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1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Freeform 53"/>
          <p:cNvSpPr>
            <a:spLocks/>
          </p:cNvSpPr>
          <p:nvPr/>
        </p:nvSpPr>
        <p:spPr bwMode="auto">
          <a:xfrm>
            <a:off x="6880225" y="10191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" y="237"/>
              </a:cxn>
              <a:cxn ang="0">
                <a:pos x="186" y="250"/>
              </a:cxn>
              <a:cxn ang="0">
                <a:pos x="199" y="256"/>
              </a:cxn>
              <a:cxn ang="0">
                <a:pos x="212" y="263"/>
              </a:cxn>
              <a:cxn ang="0">
                <a:pos x="227" y="263"/>
              </a:cxn>
              <a:cxn ang="0">
                <a:pos x="240" y="263"/>
              </a:cxn>
              <a:cxn ang="0">
                <a:pos x="253" y="256"/>
              </a:cxn>
              <a:cxn ang="0">
                <a:pos x="265" y="250"/>
              </a:cxn>
              <a:cxn ang="0">
                <a:pos x="278" y="237"/>
              </a:cxn>
              <a:cxn ang="0">
                <a:pos x="454" y="0"/>
              </a:cxn>
            </a:cxnLst>
            <a:rect l="0" t="0" r="r" b="b"/>
            <a:pathLst>
              <a:path w="454" h="263">
                <a:moveTo>
                  <a:pt x="0" y="0"/>
                </a:moveTo>
                <a:lnTo>
                  <a:pt x="177" y="237"/>
                </a:lnTo>
                <a:lnTo>
                  <a:pt x="186" y="250"/>
                </a:lnTo>
                <a:lnTo>
                  <a:pt x="199" y="256"/>
                </a:lnTo>
                <a:lnTo>
                  <a:pt x="212" y="263"/>
                </a:lnTo>
                <a:lnTo>
                  <a:pt x="227" y="263"/>
                </a:lnTo>
                <a:lnTo>
                  <a:pt x="240" y="263"/>
                </a:lnTo>
                <a:lnTo>
                  <a:pt x="253" y="256"/>
                </a:lnTo>
                <a:lnTo>
                  <a:pt x="265" y="250"/>
                </a:lnTo>
                <a:lnTo>
                  <a:pt x="278" y="237"/>
                </a:lnTo>
                <a:lnTo>
                  <a:pt x="45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Freeform 54"/>
          <p:cNvSpPr>
            <a:spLocks/>
          </p:cNvSpPr>
          <p:nvPr/>
        </p:nvSpPr>
        <p:spPr bwMode="auto">
          <a:xfrm>
            <a:off x="5692775" y="1863725"/>
            <a:ext cx="593725" cy="347662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176" y="28"/>
              </a:cxn>
              <a:cxn ang="0">
                <a:pos x="186" y="16"/>
              </a:cxn>
              <a:cxn ang="0">
                <a:pos x="198" y="6"/>
              </a:cxn>
              <a:cxn ang="0">
                <a:pos x="211" y="3"/>
              </a:cxn>
              <a:cxn ang="0">
                <a:pos x="227" y="0"/>
              </a:cxn>
              <a:cxn ang="0">
                <a:pos x="239" y="3"/>
              </a:cxn>
              <a:cxn ang="0">
                <a:pos x="252" y="6"/>
              </a:cxn>
              <a:cxn ang="0">
                <a:pos x="264" y="16"/>
              </a:cxn>
              <a:cxn ang="0">
                <a:pos x="277" y="28"/>
              </a:cxn>
              <a:cxn ang="0">
                <a:pos x="453" y="266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453" h="266">
                <a:moveTo>
                  <a:pt x="0" y="266"/>
                </a:moveTo>
                <a:lnTo>
                  <a:pt x="176" y="28"/>
                </a:lnTo>
                <a:lnTo>
                  <a:pt x="186" y="16"/>
                </a:lnTo>
                <a:lnTo>
                  <a:pt x="198" y="6"/>
                </a:lnTo>
                <a:lnTo>
                  <a:pt x="211" y="3"/>
                </a:lnTo>
                <a:lnTo>
                  <a:pt x="227" y="0"/>
                </a:lnTo>
                <a:lnTo>
                  <a:pt x="239" y="3"/>
                </a:lnTo>
                <a:lnTo>
                  <a:pt x="252" y="6"/>
                </a:lnTo>
                <a:lnTo>
                  <a:pt x="264" y="16"/>
                </a:lnTo>
                <a:lnTo>
                  <a:pt x="277" y="28"/>
                </a:lnTo>
                <a:lnTo>
                  <a:pt x="453" y="266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A6A0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Freeform 55"/>
          <p:cNvSpPr>
            <a:spLocks/>
          </p:cNvSpPr>
          <p:nvPr/>
        </p:nvSpPr>
        <p:spPr bwMode="auto">
          <a:xfrm>
            <a:off x="5692775" y="1863725"/>
            <a:ext cx="593725" cy="347662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176" y="28"/>
              </a:cxn>
              <a:cxn ang="0">
                <a:pos x="186" y="16"/>
              </a:cxn>
              <a:cxn ang="0">
                <a:pos x="198" y="6"/>
              </a:cxn>
              <a:cxn ang="0">
                <a:pos x="211" y="3"/>
              </a:cxn>
              <a:cxn ang="0">
                <a:pos x="227" y="0"/>
              </a:cxn>
              <a:cxn ang="0">
                <a:pos x="239" y="3"/>
              </a:cxn>
              <a:cxn ang="0">
                <a:pos x="252" y="6"/>
              </a:cxn>
              <a:cxn ang="0">
                <a:pos x="264" y="16"/>
              </a:cxn>
              <a:cxn ang="0">
                <a:pos x="277" y="28"/>
              </a:cxn>
              <a:cxn ang="0">
                <a:pos x="453" y="266"/>
              </a:cxn>
            </a:cxnLst>
            <a:rect l="0" t="0" r="r" b="b"/>
            <a:pathLst>
              <a:path w="453" h="266">
                <a:moveTo>
                  <a:pt x="0" y="266"/>
                </a:moveTo>
                <a:lnTo>
                  <a:pt x="176" y="28"/>
                </a:lnTo>
                <a:lnTo>
                  <a:pt x="186" y="16"/>
                </a:lnTo>
                <a:lnTo>
                  <a:pt x="198" y="6"/>
                </a:lnTo>
                <a:lnTo>
                  <a:pt x="211" y="3"/>
                </a:lnTo>
                <a:lnTo>
                  <a:pt x="227" y="0"/>
                </a:lnTo>
                <a:lnTo>
                  <a:pt x="239" y="3"/>
                </a:lnTo>
                <a:lnTo>
                  <a:pt x="252" y="6"/>
                </a:lnTo>
                <a:lnTo>
                  <a:pt x="264" y="16"/>
                </a:lnTo>
                <a:lnTo>
                  <a:pt x="277" y="28"/>
                </a:lnTo>
                <a:lnTo>
                  <a:pt x="453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Freeform 56"/>
          <p:cNvSpPr>
            <a:spLocks/>
          </p:cNvSpPr>
          <p:nvPr/>
        </p:nvSpPr>
        <p:spPr bwMode="auto">
          <a:xfrm>
            <a:off x="6880225" y="1863725"/>
            <a:ext cx="593725" cy="342900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7" y="25"/>
              </a:cxn>
              <a:cxn ang="0">
                <a:pos x="186" y="13"/>
              </a:cxn>
              <a:cxn ang="0">
                <a:pos x="199" y="6"/>
              </a:cxn>
              <a:cxn ang="0">
                <a:pos x="212" y="0"/>
              </a:cxn>
              <a:cxn ang="0">
                <a:pos x="227" y="0"/>
              </a:cxn>
              <a:cxn ang="0">
                <a:pos x="240" y="0"/>
              </a:cxn>
              <a:cxn ang="0">
                <a:pos x="253" y="6"/>
              </a:cxn>
              <a:cxn ang="0">
                <a:pos x="265" y="13"/>
              </a:cxn>
              <a:cxn ang="0">
                <a:pos x="278" y="25"/>
              </a:cxn>
              <a:cxn ang="0">
                <a:pos x="454" y="262"/>
              </a:cxn>
              <a:cxn ang="0">
                <a:pos x="0" y="262"/>
              </a:cxn>
              <a:cxn ang="0">
                <a:pos x="0" y="262"/>
              </a:cxn>
            </a:cxnLst>
            <a:rect l="0" t="0" r="r" b="b"/>
            <a:pathLst>
              <a:path w="454" h="262">
                <a:moveTo>
                  <a:pt x="0" y="262"/>
                </a:moveTo>
                <a:lnTo>
                  <a:pt x="177" y="25"/>
                </a:lnTo>
                <a:lnTo>
                  <a:pt x="186" y="13"/>
                </a:lnTo>
                <a:lnTo>
                  <a:pt x="199" y="6"/>
                </a:lnTo>
                <a:lnTo>
                  <a:pt x="212" y="0"/>
                </a:lnTo>
                <a:lnTo>
                  <a:pt x="227" y="0"/>
                </a:lnTo>
                <a:lnTo>
                  <a:pt x="240" y="0"/>
                </a:lnTo>
                <a:lnTo>
                  <a:pt x="253" y="6"/>
                </a:lnTo>
                <a:lnTo>
                  <a:pt x="265" y="13"/>
                </a:lnTo>
                <a:lnTo>
                  <a:pt x="278" y="25"/>
                </a:lnTo>
                <a:lnTo>
                  <a:pt x="454" y="262"/>
                </a:lnTo>
                <a:lnTo>
                  <a:pt x="0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A6A0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Freeform 57"/>
          <p:cNvSpPr>
            <a:spLocks/>
          </p:cNvSpPr>
          <p:nvPr/>
        </p:nvSpPr>
        <p:spPr bwMode="auto">
          <a:xfrm>
            <a:off x="6880225" y="1863725"/>
            <a:ext cx="593725" cy="342900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7" y="25"/>
              </a:cxn>
              <a:cxn ang="0">
                <a:pos x="186" y="13"/>
              </a:cxn>
              <a:cxn ang="0">
                <a:pos x="199" y="6"/>
              </a:cxn>
              <a:cxn ang="0">
                <a:pos x="212" y="0"/>
              </a:cxn>
              <a:cxn ang="0">
                <a:pos x="227" y="0"/>
              </a:cxn>
              <a:cxn ang="0">
                <a:pos x="240" y="0"/>
              </a:cxn>
              <a:cxn ang="0">
                <a:pos x="253" y="6"/>
              </a:cxn>
              <a:cxn ang="0">
                <a:pos x="265" y="13"/>
              </a:cxn>
              <a:cxn ang="0">
                <a:pos x="278" y="25"/>
              </a:cxn>
              <a:cxn ang="0">
                <a:pos x="454" y="262"/>
              </a:cxn>
            </a:cxnLst>
            <a:rect l="0" t="0" r="r" b="b"/>
            <a:pathLst>
              <a:path w="454" h="262">
                <a:moveTo>
                  <a:pt x="0" y="262"/>
                </a:moveTo>
                <a:lnTo>
                  <a:pt x="177" y="25"/>
                </a:lnTo>
                <a:lnTo>
                  <a:pt x="186" y="13"/>
                </a:lnTo>
                <a:lnTo>
                  <a:pt x="199" y="6"/>
                </a:lnTo>
                <a:lnTo>
                  <a:pt x="212" y="0"/>
                </a:lnTo>
                <a:lnTo>
                  <a:pt x="227" y="0"/>
                </a:lnTo>
                <a:lnTo>
                  <a:pt x="240" y="0"/>
                </a:lnTo>
                <a:lnTo>
                  <a:pt x="253" y="6"/>
                </a:lnTo>
                <a:lnTo>
                  <a:pt x="265" y="13"/>
                </a:lnTo>
                <a:lnTo>
                  <a:pt x="278" y="25"/>
                </a:lnTo>
                <a:lnTo>
                  <a:pt x="454" y="2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Freeform 58"/>
          <p:cNvSpPr>
            <a:spLocks/>
          </p:cNvSpPr>
          <p:nvPr/>
        </p:nvSpPr>
        <p:spPr bwMode="auto">
          <a:xfrm>
            <a:off x="5197475" y="1019175"/>
            <a:ext cx="2773362" cy="1192212"/>
          </a:xfrm>
          <a:custGeom>
            <a:avLst/>
            <a:gdLst/>
            <a:ahLst/>
            <a:cxnLst>
              <a:cxn ang="0">
                <a:pos x="2119" y="911"/>
              </a:cxn>
              <a:cxn ang="0">
                <a:pos x="0" y="911"/>
              </a:cxn>
              <a:cxn ang="0">
                <a:pos x="0" y="0"/>
              </a:cxn>
              <a:cxn ang="0">
                <a:pos x="2119" y="0"/>
              </a:cxn>
              <a:cxn ang="0">
                <a:pos x="2119" y="911"/>
              </a:cxn>
              <a:cxn ang="0">
                <a:pos x="2119" y="911"/>
              </a:cxn>
            </a:cxnLst>
            <a:rect l="0" t="0" r="r" b="b"/>
            <a:pathLst>
              <a:path w="2119" h="911">
                <a:moveTo>
                  <a:pt x="2119" y="911"/>
                </a:moveTo>
                <a:lnTo>
                  <a:pt x="0" y="911"/>
                </a:lnTo>
                <a:lnTo>
                  <a:pt x="0" y="0"/>
                </a:lnTo>
                <a:lnTo>
                  <a:pt x="2119" y="0"/>
                </a:lnTo>
                <a:lnTo>
                  <a:pt x="2119" y="911"/>
                </a:lnTo>
                <a:lnTo>
                  <a:pt x="2119" y="91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>
            <a:off x="5187950" y="1598612"/>
            <a:ext cx="2784475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5235575" y="1308100"/>
            <a:ext cx="404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81600" y="15356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V="1">
            <a:off x="5141912" y="2894012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53000" y="25146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7750175" y="38576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>
            <a:off x="7405687" y="40386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AutoShape 45"/>
          <p:cNvSpPr>
            <a:spLocks noChangeAspect="1" noChangeArrowheads="1" noTextEdit="1"/>
          </p:cNvSpPr>
          <p:nvPr/>
        </p:nvSpPr>
        <p:spPr bwMode="auto">
          <a:xfrm>
            <a:off x="5256212" y="2687637"/>
            <a:ext cx="27924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Freeform 47"/>
          <p:cNvSpPr>
            <a:spLocks/>
          </p:cNvSpPr>
          <p:nvPr/>
        </p:nvSpPr>
        <p:spPr bwMode="auto">
          <a:xfrm>
            <a:off x="5264150" y="2695575"/>
            <a:ext cx="2773362" cy="1192212"/>
          </a:xfrm>
          <a:custGeom>
            <a:avLst/>
            <a:gdLst/>
            <a:ahLst/>
            <a:cxnLst>
              <a:cxn ang="0">
                <a:pos x="2119" y="911"/>
              </a:cxn>
              <a:cxn ang="0">
                <a:pos x="0" y="911"/>
              </a:cxn>
              <a:cxn ang="0">
                <a:pos x="0" y="0"/>
              </a:cxn>
              <a:cxn ang="0">
                <a:pos x="2119" y="0"/>
              </a:cxn>
              <a:cxn ang="0">
                <a:pos x="2119" y="911"/>
              </a:cxn>
              <a:cxn ang="0">
                <a:pos x="2119" y="911"/>
              </a:cxn>
            </a:cxnLst>
            <a:rect l="0" t="0" r="r" b="b"/>
            <a:pathLst>
              <a:path w="2119" h="911">
                <a:moveTo>
                  <a:pt x="2119" y="911"/>
                </a:moveTo>
                <a:lnTo>
                  <a:pt x="0" y="911"/>
                </a:lnTo>
                <a:lnTo>
                  <a:pt x="0" y="0"/>
                </a:lnTo>
                <a:lnTo>
                  <a:pt x="2119" y="0"/>
                </a:lnTo>
                <a:lnTo>
                  <a:pt x="2119" y="911"/>
                </a:lnTo>
                <a:lnTo>
                  <a:pt x="2119" y="911"/>
                </a:lnTo>
                <a:close/>
              </a:path>
            </a:pathLst>
          </a:custGeom>
          <a:solidFill>
            <a:srgbClr val="E5E2A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" name="Freeform 48"/>
          <p:cNvSpPr>
            <a:spLocks/>
          </p:cNvSpPr>
          <p:nvPr/>
        </p:nvSpPr>
        <p:spPr bwMode="auto">
          <a:xfrm>
            <a:off x="5264150" y="2695575"/>
            <a:ext cx="2773362" cy="1192212"/>
          </a:xfrm>
          <a:custGeom>
            <a:avLst/>
            <a:gdLst/>
            <a:ahLst/>
            <a:cxnLst>
              <a:cxn ang="0">
                <a:pos x="2119" y="911"/>
              </a:cxn>
              <a:cxn ang="0">
                <a:pos x="0" y="911"/>
              </a:cxn>
              <a:cxn ang="0">
                <a:pos x="0" y="0"/>
              </a:cxn>
              <a:cxn ang="0">
                <a:pos x="2119" y="0"/>
              </a:cxn>
              <a:cxn ang="0">
                <a:pos x="2119" y="911"/>
              </a:cxn>
              <a:cxn ang="0">
                <a:pos x="2119" y="911"/>
              </a:cxn>
            </a:cxnLst>
            <a:rect l="0" t="0" r="r" b="b"/>
            <a:pathLst>
              <a:path w="2119" h="911">
                <a:moveTo>
                  <a:pt x="2119" y="911"/>
                </a:moveTo>
                <a:lnTo>
                  <a:pt x="0" y="911"/>
                </a:lnTo>
                <a:lnTo>
                  <a:pt x="0" y="0"/>
                </a:lnTo>
                <a:lnTo>
                  <a:pt x="2119" y="0"/>
                </a:lnTo>
                <a:lnTo>
                  <a:pt x="2119" y="911"/>
                </a:lnTo>
                <a:lnTo>
                  <a:pt x="2119" y="91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Freeform 50"/>
          <p:cNvSpPr>
            <a:spLocks/>
          </p:cNvSpPr>
          <p:nvPr/>
        </p:nvSpPr>
        <p:spPr bwMode="auto">
          <a:xfrm>
            <a:off x="5759450" y="26955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234"/>
              </a:cxn>
              <a:cxn ang="0">
                <a:pos x="186" y="247"/>
              </a:cxn>
              <a:cxn ang="0">
                <a:pos x="198" y="256"/>
              </a:cxn>
              <a:cxn ang="0">
                <a:pos x="211" y="259"/>
              </a:cxn>
              <a:cxn ang="0">
                <a:pos x="227" y="263"/>
              </a:cxn>
              <a:cxn ang="0">
                <a:pos x="239" y="259"/>
              </a:cxn>
              <a:cxn ang="0">
                <a:pos x="252" y="256"/>
              </a:cxn>
              <a:cxn ang="0">
                <a:pos x="264" y="247"/>
              </a:cxn>
              <a:cxn ang="0">
                <a:pos x="277" y="234"/>
              </a:cxn>
              <a:cxn ang="0">
                <a:pos x="45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53" h="263">
                <a:moveTo>
                  <a:pt x="0" y="0"/>
                </a:moveTo>
                <a:lnTo>
                  <a:pt x="176" y="234"/>
                </a:lnTo>
                <a:lnTo>
                  <a:pt x="186" y="247"/>
                </a:lnTo>
                <a:lnTo>
                  <a:pt x="198" y="256"/>
                </a:lnTo>
                <a:lnTo>
                  <a:pt x="211" y="259"/>
                </a:lnTo>
                <a:lnTo>
                  <a:pt x="227" y="263"/>
                </a:lnTo>
                <a:lnTo>
                  <a:pt x="239" y="259"/>
                </a:lnTo>
                <a:lnTo>
                  <a:pt x="252" y="256"/>
                </a:lnTo>
                <a:lnTo>
                  <a:pt x="264" y="247"/>
                </a:lnTo>
                <a:lnTo>
                  <a:pt x="277" y="234"/>
                </a:lnTo>
                <a:lnTo>
                  <a:pt x="45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1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>
            <a:off x="5759450" y="26955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234"/>
              </a:cxn>
              <a:cxn ang="0">
                <a:pos x="186" y="247"/>
              </a:cxn>
              <a:cxn ang="0">
                <a:pos x="198" y="256"/>
              </a:cxn>
              <a:cxn ang="0">
                <a:pos x="211" y="259"/>
              </a:cxn>
              <a:cxn ang="0">
                <a:pos x="227" y="263"/>
              </a:cxn>
              <a:cxn ang="0">
                <a:pos x="239" y="259"/>
              </a:cxn>
              <a:cxn ang="0">
                <a:pos x="252" y="256"/>
              </a:cxn>
              <a:cxn ang="0">
                <a:pos x="264" y="247"/>
              </a:cxn>
              <a:cxn ang="0">
                <a:pos x="277" y="234"/>
              </a:cxn>
              <a:cxn ang="0">
                <a:pos x="453" y="0"/>
              </a:cxn>
            </a:cxnLst>
            <a:rect l="0" t="0" r="r" b="b"/>
            <a:pathLst>
              <a:path w="453" h="263">
                <a:moveTo>
                  <a:pt x="0" y="0"/>
                </a:moveTo>
                <a:lnTo>
                  <a:pt x="176" y="234"/>
                </a:lnTo>
                <a:lnTo>
                  <a:pt x="186" y="247"/>
                </a:lnTo>
                <a:lnTo>
                  <a:pt x="198" y="256"/>
                </a:lnTo>
                <a:lnTo>
                  <a:pt x="211" y="259"/>
                </a:lnTo>
                <a:lnTo>
                  <a:pt x="227" y="263"/>
                </a:lnTo>
                <a:lnTo>
                  <a:pt x="239" y="259"/>
                </a:lnTo>
                <a:lnTo>
                  <a:pt x="252" y="256"/>
                </a:lnTo>
                <a:lnTo>
                  <a:pt x="264" y="247"/>
                </a:lnTo>
                <a:lnTo>
                  <a:pt x="277" y="234"/>
                </a:lnTo>
                <a:lnTo>
                  <a:pt x="45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Freeform 52"/>
          <p:cNvSpPr>
            <a:spLocks/>
          </p:cNvSpPr>
          <p:nvPr/>
        </p:nvSpPr>
        <p:spPr bwMode="auto">
          <a:xfrm>
            <a:off x="6946900" y="26955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" y="237"/>
              </a:cxn>
              <a:cxn ang="0">
                <a:pos x="186" y="250"/>
              </a:cxn>
              <a:cxn ang="0">
                <a:pos x="199" y="256"/>
              </a:cxn>
              <a:cxn ang="0">
                <a:pos x="212" y="263"/>
              </a:cxn>
              <a:cxn ang="0">
                <a:pos x="227" y="263"/>
              </a:cxn>
              <a:cxn ang="0">
                <a:pos x="240" y="263"/>
              </a:cxn>
              <a:cxn ang="0">
                <a:pos x="253" y="256"/>
              </a:cxn>
              <a:cxn ang="0">
                <a:pos x="265" y="250"/>
              </a:cxn>
              <a:cxn ang="0">
                <a:pos x="278" y="237"/>
              </a:cxn>
              <a:cxn ang="0">
                <a:pos x="45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54" h="263">
                <a:moveTo>
                  <a:pt x="0" y="0"/>
                </a:moveTo>
                <a:lnTo>
                  <a:pt x="177" y="237"/>
                </a:lnTo>
                <a:lnTo>
                  <a:pt x="186" y="250"/>
                </a:lnTo>
                <a:lnTo>
                  <a:pt x="199" y="256"/>
                </a:lnTo>
                <a:lnTo>
                  <a:pt x="212" y="263"/>
                </a:lnTo>
                <a:lnTo>
                  <a:pt x="227" y="263"/>
                </a:lnTo>
                <a:lnTo>
                  <a:pt x="240" y="263"/>
                </a:lnTo>
                <a:lnTo>
                  <a:pt x="253" y="256"/>
                </a:lnTo>
                <a:lnTo>
                  <a:pt x="265" y="250"/>
                </a:lnTo>
                <a:lnTo>
                  <a:pt x="278" y="237"/>
                </a:lnTo>
                <a:lnTo>
                  <a:pt x="45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1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6946900" y="2695575"/>
            <a:ext cx="593725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" y="237"/>
              </a:cxn>
              <a:cxn ang="0">
                <a:pos x="186" y="250"/>
              </a:cxn>
              <a:cxn ang="0">
                <a:pos x="199" y="256"/>
              </a:cxn>
              <a:cxn ang="0">
                <a:pos x="212" y="263"/>
              </a:cxn>
              <a:cxn ang="0">
                <a:pos x="227" y="263"/>
              </a:cxn>
              <a:cxn ang="0">
                <a:pos x="240" y="263"/>
              </a:cxn>
              <a:cxn ang="0">
                <a:pos x="253" y="256"/>
              </a:cxn>
              <a:cxn ang="0">
                <a:pos x="265" y="250"/>
              </a:cxn>
              <a:cxn ang="0">
                <a:pos x="278" y="237"/>
              </a:cxn>
              <a:cxn ang="0">
                <a:pos x="454" y="0"/>
              </a:cxn>
            </a:cxnLst>
            <a:rect l="0" t="0" r="r" b="b"/>
            <a:pathLst>
              <a:path w="454" h="263">
                <a:moveTo>
                  <a:pt x="0" y="0"/>
                </a:moveTo>
                <a:lnTo>
                  <a:pt x="177" y="237"/>
                </a:lnTo>
                <a:lnTo>
                  <a:pt x="186" y="250"/>
                </a:lnTo>
                <a:lnTo>
                  <a:pt x="199" y="256"/>
                </a:lnTo>
                <a:lnTo>
                  <a:pt x="212" y="263"/>
                </a:lnTo>
                <a:lnTo>
                  <a:pt x="227" y="263"/>
                </a:lnTo>
                <a:lnTo>
                  <a:pt x="240" y="263"/>
                </a:lnTo>
                <a:lnTo>
                  <a:pt x="253" y="256"/>
                </a:lnTo>
                <a:lnTo>
                  <a:pt x="265" y="250"/>
                </a:lnTo>
                <a:lnTo>
                  <a:pt x="278" y="237"/>
                </a:lnTo>
                <a:lnTo>
                  <a:pt x="45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5759450" y="3540125"/>
            <a:ext cx="593725" cy="347662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176" y="28"/>
              </a:cxn>
              <a:cxn ang="0">
                <a:pos x="186" y="16"/>
              </a:cxn>
              <a:cxn ang="0">
                <a:pos x="198" y="6"/>
              </a:cxn>
              <a:cxn ang="0">
                <a:pos x="211" y="3"/>
              </a:cxn>
              <a:cxn ang="0">
                <a:pos x="227" y="0"/>
              </a:cxn>
              <a:cxn ang="0">
                <a:pos x="239" y="3"/>
              </a:cxn>
              <a:cxn ang="0">
                <a:pos x="252" y="6"/>
              </a:cxn>
              <a:cxn ang="0">
                <a:pos x="264" y="16"/>
              </a:cxn>
              <a:cxn ang="0">
                <a:pos x="277" y="28"/>
              </a:cxn>
              <a:cxn ang="0">
                <a:pos x="453" y="266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453" h="266">
                <a:moveTo>
                  <a:pt x="0" y="266"/>
                </a:moveTo>
                <a:lnTo>
                  <a:pt x="176" y="28"/>
                </a:lnTo>
                <a:lnTo>
                  <a:pt x="186" y="16"/>
                </a:lnTo>
                <a:lnTo>
                  <a:pt x="198" y="6"/>
                </a:lnTo>
                <a:lnTo>
                  <a:pt x="211" y="3"/>
                </a:lnTo>
                <a:lnTo>
                  <a:pt x="227" y="0"/>
                </a:lnTo>
                <a:lnTo>
                  <a:pt x="239" y="3"/>
                </a:lnTo>
                <a:lnTo>
                  <a:pt x="252" y="6"/>
                </a:lnTo>
                <a:lnTo>
                  <a:pt x="264" y="16"/>
                </a:lnTo>
                <a:lnTo>
                  <a:pt x="277" y="28"/>
                </a:lnTo>
                <a:lnTo>
                  <a:pt x="453" y="266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A6A0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Freeform 55"/>
          <p:cNvSpPr>
            <a:spLocks/>
          </p:cNvSpPr>
          <p:nvPr/>
        </p:nvSpPr>
        <p:spPr bwMode="auto">
          <a:xfrm>
            <a:off x="5759450" y="3540125"/>
            <a:ext cx="593725" cy="347662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176" y="28"/>
              </a:cxn>
              <a:cxn ang="0">
                <a:pos x="186" y="16"/>
              </a:cxn>
              <a:cxn ang="0">
                <a:pos x="198" y="6"/>
              </a:cxn>
              <a:cxn ang="0">
                <a:pos x="211" y="3"/>
              </a:cxn>
              <a:cxn ang="0">
                <a:pos x="227" y="0"/>
              </a:cxn>
              <a:cxn ang="0">
                <a:pos x="239" y="3"/>
              </a:cxn>
              <a:cxn ang="0">
                <a:pos x="252" y="6"/>
              </a:cxn>
              <a:cxn ang="0">
                <a:pos x="264" y="16"/>
              </a:cxn>
              <a:cxn ang="0">
                <a:pos x="277" y="28"/>
              </a:cxn>
              <a:cxn ang="0">
                <a:pos x="453" y="266"/>
              </a:cxn>
            </a:cxnLst>
            <a:rect l="0" t="0" r="r" b="b"/>
            <a:pathLst>
              <a:path w="453" h="266">
                <a:moveTo>
                  <a:pt x="0" y="266"/>
                </a:moveTo>
                <a:lnTo>
                  <a:pt x="176" y="28"/>
                </a:lnTo>
                <a:lnTo>
                  <a:pt x="186" y="16"/>
                </a:lnTo>
                <a:lnTo>
                  <a:pt x="198" y="6"/>
                </a:lnTo>
                <a:lnTo>
                  <a:pt x="211" y="3"/>
                </a:lnTo>
                <a:lnTo>
                  <a:pt x="227" y="0"/>
                </a:lnTo>
                <a:lnTo>
                  <a:pt x="239" y="3"/>
                </a:lnTo>
                <a:lnTo>
                  <a:pt x="252" y="6"/>
                </a:lnTo>
                <a:lnTo>
                  <a:pt x="264" y="16"/>
                </a:lnTo>
                <a:lnTo>
                  <a:pt x="277" y="28"/>
                </a:lnTo>
                <a:lnTo>
                  <a:pt x="453" y="2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Freeform 56"/>
          <p:cNvSpPr>
            <a:spLocks/>
          </p:cNvSpPr>
          <p:nvPr/>
        </p:nvSpPr>
        <p:spPr bwMode="auto">
          <a:xfrm>
            <a:off x="6946900" y="3540125"/>
            <a:ext cx="593725" cy="342900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7" y="25"/>
              </a:cxn>
              <a:cxn ang="0">
                <a:pos x="186" y="13"/>
              </a:cxn>
              <a:cxn ang="0">
                <a:pos x="199" y="6"/>
              </a:cxn>
              <a:cxn ang="0">
                <a:pos x="212" y="0"/>
              </a:cxn>
              <a:cxn ang="0">
                <a:pos x="227" y="0"/>
              </a:cxn>
              <a:cxn ang="0">
                <a:pos x="240" y="0"/>
              </a:cxn>
              <a:cxn ang="0">
                <a:pos x="253" y="6"/>
              </a:cxn>
              <a:cxn ang="0">
                <a:pos x="265" y="13"/>
              </a:cxn>
              <a:cxn ang="0">
                <a:pos x="278" y="25"/>
              </a:cxn>
              <a:cxn ang="0">
                <a:pos x="454" y="262"/>
              </a:cxn>
              <a:cxn ang="0">
                <a:pos x="0" y="262"/>
              </a:cxn>
              <a:cxn ang="0">
                <a:pos x="0" y="262"/>
              </a:cxn>
            </a:cxnLst>
            <a:rect l="0" t="0" r="r" b="b"/>
            <a:pathLst>
              <a:path w="454" h="262">
                <a:moveTo>
                  <a:pt x="0" y="262"/>
                </a:moveTo>
                <a:lnTo>
                  <a:pt x="177" y="25"/>
                </a:lnTo>
                <a:lnTo>
                  <a:pt x="186" y="13"/>
                </a:lnTo>
                <a:lnTo>
                  <a:pt x="199" y="6"/>
                </a:lnTo>
                <a:lnTo>
                  <a:pt x="212" y="0"/>
                </a:lnTo>
                <a:lnTo>
                  <a:pt x="227" y="0"/>
                </a:lnTo>
                <a:lnTo>
                  <a:pt x="240" y="0"/>
                </a:lnTo>
                <a:lnTo>
                  <a:pt x="253" y="6"/>
                </a:lnTo>
                <a:lnTo>
                  <a:pt x="265" y="13"/>
                </a:lnTo>
                <a:lnTo>
                  <a:pt x="278" y="25"/>
                </a:lnTo>
                <a:lnTo>
                  <a:pt x="454" y="262"/>
                </a:lnTo>
                <a:lnTo>
                  <a:pt x="0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A6A0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" name="Freeform 57"/>
          <p:cNvSpPr>
            <a:spLocks/>
          </p:cNvSpPr>
          <p:nvPr/>
        </p:nvSpPr>
        <p:spPr bwMode="auto">
          <a:xfrm>
            <a:off x="6946900" y="3540125"/>
            <a:ext cx="593725" cy="342900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7" y="25"/>
              </a:cxn>
              <a:cxn ang="0">
                <a:pos x="186" y="13"/>
              </a:cxn>
              <a:cxn ang="0">
                <a:pos x="199" y="6"/>
              </a:cxn>
              <a:cxn ang="0">
                <a:pos x="212" y="0"/>
              </a:cxn>
              <a:cxn ang="0">
                <a:pos x="227" y="0"/>
              </a:cxn>
              <a:cxn ang="0">
                <a:pos x="240" y="0"/>
              </a:cxn>
              <a:cxn ang="0">
                <a:pos x="253" y="6"/>
              </a:cxn>
              <a:cxn ang="0">
                <a:pos x="265" y="13"/>
              </a:cxn>
              <a:cxn ang="0">
                <a:pos x="278" y="25"/>
              </a:cxn>
              <a:cxn ang="0">
                <a:pos x="454" y="262"/>
              </a:cxn>
            </a:cxnLst>
            <a:rect l="0" t="0" r="r" b="b"/>
            <a:pathLst>
              <a:path w="454" h="262">
                <a:moveTo>
                  <a:pt x="0" y="262"/>
                </a:moveTo>
                <a:lnTo>
                  <a:pt x="177" y="25"/>
                </a:lnTo>
                <a:lnTo>
                  <a:pt x="186" y="13"/>
                </a:lnTo>
                <a:lnTo>
                  <a:pt x="199" y="6"/>
                </a:lnTo>
                <a:lnTo>
                  <a:pt x="212" y="0"/>
                </a:lnTo>
                <a:lnTo>
                  <a:pt x="227" y="0"/>
                </a:lnTo>
                <a:lnTo>
                  <a:pt x="240" y="0"/>
                </a:lnTo>
                <a:lnTo>
                  <a:pt x="253" y="6"/>
                </a:lnTo>
                <a:lnTo>
                  <a:pt x="265" y="13"/>
                </a:lnTo>
                <a:lnTo>
                  <a:pt x="278" y="25"/>
                </a:lnTo>
                <a:lnTo>
                  <a:pt x="454" y="2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Freeform 58"/>
          <p:cNvSpPr>
            <a:spLocks/>
          </p:cNvSpPr>
          <p:nvPr/>
        </p:nvSpPr>
        <p:spPr bwMode="auto">
          <a:xfrm>
            <a:off x="5264150" y="2695575"/>
            <a:ext cx="2773362" cy="1192212"/>
          </a:xfrm>
          <a:custGeom>
            <a:avLst/>
            <a:gdLst/>
            <a:ahLst/>
            <a:cxnLst>
              <a:cxn ang="0">
                <a:pos x="2119" y="911"/>
              </a:cxn>
              <a:cxn ang="0">
                <a:pos x="0" y="911"/>
              </a:cxn>
              <a:cxn ang="0">
                <a:pos x="0" y="0"/>
              </a:cxn>
              <a:cxn ang="0">
                <a:pos x="2119" y="0"/>
              </a:cxn>
              <a:cxn ang="0">
                <a:pos x="2119" y="911"/>
              </a:cxn>
              <a:cxn ang="0">
                <a:pos x="2119" y="911"/>
              </a:cxn>
            </a:cxnLst>
            <a:rect l="0" t="0" r="r" b="b"/>
            <a:pathLst>
              <a:path w="2119" h="911">
                <a:moveTo>
                  <a:pt x="2119" y="911"/>
                </a:moveTo>
                <a:lnTo>
                  <a:pt x="0" y="911"/>
                </a:lnTo>
                <a:lnTo>
                  <a:pt x="0" y="0"/>
                </a:lnTo>
                <a:lnTo>
                  <a:pt x="2119" y="0"/>
                </a:lnTo>
                <a:lnTo>
                  <a:pt x="2119" y="911"/>
                </a:lnTo>
                <a:lnTo>
                  <a:pt x="2119" y="91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" name="Line 49"/>
          <p:cNvSpPr>
            <a:spLocks noChangeShapeType="1"/>
          </p:cNvSpPr>
          <p:nvPr/>
        </p:nvSpPr>
        <p:spPr bwMode="auto">
          <a:xfrm flipV="1">
            <a:off x="6015037" y="3030537"/>
            <a:ext cx="1271588" cy="517525"/>
          </a:xfrm>
          <a:prstGeom prst="line">
            <a:avLst/>
          </a:prstGeom>
          <a:noFill/>
          <a:ln w="20638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>
            <a:off x="5254625" y="3275012"/>
            <a:ext cx="2784475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302250" y="2984500"/>
            <a:ext cx="404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6643687" y="3230562"/>
            <a:ext cx="90488" cy="9048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31546" y="34163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895600" y="4419600"/>
            <a:ext cx="1905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838200" y="5181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 BZ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 flipV="1">
            <a:off x="2743200" y="51816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581400" y="66294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Box 81"/>
          <p:cNvSpPr txBox="1"/>
          <p:nvPr/>
        </p:nvSpPr>
        <p:spPr>
          <a:xfrm>
            <a:off x="2518574" y="4724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91000" y="6400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27813A-037B-424B-95ED-81C36A47013D}"/>
              </a:ext>
            </a:extLst>
          </p:cNvPr>
          <p:cNvSpPr txBox="1"/>
          <p:nvPr/>
        </p:nvSpPr>
        <p:spPr>
          <a:xfrm>
            <a:off x="2590800" y="533400"/>
            <a:ext cx="3634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Chiral Anomaly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550DA-C8C0-4D2F-ABE0-8A76CF8561AF}"/>
              </a:ext>
            </a:extLst>
          </p:cNvPr>
          <p:cNvSpPr txBox="1"/>
          <p:nvPr/>
        </p:nvSpPr>
        <p:spPr>
          <a:xfrm>
            <a:off x="1295400" y="1752600"/>
            <a:ext cx="681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presence of E and B, the charge at one (or the other) Weyl</a:t>
            </a:r>
          </a:p>
          <a:p>
            <a:r>
              <a:rPr lang="en-US" dirty="0"/>
              <a:t>point is not conserved: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B0A679-6BA2-4CEE-9D67-49F1A731C9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7400" y="2503706"/>
          <a:ext cx="45085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Equation" r:id="rId3" imgW="1396800" imgH="419040" progId="Equation.DSMT4">
                  <p:embed/>
                </p:oleObj>
              </mc:Choice>
              <mc:Fallback>
                <p:oleObj name="Equation" r:id="rId3" imgW="139680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4B0A679-6BA2-4CEE-9D67-49F1A731C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503706"/>
                        <a:ext cx="4508500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5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144" y="317435"/>
            <a:ext cx="4963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Topological Electronic Phases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1728" y="1010638"/>
            <a:ext cx="7486457" cy="1995692"/>
            <a:chOff x="661728" y="1010638"/>
            <a:chExt cx="7486457" cy="1995692"/>
          </a:xfrm>
        </p:grpSpPr>
        <p:sp>
          <p:nvSpPr>
            <p:cNvPr id="3" name="TextBox 2"/>
            <p:cNvSpPr txBox="1"/>
            <p:nvPr/>
          </p:nvSpPr>
          <p:spPr>
            <a:xfrm>
              <a:off x="661728" y="1010638"/>
              <a:ext cx="56284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CC"/>
                  </a:solidFill>
                </a:rPr>
                <a:t>Many examples of topological band phenomena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7071" y="1467447"/>
              <a:ext cx="475502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States adiabatically connected to independent electrons: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- Quantum Hall (</a:t>
              </a:r>
              <a:r>
                <a:rPr lang="en-US" sz="1400" dirty="0" err="1">
                  <a:solidFill>
                    <a:srgbClr val="000000"/>
                  </a:solidFill>
                </a:rPr>
                <a:t>Chern</a:t>
              </a:r>
              <a:r>
                <a:rPr lang="en-US" sz="1400" dirty="0">
                  <a:solidFill>
                    <a:srgbClr val="000000"/>
                  </a:solidFill>
                </a:rPr>
                <a:t>) insulators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- Topological insulators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- Weak topological insulators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- Topological crystalline insulators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- Topological (Fermi, </a:t>
              </a:r>
              <a:r>
                <a:rPr lang="en-US" sz="1400" dirty="0" err="1">
                  <a:solidFill>
                    <a:srgbClr val="000000"/>
                  </a:solidFill>
                </a:rPr>
                <a:t>Weyl</a:t>
              </a:r>
              <a:r>
                <a:rPr lang="en-US" sz="1400" dirty="0">
                  <a:solidFill>
                    <a:srgbClr val="000000"/>
                  </a:solidFill>
                </a:rPr>
                <a:t> and Dirac) semimetals …..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0147" y="1874196"/>
              <a:ext cx="2198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Many real materials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and experiments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744" y="4572000"/>
            <a:ext cx="8023228" cy="2136017"/>
            <a:chOff x="669744" y="3275718"/>
            <a:chExt cx="8023228" cy="2136017"/>
          </a:xfrm>
        </p:grpSpPr>
        <p:sp>
          <p:nvSpPr>
            <p:cNvPr id="5" name="TextBox 4"/>
            <p:cNvSpPr txBox="1"/>
            <p:nvPr/>
          </p:nvSpPr>
          <p:spPr>
            <a:xfrm>
              <a:off x="669744" y="3275718"/>
              <a:ext cx="5763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CC"/>
                  </a:solidFill>
                </a:rPr>
                <a:t>Beyond Band Theory:  Strongly correlated states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897" y="3657409"/>
              <a:ext cx="470288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State with intrinsic topological order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 -  fractional quantum numbers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 -  topological  ground state degeneracy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 -  quantum information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  - Symmetry protected topological states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  - Surface topological order ……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4197" y="4069393"/>
              <a:ext cx="30187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Much conceptual progress,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but theory is still far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from the real electrons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5728" y="3199797"/>
            <a:ext cx="7812479" cy="1219803"/>
            <a:chOff x="665728" y="5523362"/>
            <a:chExt cx="7812479" cy="1219803"/>
          </a:xfrm>
        </p:grpSpPr>
        <p:sp>
          <p:nvSpPr>
            <p:cNvPr id="8" name="TextBox 7"/>
            <p:cNvSpPr txBox="1"/>
            <p:nvPr/>
          </p:nvSpPr>
          <p:spPr>
            <a:xfrm>
              <a:off x="665728" y="5523362"/>
              <a:ext cx="363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CC"/>
                  </a:solidFill>
                </a:rPr>
                <a:t>Topological Superconductivity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95128" y="6004501"/>
              <a:ext cx="41698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Proximity induced topological superconductivity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>
                  <a:solidFill>
                    <a:srgbClr val="000000"/>
                  </a:solidFill>
                </a:rPr>
                <a:t>Majorana</a:t>
              </a:r>
              <a:r>
                <a:rPr lang="en-US" sz="1400" dirty="0">
                  <a:solidFill>
                    <a:srgbClr val="000000"/>
                  </a:solidFill>
                </a:rPr>
                <a:t> bound states, quantum information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85217" y="596616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Tantalizing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experimental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7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228600"/>
            <a:ext cx="8469312" cy="676275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</a:rPr>
              <a:t>Topological Band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8075" y="1270000"/>
            <a:ext cx="7629525" cy="5359400"/>
          </a:xfrm>
        </p:spPr>
        <p:txBody>
          <a:bodyPr/>
          <a:lstStyle/>
          <a:p>
            <a:pPr marL="812800" indent="-812800" algn="l"/>
            <a:r>
              <a:rPr lang="en-US" altLang="en-US" sz="2000" dirty="0">
                <a:solidFill>
                  <a:srgbClr val="0033CC"/>
                </a:solidFill>
                <a:latin typeface="Arial" charset="0"/>
              </a:rPr>
              <a:t>I.    Band Topology in One Dimension</a:t>
            </a:r>
          </a:p>
          <a:p>
            <a:pPr marL="812800" indent="-812800" algn="l"/>
            <a:r>
              <a:rPr lang="en-US" altLang="en-US" sz="1800" dirty="0">
                <a:solidFill>
                  <a:schemeClr val="folHlink"/>
                </a:solidFill>
                <a:latin typeface="Arial" charset="0"/>
              </a:rPr>
              <a:t>        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- Berry phase and electric polarization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- Su Schrieffer </a:t>
            </a:r>
            <a:r>
              <a:rPr lang="en-US" altLang="en-US" sz="1800" dirty="0" err="1">
                <a:solidFill>
                  <a:srgbClr val="008000"/>
                </a:solidFill>
                <a:latin typeface="Arial" charset="0"/>
              </a:rPr>
              <a:t>Heeger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model : 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     domain wall states and </a:t>
            </a:r>
            <a:r>
              <a:rPr lang="en-US" altLang="en-US" sz="1800" dirty="0" err="1">
                <a:solidFill>
                  <a:srgbClr val="008000"/>
                </a:solidFill>
                <a:latin typeface="Arial" charset="0"/>
              </a:rPr>
              <a:t>Jackiw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1800" dirty="0" err="1">
                <a:solidFill>
                  <a:srgbClr val="008000"/>
                </a:solidFill>
                <a:latin typeface="Arial" charset="0"/>
              </a:rPr>
              <a:t>Rebbi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problem</a:t>
            </a:r>
          </a:p>
          <a:p>
            <a:pPr marL="812800" indent="-812800" algn="l"/>
            <a:r>
              <a:rPr lang="en-US" altLang="en-US" sz="1800" dirty="0">
                <a:solidFill>
                  <a:schemeClr val="folHlink"/>
                </a:solidFill>
                <a:latin typeface="Arial" charset="0"/>
              </a:rPr>
              <a:t>         - </a:t>
            </a:r>
            <a:r>
              <a:rPr lang="en-US" altLang="en-US" sz="1800" dirty="0" err="1">
                <a:solidFill>
                  <a:schemeClr val="folHlink"/>
                </a:solidFill>
                <a:latin typeface="Arial" charset="0"/>
              </a:rPr>
              <a:t>Thouless</a:t>
            </a:r>
            <a:r>
              <a:rPr lang="en-US" altLang="en-US" sz="1800" dirty="0">
                <a:solidFill>
                  <a:schemeClr val="folHlink"/>
                </a:solidFill>
                <a:latin typeface="Arial" charset="0"/>
              </a:rPr>
              <a:t> Charge Pump</a:t>
            </a:r>
            <a:endParaRPr lang="en-US" altLang="en-US" sz="2000" dirty="0">
              <a:solidFill>
                <a:srgbClr val="0033CC"/>
              </a:solidFill>
              <a:latin typeface="Arial" charset="0"/>
            </a:endParaRPr>
          </a:p>
          <a:p>
            <a:pPr marL="812800" indent="-812800" algn="l"/>
            <a:r>
              <a:rPr lang="en-US" altLang="en-US" sz="2000" dirty="0">
                <a:solidFill>
                  <a:srgbClr val="0033CC"/>
                </a:solidFill>
                <a:latin typeface="Arial" charset="0"/>
              </a:rPr>
              <a:t>II.   Band Topology in Two Dimensions</a:t>
            </a:r>
          </a:p>
          <a:p>
            <a:pPr marL="812800" indent="-812800" algn="l"/>
            <a:r>
              <a:rPr lang="en-US" altLang="en-US" sz="1800" dirty="0">
                <a:solidFill>
                  <a:srgbClr val="0033CC"/>
                </a:solidFill>
                <a:latin typeface="Arial" charset="0"/>
              </a:rPr>
              <a:t>         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- Integer quantum Hall effect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 - TKNN invariant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 - Edge States, chiral Dirac fermions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 - Band inversion paradigm</a:t>
            </a:r>
          </a:p>
          <a:p>
            <a:pPr marL="812800" indent="-812800" algn="l"/>
            <a:r>
              <a:rPr lang="en-US" altLang="en-US" sz="2000" dirty="0">
                <a:solidFill>
                  <a:srgbClr val="0033CC"/>
                </a:solidFill>
                <a:latin typeface="Arial" charset="0"/>
              </a:rPr>
              <a:t>III.   Generalizations</a:t>
            </a:r>
          </a:p>
          <a:p>
            <a:pPr marL="812800" indent="-812800" algn="l"/>
            <a:r>
              <a:rPr lang="en-US" altLang="en-US" sz="1800" dirty="0">
                <a:solidFill>
                  <a:schemeClr val="folHlink"/>
                </a:solidFill>
                <a:latin typeface="Arial" charset="0"/>
              </a:rPr>
              <a:t>         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-  Higher dimensions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 -  Topological Defects</a:t>
            </a:r>
          </a:p>
          <a:p>
            <a:pPr marL="812800" indent="-812800" algn="l"/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          -  Topological semimetals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2622550" y="14922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 Theory of Solids</a:t>
            </a:r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365125" y="990600"/>
            <a:ext cx="307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Bloch Theorem :   </a:t>
            </a:r>
          </a:p>
        </p:txBody>
      </p:sp>
      <p:graphicFrame>
        <p:nvGraphicFramePr>
          <p:cNvPr id="346149" name="Object 37"/>
          <p:cNvGraphicFramePr>
            <a:graphicFrameLocks noChangeAspect="1"/>
          </p:cNvGraphicFramePr>
          <p:nvPr>
            <p:extLst/>
          </p:nvPr>
        </p:nvGraphicFramePr>
        <p:xfrm>
          <a:off x="5788025" y="2435225"/>
          <a:ext cx="31321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5" name="Equation" r:id="rId3" imgW="1777229" imgH="253890" progId="Equation.DSMT4">
                  <p:embed/>
                </p:oleObj>
              </mc:Choice>
              <mc:Fallback>
                <p:oleObj name="Equation" r:id="rId3" imgW="1777229" imgH="253890" progId="Equation.DSMT4">
                  <p:embed/>
                  <p:pic>
                    <p:nvPicPr>
                      <p:cNvPr id="3461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2435225"/>
                        <a:ext cx="31321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51" name="Object 39"/>
          <p:cNvGraphicFramePr>
            <a:graphicFrameLocks noChangeAspect="1"/>
          </p:cNvGraphicFramePr>
          <p:nvPr>
            <p:extLst/>
          </p:nvPr>
        </p:nvGraphicFramePr>
        <p:xfrm>
          <a:off x="995363" y="3392488"/>
          <a:ext cx="2184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6" name="Equation" r:id="rId5" imgW="1333500" imgH="431800" progId="Equation.DSMT4">
                  <p:embed/>
                </p:oleObj>
              </mc:Choice>
              <mc:Fallback>
                <p:oleObj name="Equation" r:id="rId5" imgW="1333500" imgH="431800" progId="Equation.DSMT4">
                  <p:embed/>
                  <p:pic>
                    <p:nvPicPr>
                      <p:cNvPr id="34615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3392488"/>
                        <a:ext cx="21844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54" name="Object 42"/>
          <p:cNvGraphicFramePr>
            <a:graphicFrameLocks noChangeAspect="1"/>
          </p:cNvGraphicFramePr>
          <p:nvPr>
            <p:extLst/>
          </p:nvPr>
        </p:nvGraphicFramePr>
        <p:xfrm>
          <a:off x="698500" y="6007100"/>
          <a:ext cx="3829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7" name="Equation" r:id="rId7" imgW="2501900" imgH="254000" progId="Equation.DSMT4">
                  <p:embed/>
                </p:oleObj>
              </mc:Choice>
              <mc:Fallback>
                <p:oleObj name="Equation" r:id="rId7" imgW="2501900" imgH="254000" progId="Equation.DSMT4">
                  <p:embed/>
                  <p:pic>
                    <p:nvPicPr>
                      <p:cNvPr id="34615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6007100"/>
                        <a:ext cx="3829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60" name="Text Box 48"/>
          <p:cNvSpPr txBox="1">
            <a:spLocks noChangeArrowheads="1"/>
          </p:cNvSpPr>
          <p:nvPr/>
        </p:nvSpPr>
        <p:spPr bwMode="auto">
          <a:xfrm>
            <a:off x="368300" y="4648200"/>
            <a:ext cx="307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 Structure :   </a:t>
            </a:r>
          </a:p>
        </p:txBody>
      </p:sp>
      <p:graphicFrame>
        <p:nvGraphicFramePr>
          <p:cNvPr id="346161" name="Object 49"/>
          <p:cNvGraphicFramePr>
            <a:graphicFrameLocks noChangeAspect="1"/>
          </p:cNvGraphicFramePr>
          <p:nvPr>
            <p:extLst/>
          </p:nvPr>
        </p:nvGraphicFramePr>
        <p:xfrm>
          <a:off x="2081213" y="5492750"/>
          <a:ext cx="12668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8" name="Equation" r:id="rId9" imgW="685800" imgH="203200" progId="Equation.DSMT4">
                  <p:embed/>
                </p:oleObj>
              </mc:Choice>
              <mc:Fallback>
                <p:oleObj name="Equation" r:id="rId9" imgW="685800" imgH="203200" progId="Equation.DSMT4">
                  <p:embed/>
                  <p:pic>
                    <p:nvPicPr>
                      <p:cNvPr id="34616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5492750"/>
                        <a:ext cx="126682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71" name="AutoShape 59"/>
          <p:cNvSpPr>
            <a:spLocks noChangeAspect="1" noChangeArrowheads="1" noTextEdit="1"/>
          </p:cNvSpPr>
          <p:nvPr/>
        </p:nvSpPr>
        <p:spPr bwMode="auto">
          <a:xfrm>
            <a:off x="5551331" y="5141913"/>
            <a:ext cx="1273175" cy="1201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3" name="Freeform 61"/>
          <p:cNvSpPr>
            <a:spLocks/>
          </p:cNvSpPr>
          <p:nvPr/>
        </p:nvSpPr>
        <p:spPr bwMode="auto">
          <a:xfrm>
            <a:off x="5556094" y="5549900"/>
            <a:ext cx="1258887" cy="787400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39" y="164"/>
              </a:cxn>
              <a:cxn ang="0">
                <a:pos x="77" y="159"/>
              </a:cxn>
              <a:cxn ang="0">
                <a:pos x="115" y="150"/>
              </a:cxn>
              <a:cxn ang="0">
                <a:pos x="154" y="142"/>
              </a:cxn>
              <a:cxn ang="0">
                <a:pos x="230" y="114"/>
              </a:cxn>
              <a:cxn ang="0">
                <a:pos x="307" y="84"/>
              </a:cxn>
              <a:cxn ang="0">
                <a:pos x="383" y="53"/>
              </a:cxn>
              <a:cxn ang="0">
                <a:pos x="460" y="25"/>
              </a:cxn>
              <a:cxn ang="0">
                <a:pos x="498" y="17"/>
              </a:cxn>
              <a:cxn ang="0">
                <a:pos x="537" y="9"/>
              </a:cxn>
              <a:cxn ang="0">
                <a:pos x="575" y="3"/>
              </a:cxn>
              <a:cxn ang="0">
                <a:pos x="613" y="0"/>
              </a:cxn>
              <a:cxn ang="0">
                <a:pos x="652" y="3"/>
              </a:cxn>
              <a:cxn ang="0">
                <a:pos x="690" y="9"/>
              </a:cxn>
              <a:cxn ang="0">
                <a:pos x="728" y="17"/>
              </a:cxn>
              <a:cxn ang="0">
                <a:pos x="767" y="25"/>
              </a:cxn>
              <a:cxn ang="0">
                <a:pos x="843" y="53"/>
              </a:cxn>
              <a:cxn ang="0">
                <a:pos x="920" y="84"/>
              </a:cxn>
              <a:cxn ang="0">
                <a:pos x="997" y="114"/>
              </a:cxn>
              <a:cxn ang="0">
                <a:pos x="1073" y="142"/>
              </a:cxn>
              <a:cxn ang="0">
                <a:pos x="1112" y="150"/>
              </a:cxn>
              <a:cxn ang="0">
                <a:pos x="1150" y="159"/>
              </a:cxn>
              <a:cxn ang="0">
                <a:pos x="1188" y="164"/>
              </a:cxn>
              <a:cxn ang="0">
                <a:pos x="1226" y="167"/>
              </a:cxn>
              <a:cxn ang="0">
                <a:pos x="1226" y="702"/>
              </a:cxn>
              <a:cxn ang="0">
                <a:pos x="0" y="702"/>
              </a:cxn>
              <a:cxn ang="0">
                <a:pos x="0" y="167"/>
              </a:cxn>
              <a:cxn ang="0">
                <a:pos x="0" y="167"/>
              </a:cxn>
            </a:cxnLst>
            <a:rect l="0" t="0" r="r" b="b"/>
            <a:pathLst>
              <a:path w="1226" h="702">
                <a:moveTo>
                  <a:pt x="0" y="167"/>
                </a:moveTo>
                <a:lnTo>
                  <a:pt x="39" y="164"/>
                </a:lnTo>
                <a:lnTo>
                  <a:pt x="77" y="159"/>
                </a:lnTo>
                <a:lnTo>
                  <a:pt x="115" y="150"/>
                </a:lnTo>
                <a:lnTo>
                  <a:pt x="154" y="142"/>
                </a:lnTo>
                <a:lnTo>
                  <a:pt x="230" y="114"/>
                </a:lnTo>
                <a:lnTo>
                  <a:pt x="307" y="84"/>
                </a:lnTo>
                <a:lnTo>
                  <a:pt x="383" y="53"/>
                </a:lnTo>
                <a:lnTo>
                  <a:pt x="460" y="25"/>
                </a:lnTo>
                <a:lnTo>
                  <a:pt x="498" y="17"/>
                </a:lnTo>
                <a:lnTo>
                  <a:pt x="537" y="9"/>
                </a:lnTo>
                <a:lnTo>
                  <a:pt x="575" y="3"/>
                </a:lnTo>
                <a:lnTo>
                  <a:pt x="613" y="0"/>
                </a:lnTo>
                <a:lnTo>
                  <a:pt x="652" y="3"/>
                </a:lnTo>
                <a:lnTo>
                  <a:pt x="690" y="9"/>
                </a:lnTo>
                <a:lnTo>
                  <a:pt x="728" y="17"/>
                </a:lnTo>
                <a:lnTo>
                  <a:pt x="767" y="25"/>
                </a:lnTo>
                <a:lnTo>
                  <a:pt x="843" y="53"/>
                </a:lnTo>
                <a:lnTo>
                  <a:pt x="920" y="84"/>
                </a:lnTo>
                <a:lnTo>
                  <a:pt x="997" y="114"/>
                </a:lnTo>
                <a:lnTo>
                  <a:pt x="1073" y="142"/>
                </a:lnTo>
                <a:lnTo>
                  <a:pt x="1112" y="150"/>
                </a:lnTo>
                <a:lnTo>
                  <a:pt x="1150" y="159"/>
                </a:lnTo>
                <a:lnTo>
                  <a:pt x="1188" y="164"/>
                </a:lnTo>
                <a:lnTo>
                  <a:pt x="1226" y="167"/>
                </a:lnTo>
                <a:lnTo>
                  <a:pt x="1226" y="702"/>
                </a:lnTo>
                <a:lnTo>
                  <a:pt x="0" y="702"/>
                </a:lnTo>
                <a:lnTo>
                  <a:pt x="0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CCFF99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4" name="Freeform 62"/>
          <p:cNvSpPr>
            <a:spLocks/>
          </p:cNvSpPr>
          <p:nvPr/>
        </p:nvSpPr>
        <p:spPr bwMode="auto">
          <a:xfrm>
            <a:off x="5556094" y="5141913"/>
            <a:ext cx="1258887" cy="1195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65"/>
              </a:cxn>
              <a:cxn ang="0">
                <a:pos x="613" y="1065"/>
              </a:cxn>
              <a:cxn ang="0">
                <a:pos x="1226" y="1065"/>
              </a:cxn>
              <a:cxn ang="0">
                <a:pos x="1226" y="0"/>
              </a:cxn>
            </a:cxnLst>
            <a:rect l="0" t="0" r="r" b="b"/>
            <a:pathLst>
              <a:path w="1226" h="1065">
                <a:moveTo>
                  <a:pt x="0" y="0"/>
                </a:moveTo>
                <a:lnTo>
                  <a:pt x="0" y="1065"/>
                </a:lnTo>
                <a:lnTo>
                  <a:pt x="613" y="1065"/>
                </a:lnTo>
                <a:lnTo>
                  <a:pt x="1226" y="1065"/>
                </a:lnTo>
                <a:lnTo>
                  <a:pt x="1226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5" name="Line 63"/>
          <p:cNvSpPr>
            <a:spLocks noChangeShapeType="1"/>
          </p:cNvSpPr>
          <p:nvPr/>
        </p:nvSpPr>
        <p:spPr bwMode="auto">
          <a:xfrm>
            <a:off x="6184744" y="6296025"/>
            <a:ext cx="1587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6" name="Freeform 64"/>
          <p:cNvSpPr>
            <a:spLocks/>
          </p:cNvSpPr>
          <p:nvPr/>
        </p:nvSpPr>
        <p:spPr bwMode="auto">
          <a:xfrm>
            <a:off x="5556094" y="5549900"/>
            <a:ext cx="1258887" cy="187325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39" y="164"/>
              </a:cxn>
              <a:cxn ang="0">
                <a:pos x="77" y="159"/>
              </a:cxn>
              <a:cxn ang="0">
                <a:pos x="115" y="150"/>
              </a:cxn>
              <a:cxn ang="0">
                <a:pos x="154" y="142"/>
              </a:cxn>
              <a:cxn ang="0">
                <a:pos x="230" y="114"/>
              </a:cxn>
              <a:cxn ang="0">
                <a:pos x="307" y="84"/>
              </a:cxn>
              <a:cxn ang="0">
                <a:pos x="383" y="53"/>
              </a:cxn>
              <a:cxn ang="0">
                <a:pos x="460" y="25"/>
              </a:cxn>
              <a:cxn ang="0">
                <a:pos x="498" y="17"/>
              </a:cxn>
              <a:cxn ang="0">
                <a:pos x="537" y="9"/>
              </a:cxn>
              <a:cxn ang="0">
                <a:pos x="575" y="3"/>
              </a:cxn>
              <a:cxn ang="0">
                <a:pos x="613" y="0"/>
              </a:cxn>
              <a:cxn ang="0">
                <a:pos x="652" y="3"/>
              </a:cxn>
              <a:cxn ang="0">
                <a:pos x="690" y="9"/>
              </a:cxn>
              <a:cxn ang="0">
                <a:pos x="728" y="17"/>
              </a:cxn>
              <a:cxn ang="0">
                <a:pos x="767" y="25"/>
              </a:cxn>
              <a:cxn ang="0">
                <a:pos x="843" y="53"/>
              </a:cxn>
              <a:cxn ang="0">
                <a:pos x="920" y="84"/>
              </a:cxn>
              <a:cxn ang="0">
                <a:pos x="997" y="114"/>
              </a:cxn>
              <a:cxn ang="0">
                <a:pos x="1073" y="142"/>
              </a:cxn>
              <a:cxn ang="0">
                <a:pos x="1112" y="150"/>
              </a:cxn>
              <a:cxn ang="0">
                <a:pos x="1150" y="159"/>
              </a:cxn>
              <a:cxn ang="0">
                <a:pos x="1188" y="164"/>
              </a:cxn>
              <a:cxn ang="0">
                <a:pos x="1226" y="167"/>
              </a:cxn>
            </a:cxnLst>
            <a:rect l="0" t="0" r="r" b="b"/>
            <a:pathLst>
              <a:path w="1226" h="167">
                <a:moveTo>
                  <a:pt x="0" y="167"/>
                </a:moveTo>
                <a:lnTo>
                  <a:pt x="39" y="164"/>
                </a:lnTo>
                <a:lnTo>
                  <a:pt x="77" y="159"/>
                </a:lnTo>
                <a:lnTo>
                  <a:pt x="115" y="150"/>
                </a:lnTo>
                <a:lnTo>
                  <a:pt x="154" y="142"/>
                </a:lnTo>
                <a:lnTo>
                  <a:pt x="230" y="114"/>
                </a:lnTo>
                <a:lnTo>
                  <a:pt x="307" y="84"/>
                </a:lnTo>
                <a:lnTo>
                  <a:pt x="383" y="53"/>
                </a:lnTo>
                <a:lnTo>
                  <a:pt x="460" y="25"/>
                </a:lnTo>
                <a:lnTo>
                  <a:pt x="498" y="17"/>
                </a:lnTo>
                <a:lnTo>
                  <a:pt x="537" y="9"/>
                </a:lnTo>
                <a:lnTo>
                  <a:pt x="575" y="3"/>
                </a:lnTo>
                <a:lnTo>
                  <a:pt x="613" y="0"/>
                </a:lnTo>
                <a:lnTo>
                  <a:pt x="652" y="3"/>
                </a:lnTo>
                <a:lnTo>
                  <a:pt x="690" y="9"/>
                </a:lnTo>
                <a:lnTo>
                  <a:pt x="728" y="17"/>
                </a:lnTo>
                <a:lnTo>
                  <a:pt x="767" y="25"/>
                </a:lnTo>
                <a:lnTo>
                  <a:pt x="843" y="53"/>
                </a:lnTo>
                <a:lnTo>
                  <a:pt x="920" y="84"/>
                </a:lnTo>
                <a:lnTo>
                  <a:pt x="997" y="114"/>
                </a:lnTo>
                <a:lnTo>
                  <a:pt x="1073" y="142"/>
                </a:lnTo>
                <a:lnTo>
                  <a:pt x="1112" y="150"/>
                </a:lnTo>
                <a:lnTo>
                  <a:pt x="1150" y="159"/>
                </a:lnTo>
                <a:lnTo>
                  <a:pt x="1188" y="164"/>
                </a:lnTo>
                <a:lnTo>
                  <a:pt x="1226" y="167"/>
                </a:lnTo>
              </a:path>
            </a:pathLst>
          </a:custGeom>
          <a:noFill/>
          <a:ln w="19050" cmpd="sng">
            <a:solidFill>
              <a:srgbClr val="D9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7" name="Freeform 65"/>
          <p:cNvSpPr>
            <a:spLocks/>
          </p:cNvSpPr>
          <p:nvPr/>
        </p:nvSpPr>
        <p:spPr bwMode="auto">
          <a:xfrm>
            <a:off x="5556094" y="5254625"/>
            <a:ext cx="1258887" cy="182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3"/>
              </a:cxn>
              <a:cxn ang="0">
                <a:pos x="77" y="8"/>
              </a:cxn>
              <a:cxn ang="0">
                <a:pos x="115" y="14"/>
              </a:cxn>
              <a:cxn ang="0">
                <a:pos x="154" y="25"/>
              </a:cxn>
              <a:cxn ang="0">
                <a:pos x="230" y="53"/>
              </a:cxn>
              <a:cxn ang="0">
                <a:pos x="307" y="83"/>
              </a:cxn>
              <a:cxn ang="0">
                <a:pos x="383" y="111"/>
              </a:cxn>
              <a:cxn ang="0">
                <a:pos x="460" y="139"/>
              </a:cxn>
              <a:cxn ang="0">
                <a:pos x="498" y="150"/>
              </a:cxn>
              <a:cxn ang="0">
                <a:pos x="537" y="155"/>
              </a:cxn>
              <a:cxn ang="0">
                <a:pos x="575" y="161"/>
              </a:cxn>
              <a:cxn ang="0">
                <a:pos x="613" y="164"/>
              </a:cxn>
              <a:cxn ang="0">
                <a:pos x="652" y="161"/>
              </a:cxn>
              <a:cxn ang="0">
                <a:pos x="690" y="155"/>
              </a:cxn>
              <a:cxn ang="0">
                <a:pos x="728" y="150"/>
              </a:cxn>
              <a:cxn ang="0">
                <a:pos x="767" y="139"/>
              </a:cxn>
              <a:cxn ang="0">
                <a:pos x="843" y="111"/>
              </a:cxn>
              <a:cxn ang="0">
                <a:pos x="920" y="83"/>
              </a:cxn>
              <a:cxn ang="0">
                <a:pos x="997" y="53"/>
              </a:cxn>
              <a:cxn ang="0">
                <a:pos x="1073" y="25"/>
              </a:cxn>
              <a:cxn ang="0">
                <a:pos x="1112" y="14"/>
              </a:cxn>
              <a:cxn ang="0">
                <a:pos x="1150" y="8"/>
              </a:cxn>
              <a:cxn ang="0">
                <a:pos x="1188" y="3"/>
              </a:cxn>
              <a:cxn ang="0">
                <a:pos x="1226" y="0"/>
              </a:cxn>
            </a:cxnLst>
            <a:rect l="0" t="0" r="r" b="b"/>
            <a:pathLst>
              <a:path w="1226" h="164">
                <a:moveTo>
                  <a:pt x="0" y="0"/>
                </a:moveTo>
                <a:lnTo>
                  <a:pt x="39" y="3"/>
                </a:lnTo>
                <a:lnTo>
                  <a:pt x="77" y="8"/>
                </a:lnTo>
                <a:lnTo>
                  <a:pt x="115" y="14"/>
                </a:lnTo>
                <a:lnTo>
                  <a:pt x="154" y="25"/>
                </a:lnTo>
                <a:lnTo>
                  <a:pt x="230" y="53"/>
                </a:lnTo>
                <a:lnTo>
                  <a:pt x="307" y="83"/>
                </a:lnTo>
                <a:lnTo>
                  <a:pt x="383" y="111"/>
                </a:lnTo>
                <a:lnTo>
                  <a:pt x="460" y="139"/>
                </a:lnTo>
                <a:lnTo>
                  <a:pt x="498" y="150"/>
                </a:lnTo>
                <a:lnTo>
                  <a:pt x="537" y="155"/>
                </a:lnTo>
                <a:lnTo>
                  <a:pt x="575" y="161"/>
                </a:lnTo>
                <a:lnTo>
                  <a:pt x="613" y="164"/>
                </a:lnTo>
                <a:lnTo>
                  <a:pt x="652" y="161"/>
                </a:lnTo>
                <a:lnTo>
                  <a:pt x="690" y="155"/>
                </a:lnTo>
                <a:lnTo>
                  <a:pt x="728" y="150"/>
                </a:lnTo>
                <a:lnTo>
                  <a:pt x="767" y="139"/>
                </a:lnTo>
                <a:lnTo>
                  <a:pt x="843" y="111"/>
                </a:lnTo>
                <a:lnTo>
                  <a:pt x="920" y="83"/>
                </a:lnTo>
                <a:lnTo>
                  <a:pt x="997" y="53"/>
                </a:lnTo>
                <a:lnTo>
                  <a:pt x="1073" y="25"/>
                </a:lnTo>
                <a:lnTo>
                  <a:pt x="1112" y="14"/>
                </a:lnTo>
                <a:lnTo>
                  <a:pt x="1150" y="8"/>
                </a:lnTo>
                <a:lnTo>
                  <a:pt x="1188" y="3"/>
                </a:lnTo>
                <a:lnTo>
                  <a:pt x="1226" y="0"/>
                </a:lnTo>
              </a:path>
            </a:pathLst>
          </a:custGeom>
          <a:noFill/>
          <a:ln w="19050" cmpd="sng">
            <a:solidFill>
              <a:srgbClr val="D9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8" name="Freeform 66"/>
          <p:cNvSpPr>
            <a:spLocks/>
          </p:cNvSpPr>
          <p:nvPr/>
        </p:nvSpPr>
        <p:spPr bwMode="auto">
          <a:xfrm>
            <a:off x="5556094" y="5853113"/>
            <a:ext cx="1258887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" y="2"/>
              </a:cxn>
              <a:cxn ang="0">
                <a:pos x="154" y="11"/>
              </a:cxn>
              <a:cxn ang="0">
                <a:pos x="230" y="19"/>
              </a:cxn>
              <a:cxn ang="0">
                <a:pos x="307" y="33"/>
              </a:cxn>
              <a:cxn ang="0">
                <a:pos x="383" y="44"/>
              </a:cxn>
              <a:cxn ang="0">
                <a:pos x="460" y="52"/>
              </a:cxn>
              <a:cxn ang="0">
                <a:pos x="537" y="61"/>
              </a:cxn>
              <a:cxn ang="0">
                <a:pos x="613" y="63"/>
              </a:cxn>
              <a:cxn ang="0">
                <a:pos x="690" y="61"/>
              </a:cxn>
              <a:cxn ang="0">
                <a:pos x="767" y="52"/>
              </a:cxn>
              <a:cxn ang="0">
                <a:pos x="843" y="44"/>
              </a:cxn>
              <a:cxn ang="0">
                <a:pos x="920" y="33"/>
              </a:cxn>
              <a:cxn ang="0">
                <a:pos x="997" y="19"/>
              </a:cxn>
              <a:cxn ang="0">
                <a:pos x="1073" y="11"/>
              </a:cxn>
              <a:cxn ang="0">
                <a:pos x="1150" y="2"/>
              </a:cxn>
              <a:cxn ang="0">
                <a:pos x="1226" y="0"/>
              </a:cxn>
            </a:cxnLst>
            <a:rect l="0" t="0" r="r" b="b"/>
            <a:pathLst>
              <a:path w="1226" h="63">
                <a:moveTo>
                  <a:pt x="0" y="0"/>
                </a:moveTo>
                <a:lnTo>
                  <a:pt x="77" y="2"/>
                </a:lnTo>
                <a:lnTo>
                  <a:pt x="154" y="11"/>
                </a:lnTo>
                <a:lnTo>
                  <a:pt x="230" y="19"/>
                </a:lnTo>
                <a:lnTo>
                  <a:pt x="307" y="33"/>
                </a:lnTo>
                <a:lnTo>
                  <a:pt x="383" y="44"/>
                </a:lnTo>
                <a:lnTo>
                  <a:pt x="460" y="52"/>
                </a:lnTo>
                <a:lnTo>
                  <a:pt x="537" y="61"/>
                </a:lnTo>
                <a:lnTo>
                  <a:pt x="613" y="63"/>
                </a:lnTo>
                <a:lnTo>
                  <a:pt x="690" y="61"/>
                </a:lnTo>
                <a:lnTo>
                  <a:pt x="767" y="52"/>
                </a:lnTo>
                <a:lnTo>
                  <a:pt x="843" y="44"/>
                </a:lnTo>
                <a:lnTo>
                  <a:pt x="920" y="33"/>
                </a:lnTo>
                <a:lnTo>
                  <a:pt x="997" y="19"/>
                </a:lnTo>
                <a:lnTo>
                  <a:pt x="1073" y="11"/>
                </a:lnTo>
                <a:lnTo>
                  <a:pt x="1150" y="2"/>
                </a:lnTo>
                <a:lnTo>
                  <a:pt x="1226" y="0"/>
                </a:lnTo>
              </a:path>
            </a:pathLst>
          </a:custGeom>
          <a:noFill/>
          <a:ln w="19050" cmpd="sng">
            <a:solidFill>
              <a:srgbClr val="D9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79" name="Line 67"/>
          <p:cNvSpPr>
            <a:spLocks noChangeShapeType="1"/>
          </p:cNvSpPr>
          <p:nvPr/>
        </p:nvSpPr>
        <p:spPr bwMode="auto">
          <a:xfrm>
            <a:off x="5556094" y="6224588"/>
            <a:ext cx="1258887" cy="1587"/>
          </a:xfrm>
          <a:prstGeom prst="line">
            <a:avLst/>
          </a:prstGeom>
          <a:noFill/>
          <a:ln w="19050">
            <a:solidFill>
              <a:srgbClr val="D9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81" name="Line 69"/>
          <p:cNvSpPr>
            <a:spLocks noChangeShapeType="1"/>
          </p:cNvSpPr>
          <p:nvPr/>
        </p:nvSpPr>
        <p:spPr bwMode="auto">
          <a:xfrm flipV="1">
            <a:off x="5425919" y="54657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82" name="Line 70"/>
          <p:cNvSpPr>
            <a:spLocks noChangeShapeType="1"/>
          </p:cNvSpPr>
          <p:nvPr/>
        </p:nvSpPr>
        <p:spPr bwMode="auto">
          <a:xfrm>
            <a:off x="6332381" y="646906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83" name="Text Box 71"/>
          <p:cNvSpPr txBox="1">
            <a:spLocks noChangeArrowheads="1"/>
          </p:cNvSpPr>
          <p:nvPr/>
        </p:nvSpPr>
        <p:spPr bwMode="auto">
          <a:xfrm>
            <a:off x="5260819" y="5792788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346184" name="Text Box 72"/>
          <p:cNvSpPr txBox="1">
            <a:spLocks noChangeArrowheads="1"/>
          </p:cNvSpPr>
          <p:nvPr/>
        </p:nvSpPr>
        <p:spPr bwMode="auto">
          <a:xfrm>
            <a:off x="6078381" y="6361113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346185" name="Text Box 73"/>
          <p:cNvSpPr txBox="1">
            <a:spLocks noChangeArrowheads="1"/>
          </p:cNvSpPr>
          <p:nvPr/>
        </p:nvSpPr>
        <p:spPr bwMode="auto">
          <a:xfrm>
            <a:off x="6673694" y="6357938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</a:p>
        </p:txBody>
      </p:sp>
      <p:sp>
        <p:nvSpPr>
          <p:cNvPr id="346186" name="Text Box 74"/>
          <p:cNvSpPr txBox="1">
            <a:spLocks noChangeArrowheads="1"/>
          </p:cNvSpPr>
          <p:nvPr/>
        </p:nvSpPr>
        <p:spPr bwMode="auto">
          <a:xfrm>
            <a:off x="5302094" y="63690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</a:p>
        </p:txBody>
      </p:sp>
      <p:sp>
        <p:nvSpPr>
          <p:cNvPr id="346187" name="Line 75"/>
          <p:cNvSpPr>
            <a:spLocks noChangeShapeType="1"/>
          </p:cNvSpPr>
          <p:nvPr/>
        </p:nvSpPr>
        <p:spPr bwMode="auto">
          <a:xfrm>
            <a:off x="6643531" y="5402263"/>
            <a:ext cx="0" cy="2111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88" name="Text Box 76"/>
          <p:cNvSpPr txBox="1">
            <a:spLocks noChangeArrowheads="1"/>
          </p:cNvSpPr>
          <p:nvPr/>
        </p:nvSpPr>
        <p:spPr bwMode="auto">
          <a:xfrm>
            <a:off x="6827681" y="5343525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gap</a:t>
            </a:r>
          </a:p>
        </p:txBody>
      </p:sp>
      <p:sp>
        <p:nvSpPr>
          <p:cNvPr id="346140" name="Rectangle 28"/>
          <p:cNvSpPr>
            <a:spLocks noChangeArrowheads="1"/>
          </p:cNvSpPr>
          <p:nvPr/>
        </p:nvSpPr>
        <p:spPr bwMode="auto">
          <a:xfrm>
            <a:off x="4322763" y="3240088"/>
            <a:ext cx="1271587" cy="1223962"/>
          </a:xfrm>
          <a:prstGeom prst="rect">
            <a:avLst/>
          </a:prstGeom>
          <a:solidFill>
            <a:srgbClr val="9999FF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41" name="Line 29"/>
          <p:cNvSpPr>
            <a:spLocks noChangeShapeType="1"/>
          </p:cNvSpPr>
          <p:nvPr/>
        </p:nvSpPr>
        <p:spPr bwMode="auto">
          <a:xfrm>
            <a:off x="4968875" y="3079750"/>
            <a:ext cx="0" cy="156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6145" name="Picture 33" descr="blue torus"/>
          <p:cNvPicPr>
            <a:picLocks noChangeAspect="1" noChangeArrowheads="1"/>
          </p:cNvPicPr>
          <p:nvPr/>
        </p:nvPicPr>
        <p:blipFill>
          <a:blip r:embed="rId11" cstate="print"/>
          <a:srcRect l="16499" t="22000" r="21001" b="16000"/>
          <a:stretch>
            <a:fillRect/>
          </a:stretch>
        </p:blipFill>
        <p:spPr bwMode="auto">
          <a:xfrm>
            <a:off x="6410325" y="3184525"/>
            <a:ext cx="17684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5926138" y="35623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346147" name="Line 35"/>
          <p:cNvSpPr>
            <a:spLocks noChangeShapeType="1"/>
          </p:cNvSpPr>
          <p:nvPr/>
        </p:nvSpPr>
        <p:spPr bwMode="auto">
          <a:xfrm>
            <a:off x="4162425" y="3881438"/>
            <a:ext cx="15589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6162" name="Text Box 50"/>
          <p:cNvSpPr txBox="1">
            <a:spLocks noChangeArrowheads="1"/>
          </p:cNvSpPr>
          <p:nvPr/>
        </p:nvSpPr>
        <p:spPr bwMode="auto">
          <a:xfrm>
            <a:off x="5549900" y="3622675"/>
            <a:ext cx="31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346163" name="Text Box 51"/>
          <p:cNvSpPr txBox="1">
            <a:spLocks noChangeArrowheads="1"/>
          </p:cNvSpPr>
          <p:nvPr/>
        </p:nvSpPr>
        <p:spPr bwMode="auto">
          <a:xfrm>
            <a:off x="4941888" y="2835275"/>
            <a:ext cx="31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346165" name="Text Box 53"/>
          <p:cNvSpPr txBox="1">
            <a:spLocks noChangeArrowheads="1"/>
          </p:cNvSpPr>
          <p:nvPr/>
        </p:nvSpPr>
        <p:spPr bwMode="auto">
          <a:xfrm>
            <a:off x="5256213" y="382587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</a:p>
        </p:txBody>
      </p:sp>
      <p:sp>
        <p:nvSpPr>
          <p:cNvPr id="346166" name="Text Box 54"/>
          <p:cNvSpPr txBox="1">
            <a:spLocks noChangeArrowheads="1"/>
          </p:cNvSpPr>
          <p:nvPr/>
        </p:nvSpPr>
        <p:spPr bwMode="auto">
          <a:xfrm>
            <a:off x="4606925" y="3190875"/>
            <a:ext cx="395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</a:p>
        </p:txBody>
      </p:sp>
      <p:sp>
        <p:nvSpPr>
          <p:cNvPr id="346167" name="Text Box 55"/>
          <p:cNvSpPr txBox="1">
            <a:spLocks noChangeArrowheads="1"/>
          </p:cNvSpPr>
          <p:nvPr/>
        </p:nvSpPr>
        <p:spPr bwMode="auto">
          <a:xfrm>
            <a:off x="4533900" y="423545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</a:p>
        </p:txBody>
      </p:sp>
      <p:sp>
        <p:nvSpPr>
          <p:cNvPr id="346169" name="Text Box 57"/>
          <p:cNvSpPr txBox="1">
            <a:spLocks noChangeArrowheads="1"/>
          </p:cNvSpPr>
          <p:nvPr/>
        </p:nvSpPr>
        <p:spPr bwMode="auto">
          <a:xfrm>
            <a:off x="4259263" y="3838575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</a:p>
        </p:txBody>
      </p:sp>
      <p:sp>
        <p:nvSpPr>
          <p:cNvPr id="346189" name="Text Box 77"/>
          <p:cNvSpPr txBox="1">
            <a:spLocks noChangeArrowheads="1"/>
          </p:cNvSpPr>
          <p:nvPr/>
        </p:nvSpPr>
        <p:spPr bwMode="auto">
          <a:xfrm>
            <a:off x="5162550" y="413702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BZ</a:t>
            </a:r>
          </a:p>
        </p:txBody>
      </p:sp>
      <p:graphicFrame>
        <p:nvGraphicFramePr>
          <p:cNvPr id="346190" name="Object 78"/>
          <p:cNvGraphicFramePr>
            <a:graphicFrameLocks noChangeAspect="1"/>
          </p:cNvGraphicFramePr>
          <p:nvPr>
            <p:extLst/>
          </p:nvPr>
        </p:nvGraphicFramePr>
        <p:xfrm>
          <a:off x="3244850" y="1697038"/>
          <a:ext cx="2316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9" name="Equation" r:id="rId12" imgW="1218671" imgH="253890" progId="Equation.DSMT4">
                  <p:embed/>
                </p:oleObj>
              </mc:Choice>
              <mc:Fallback>
                <p:oleObj name="Equation" r:id="rId12" imgW="1218671" imgH="253890" progId="Equation.DSMT4">
                  <p:embed/>
                  <p:pic>
                    <p:nvPicPr>
                      <p:cNvPr id="34619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697038"/>
                        <a:ext cx="23161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91" name="Text Box 79"/>
          <p:cNvSpPr txBox="1">
            <a:spLocks noChangeArrowheads="1"/>
          </p:cNvSpPr>
          <p:nvPr/>
        </p:nvSpPr>
        <p:spPr bwMode="auto">
          <a:xfrm>
            <a:off x="455613" y="1754188"/>
            <a:ext cx="271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Lattice translation symmetry</a:t>
            </a:r>
          </a:p>
        </p:txBody>
      </p:sp>
      <p:graphicFrame>
        <p:nvGraphicFramePr>
          <p:cNvPr id="346194" name="Object 82"/>
          <p:cNvGraphicFramePr>
            <a:graphicFrameLocks noChangeAspect="1"/>
          </p:cNvGraphicFramePr>
          <p:nvPr>
            <p:extLst/>
          </p:nvPr>
        </p:nvGraphicFramePr>
        <p:xfrm>
          <a:off x="6500813" y="1704975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0" name="Equation" r:id="rId14" imgW="1015559" imgH="253890" progId="Equation.DSMT4">
                  <p:embed/>
                </p:oleObj>
              </mc:Choice>
              <mc:Fallback>
                <p:oleObj name="Equation" r:id="rId14" imgW="1015559" imgH="253890" progId="Equation.DSMT4">
                  <p:embed/>
                  <p:pic>
                    <p:nvPicPr>
                      <p:cNvPr id="34619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704975"/>
                        <a:ext cx="1930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95" name="Text Box 83"/>
          <p:cNvSpPr txBox="1">
            <a:spLocks noChangeArrowheads="1"/>
          </p:cNvSpPr>
          <p:nvPr/>
        </p:nvSpPr>
        <p:spPr bwMode="auto">
          <a:xfrm>
            <a:off x="460375" y="2490788"/>
            <a:ext cx="181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Bloch Hamiltonian</a:t>
            </a:r>
          </a:p>
        </p:txBody>
      </p:sp>
      <p:graphicFrame>
        <p:nvGraphicFramePr>
          <p:cNvPr id="346197" name="Object 85"/>
          <p:cNvGraphicFramePr>
            <a:graphicFrameLocks noChangeAspect="1"/>
          </p:cNvGraphicFramePr>
          <p:nvPr>
            <p:extLst/>
          </p:nvPr>
        </p:nvGraphicFramePr>
        <p:xfrm>
          <a:off x="3221038" y="2438400"/>
          <a:ext cx="21637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1" name="Equation" r:id="rId16" imgW="1130300" imgH="228600" progId="Equation.DSMT4">
                  <p:embed/>
                </p:oleObj>
              </mc:Choice>
              <mc:Fallback>
                <p:oleObj name="Equation" r:id="rId16" imgW="1130300" imgH="228600" progId="Equation.DSMT4">
                  <p:embed/>
                  <p:pic>
                    <p:nvPicPr>
                      <p:cNvPr id="34619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2438400"/>
                        <a:ext cx="21637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98" name="Text Box 86"/>
          <p:cNvSpPr txBox="1">
            <a:spLocks noChangeArrowheads="1"/>
          </p:cNvSpPr>
          <p:nvPr/>
        </p:nvSpPr>
        <p:spPr bwMode="auto">
          <a:xfrm>
            <a:off x="547688" y="5434013"/>
            <a:ext cx="1398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mapping</a:t>
            </a:r>
          </a:p>
        </p:txBody>
      </p:sp>
    </p:spTree>
    <p:extLst>
      <p:ext uri="{BB962C8B-B14F-4D97-AF65-F5344CB8AC3E}">
        <p14:creationId xmlns:p14="http://schemas.microsoft.com/office/powerpoint/2010/main" val="133474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3143250" y="371475"/>
            <a:ext cx="2417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Berry Phase</a:t>
            </a:r>
          </a:p>
        </p:txBody>
      </p:sp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755650" y="1127125"/>
            <a:ext cx="637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Phase ambiguity of quantum mechanical wave function</a:t>
            </a:r>
          </a:p>
        </p:txBody>
      </p:sp>
      <p:graphicFrame>
        <p:nvGraphicFramePr>
          <p:cNvPr id="391172" name="Object 4"/>
          <p:cNvGraphicFramePr>
            <a:graphicFrameLocks noChangeAspect="1"/>
          </p:cNvGraphicFramePr>
          <p:nvPr/>
        </p:nvGraphicFramePr>
        <p:xfrm>
          <a:off x="2205038" y="1560513"/>
          <a:ext cx="28527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" name="Equation" r:id="rId3" imgW="1307532" imgH="253890" progId="Equation.DSMT4">
                  <p:embed/>
                </p:oleObj>
              </mc:Choice>
              <mc:Fallback>
                <p:oleObj name="Equation" r:id="rId3" imgW="1307532" imgH="25389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1560513"/>
                        <a:ext cx="2852737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754063" y="2144713"/>
            <a:ext cx="468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Berry connection : like a vector potential</a:t>
            </a:r>
          </a:p>
        </p:txBody>
      </p:sp>
      <p:graphicFrame>
        <p:nvGraphicFramePr>
          <p:cNvPr id="391174" name="Object 6"/>
          <p:cNvGraphicFramePr>
            <a:graphicFrameLocks noChangeAspect="1"/>
          </p:cNvGraphicFramePr>
          <p:nvPr/>
        </p:nvGraphicFramePr>
        <p:xfrm>
          <a:off x="5553075" y="2095500"/>
          <a:ext cx="3022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" name="Equation" r:id="rId5" imgW="1422400" imgH="254000" progId="Equation.DSMT4">
                  <p:embed/>
                </p:oleObj>
              </mc:Choice>
              <mc:Fallback>
                <p:oleObj name="Equation" r:id="rId5" imgW="1422400" imgH="2540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095500"/>
                        <a:ext cx="3022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5" name="Object 7"/>
          <p:cNvGraphicFramePr>
            <a:graphicFrameLocks noChangeAspect="1"/>
          </p:cNvGraphicFramePr>
          <p:nvPr/>
        </p:nvGraphicFramePr>
        <p:xfrm>
          <a:off x="2206625" y="2711450"/>
          <a:ext cx="2293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" name="Equation" r:id="rId7" imgW="1079500" imgH="228600" progId="Equation.DSMT4">
                  <p:embed/>
                </p:oleObj>
              </mc:Choice>
              <mc:Fallback>
                <p:oleObj name="Equation" r:id="rId7" imgW="1079500" imgH="228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2711450"/>
                        <a:ext cx="22939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787400" y="3284538"/>
            <a:ext cx="579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Berry phase :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change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in phase on a closed loop C</a:t>
            </a:r>
          </a:p>
        </p:txBody>
      </p:sp>
      <p:graphicFrame>
        <p:nvGraphicFramePr>
          <p:cNvPr id="391177" name="Object 9"/>
          <p:cNvGraphicFramePr>
            <a:graphicFrameLocks noChangeAspect="1"/>
          </p:cNvGraphicFramePr>
          <p:nvPr/>
        </p:nvGraphicFramePr>
        <p:xfrm>
          <a:off x="6683375" y="3155950"/>
          <a:ext cx="18986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" name="Equation" r:id="rId9" imgW="888614" imgH="291973" progId="Equation.DSMT4">
                  <p:embed/>
                </p:oleObj>
              </mc:Choice>
              <mc:Fallback>
                <p:oleObj name="Equation" r:id="rId9" imgW="888614" imgH="291973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3155950"/>
                        <a:ext cx="18986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784225" y="3948113"/>
            <a:ext cx="219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Berry curvature :  </a:t>
            </a:r>
          </a:p>
        </p:txBody>
      </p:sp>
      <p:graphicFrame>
        <p:nvGraphicFramePr>
          <p:cNvPr id="391179" name="Object 11"/>
          <p:cNvGraphicFramePr>
            <a:graphicFrameLocks noChangeAspect="1"/>
          </p:cNvGraphicFramePr>
          <p:nvPr/>
        </p:nvGraphicFramePr>
        <p:xfrm>
          <a:off x="2924175" y="3944938"/>
          <a:ext cx="1457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" name="Equation" r:id="rId11" imgW="711200" imgH="228600" progId="Equation.DSMT4">
                  <p:embed/>
                </p:oleObj>
              </mc:Choice>
              <mc:Fallback>
                <p:oleObj name="Equation" r:id="rId11" imgW="711200" imgH="2286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944938"/>
                        <a:ext cx="14573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80" name="Object 12"/>
          <p:cNvGraphicFramePr>
            <a:graphicFrameLocks noChangeAspect="1"/>
          </p:cNvGraphicFramePr>
          <p:nvPr/>
        </p:nvGraphicFramePr>
        <p:xfrm>
          <a:off x="6704013" y="3895725"/>
          <a:ext cx="17335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" name="Equation" r:id="rId13" imgW="812447" imgH="291973" progId="Equation.DSMT4">
                  <p:embed/>
                </p:oleObj>
              </mc:Choice>
              <mc:Fallback>
                <p:oleObj name="Equation" r:id="rId13" imgW="812447" imgH="291973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3895725"/>
                        <a:ext cx="17335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785813" y="4567238"/>
            <a:ext cx="620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Famous example :  eigenstates of 2 level Hamiltonian</a:t>
            </a:r>
          </a:p>
        </p:txBody>
      </p:sp>
      <p:graphicFrame>
        <p:nvGraphicFramePr>
          <p:cNvPr id="391182" name="Object 14"/>
          <p:cNvGraphicFramePr>
            <a:graphicFrameLocks noChangeAspect="1"/>
          </p:cNvGraphicFramePr>
          <p:nvPr/>
        </p:nvGraphicFramePr>
        <p:xfrm>
          <a:off x="869950" y="5156200"/>
          <a:ext cx="3562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" name="Equation" r:id="rId15" imgW="2374900" imgH="482600" progId="Equation.DSMT4">
                  <p:embed/>
                </p:oleObj>
              </mc:Choice>
              <mc:Fallback>
                <p:oleObj name="Equation" r:id="rId15" imgW="2374900" imgH="4826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156200"/>
                        <a:ext cx="35623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83" name="Object 15"/>
          <p:cNvGraphicFramePr>
            <a:graphicFrameLocks noChangeAspect="1"/>
          </p:cNvGraphicFramePr>
          <p:nvPr/>
        </p:nvGraphicFramePr>
        <p:xfrm>
          <a:off x="900113" y="6076950"/>
          <a:ext cx="252888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" name="Equation" r:id="rId17" imgW="1739900" imgH="254000" progId="Equation.DSMT4">
                  <p:embed/>
                </p:oleObj>
              </mc:Choice>
              <mc:Fallback>
                <p:oleObj name="Equation" r:id="rId17" imgW="1739900" imgH="2540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076950"/>
                        <a:ext cx="2528887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84" name="Object 16"/>
          <p:cNvGraphicFramePr>
            <a:graphicFrameLocks noChangeAspect="1"/>
          </p:cNvGraphicFramePr>
          <p:nvPr/>
        </p:nvGraphicFramePr>
        <p:xfrm>
          <a:off x="4827588" y="6072188"/>
          <a:ext cx="36115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" name="Equation" r:id="rId19" imgW="2438400" imgH="393700" progId="Equation.DSMT4">
                  <p:embed/>
                </p:oleObj>
              </mc:Choice>
              <mc:Fallback>
                <p:oleObj name="Equation" r:id="rId19" imgW="2438400" imgH="3937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6072188"/>
                        <a:ext cx="3611562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85" name="Oval 17"/>
          <p:cNvSpPr>
            <a:spLocks noChangeArrowheads="1"/>
          </p:cNvSpPr>
          <p:nvPr/>
        </p:nvSpPr>
        <p:spPr bwMode="auto">
          <a:xfrm>
            <a:off x="5619750" y="5003800"/>
            <a:ext cx="1165225" cy="1096963"/>
          </a:xfrm>
          <a:prstGeom prst="ellipse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38039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5668963" y="5168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980113" y="5029200"/>
            <a:ext cx="539750" cy="430213"/>
            <a:chOff x="3897" y="3290"/>
            <a:chExt cx="340" cy="321"/>
          </a:xfrm>
        </p:grpSpPr>
        <p:sp>
          <p:nvSpPr>
            <p:cNvPr id="391188" name="Freeform 20"/>
            <p:cNvSpPr>
              <a:spLocks/>
            </p:cNvSpPr>
            <p:nvPr/>
          </p:nvSpPr>
          <p:spPr bwMode="auto">
            <a:xfrm>
              <a:off x="3897" y="3290"/>
              <a:ext cx="340" cy="321"/>
            </a:xfrm>
            <a:custGeom>
              <a:avLst/>
              <a:gdLst/>
              <a:ahLst/>
              <a:cxnLst>
                <a:cxn ang="0">
                  <a:pos x="522" y="208"/>
                </a:cxn>
                <a:cxn ang="0">
                  <a:pos x="349" y="42"/>
                </a:cxn>
                <a:cxn ang="0">
                  <a:pos x="47" y="56"/>
                </a:cxn>
                <a:cxn ang="0">
                  <a:pos x="68" y="380"/>
                </a:cxn>
                <a:cxn ang="0">
                  <a:pos x="428" y="395"/>
                </a:cxn>
                <a:cxn ang="0">
                  <a:pos x="522" y="208"/>
                </a:cxn>
              </a:cxnLst>
              <a:rect l="0" t="0" r="r" b="b"/>
              <a:pathLst>
                <a:path w="535" h="436">
                  <a:moveTo>
                    <a:pt x="522" y="208"/>
                  </a:moveTo>
                  <a:cubicBezTo>
                    <a:pt x="509" y="149"/>
                    <a:pt x="428" y="67"/>
                    <a:pt x="349" y="42"/>
                  </a:cubicBezTo>
                  <a:cubicBezTo>
                    <a:pt x="270" y="17"/>
                    <a:pt x="94" y="0"/>
                    <a:pt x="47" y="56"/>
                  </a:cubicBezTo>
                  <a:cubicBezTo>
                    <a:pt x="0" y="112"/>
                    <a:pt x="5" y="324"/>
                    <a:pt x="68" y="380"/>
                  </a:cubicBezTo>
                  <a:cubicBezTo>
                    <a:pt x="131" y="436"/>
                    <a:pt x="348" y="422"/>
                    <a:pt x="428" y="395"/>
                  </a:cubicBezTo>
                  <a:cubicBezTo>
                    <a:pt x="508" y="368"/>
                    <a:pt x="535" y="267"/>
                    <a:pt x="522" y="208"/>
                  </a:cubicBezTo>
                  <a:close/>
                </a:path>
              </a:pathLst>
            </a:custGeom>
            <a:gradFill rotWithShape="1">
              <a:gsLst>
                <a:gs pos="0">
                  <a:srgbClr val="CCFF99"/>
                </a:gs>
                <a:gs pos="100000">
                  <a:srgbClr val="CCFF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1189" name="Line 21"/>
            <p:cNvSpPr>
              <a:spLocks noChangeShapeType="1"/>
            </p:cNvSpPr>
            <p:nvPr/>
          </p:nvSpPr>
          <p:spPr bwMode="auto">
            <a:xfrm flipV="1">
              <a:off x="4178" y="3540"/>
              <a:ext cx="32" cy="3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391190" name="Object 22"/>
          <p:cNvGraphicFramePr>
            <a:graphicFrameLocks noChangeAspect="1"/>
          </p:cNvGraphicFramePr>
          <p:nvPr/>
        </p:nvGraphicFramePr>
        <p:xfrm>
          <a:off x="6392863" y="5467350"/>
          <a:ext cx="2555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" name="Equation" r:id="rId21" imgW="126780" imgH="215526" progId="Equation.DSMT4">
                  <p:embed/>
                </p:oleObj>
              </mc:Choice>
              <mc:Fallback>
                <p:oleObj name="Equation" r:id="rId21" imgW="126780" imgH="215526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5467350"/>
                        <a:ext cx="25558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91" name="Line 23"/>
          <p:cNvSpPr>
            <a:spLocks noChangeShapeType="1"/>
          </p:cNvSpPr>
          <p:nvPr/>
        </p:nvSpPr>
        <p:spPr bwMode="auto">
          <a:xfrm flipV="1">
            <a:off x="6203950" y="5407025"/>
            <a:ext cx="204788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1192" name="Text Box 24"/>
          <p:cNvSpPr txBox="1">
            <a:spLocks noChangeArrowheads="1"/>
          </p:cNvSpPr>
          <p:nvPr/>
        </p:nvSpPr>
        <p:spPr bwMode="auto">
          <a:xfrm>
            <a:off x="6054725" y="50641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8000"/>
                </a:solidFill>
                <a:latin typeface="Arial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5614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38800" y="3521602"/>
            <a:ext cx="2128837" cy="1015358"/>
            <a:chOff x="4837228" y="5841332"/>
            <a:chExt cx="3617149" cy="1647574"/>
          </a:xfrm>
        </p:grpSpPr>
        <p:pic>
          <p:nvPicPr>
            <p:cNvPr id="3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7228" y="5990404"/>
              <a:ext cx="3617149" cy="95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Box 37"/>
            <p:cNvSpPr txBox="1"/>
            <p:nvPr/>
          </p:nvSpPr>
          <p:spPr>
            <a:xfrm>
              <a:off x="6403469" y="6912807"/>
              <a:ext cx="500997" cy="469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graphicFrame>
          <p:nvGraphicFramePr>
            <p:cNvPr id="3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980367"/>
                </p:ext>
              </p:extLst>
            </p:nvPr>
          </p:nvGraphicFramePr>
          <p:xfrm>
            <a:off x="7264251" y="5841332"/>
            <a:ext cx="6318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74" name="Equation" r:id="rId4" imgW="381000" imgH="228600" progId="Equation.DSMT4">
                    <p:embed/>
                  </p:oleObj>
                </mc:Choice>
                <mc:Fallback>
                  <p:oleObj name="Equation" r:id="rId4" imgW="381000" imgH="228600" progId="Equation.DSMT4">
                    <p:embed/>
                    <p:pic>
                      <p:nvPicPr>
                        <p:cNvPr id="39732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4251" y="5841332"/>
                          <a:ext cx="631825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 bwMode="auto">
            <a:xfrm>
              <a:off x="6941906" y="6070584"/>
              <a:ext cx="0" cy="8422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2986235"/>
                </p:ext>
              </p:extLst>
            </p:nvPr>
          </p:nvGraphicFramePr>
          <p:xfrm>
            <a:off x="6731348" y="6987590"/>
            <a:ext cx="451185" cy="501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75" name="Equation" r:id="rId6" imgW="228501" imgH="253890" progId="Equation.DSMT4">
                    <p:embed/>
                  </p:oleObj>
                </mc:Choice>
                <mc:Fallback>
                  <p:oleObj name="Equation" r:id="rId6" imgW="228501" imgH="253890" progId="Equation.DSMT4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1348" y="6987590"/>
                          <a:ext cx="451185" cy="501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0510" name="Rectangle 62"/>
          <p:cNvSpPr>
            <a:spLocks noChangeArrowheads="1"/>
          </p:cNvSpPr>
          <p:nvPr/>
        </p:nvSpPr>
        <p:spPr bwMode="auto">
          <a:xfrm>
            <a:off x="878280" y="5441059"/>
            <a:ext cx="2767263" cy="1035941"/>
          </a:xfrm>
          <a:prstGeom prst="rect">
            <a:avLst/>
          </a:prstGeom>
          <a:solidFill>
            <a:srgbClr val="996633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68263" y="185738"/>
            <a:ext cx="902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Topology in one dimension : Berry phase and electric polarization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369966" y="951840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Arial" charset="0"/>
              </a:rPr>
              <a:t>Classical electric polarization :</a:t>
            </a:r>
          </a:p>
        </p:txBody>
      </p:sp>
      <p:sp>
        <p:nvSpPr>
          <p:cNvPr id="360455" name="Line 7"/>
          <p:cNvSpPr>
            <a:spLocks noChangeShapeType="1"/>
          </p:cNvSpPr>
          <p:nvPr/>
        </p:nvSpPr>
        <p:spPr bwMode="auto">
          <a:xfrm>
            <a:off x="5445125" y="1252477"/>
            <a:ext cx="2326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56" name="Oval 8"/>
          <p:cNvSpPr>
            <a:spLocks noChangeArrowheads="1"/>
          </p:cNvSpPr>
          <p:nvPr/>
        </p:nvSpPr>
        <p:spPr bwMode="auto">
          <a:xfrm>
            <a:off x="7691437" y="1173102"/>
            <a:ext cx="158750" cy="158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57" name="Oval 9"/>
          <p:cNvSpPr>
            <a:spLocks noChangeArrowheads="1"/>
          </p:cNvSpPr>
          <p:nvPr/>
        </p:nvSpPr>
        <p:spPr bwMode="auto">
          <a:xfrm>
            <a:off x="5392737" y="1176277"/>
            <a:ext cx="158750" cy="158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7946751" y="1047690"/>
            <a:ext cx="816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000" baseline="-25000" dirty="0" err="1">
                <a:solidFill>
                  <a:srgbClr val="000000"/>
                </a:solidFill>
                <a:latin typeface="Arial" charset="0"/>
              </a:rPr>
              <a:t>end</a:t>
            </a:r>
            <a:endParaRPr lang="en-US" sz="20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4658071" y="1047690"/>
            <a:ext cx="752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000" baseline="-25000" dirty="0" err="1">
                <a:solidFill>
                  <a:srgbClr val="000000"/>
                </a:solidFill>
                <a:latin typeface="Arial" charset="0"/>
              </a:rPr>
              <a:t>end</a:t>
            </a:r>
            <a:endParaRPr lang="en-US" sz="20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6019800" y="7620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1D insulator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88447" y="2362200"/>
            <a:ext cx="5285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Arial" charset="0"/>
              </a:rPr>
              <a:t>Quantum polarization : a Berry phase</a:t>
            </a:r>
          </a:p>
        </p:txBody>
      </p:sp>
      <p:graphicFrame>
        <p:nvGraphicFramePr>
          <p:cNvPr id="3604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12597"/>
              </p:ext>
            </p:extLst>
          </p:nvPr>
        </p:nvGraphicFramePr>
        <p:xfrm>
          <a:off x="908050" y="5464128"/>
          <a:ext cx="27543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6" name="Equation" r:id="rId8" imgW="1193800" imgH="393700" progId="Equation.DSMT4">
                  <p:embed/>
                </p:oleObj>
              </mc:Choice>
              <mc:Fallback>
                <p:oleObj name="Equation" r:id="rId8" imgW="1193800" imgH="393700" progId="Equation.DSMT4">
                  <p:embed/>
                  <p:pic>
                    <p:nvPicPr>
                      <p:cNvPr id="360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64128"/>
                        <a:ext cx="2754313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50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82295"/>
              </p:ext>
            </p:extLst>
          </p:nvPr>
        </p:nvGraphicFramePr>
        <p:xfrm>
          <a:off x="1191050" y="1524000"/>
          <a:ext cx="2039048" cy="63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7" name="Equation" r:id="rId10" imgW="1346200" imgH="419100" progId="Equation.DSMT4">
                  <p:embed/>
                </p:oleObj>
              </mc:Choice>
              <mc:Fallback>
                <p:oleObj name="Equation" r:id="rId10" imgW="1346200" imgH="419100" progId="Equation.DSMT4">
                  <p:embed/>
                  <p:pic>
                    <p:nvPicPr>
                      <p:cNvPr id="360502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050" y="1524000"/>
                        <a:ext cx="2039048" cy="635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50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425441"/>
              </p:ext>
            </p:extLst>
          </p:nvPr>
        </p:nvGraphicFramePr>
        <p:xfrm>
          <a:off x="3853731" y="1627235"/>
          <a:ext cx="13493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8" name="Equation" r:id="rId12" imgW="825500" imgH="228600" progId="Equation.DSMT4">
                  <p:embed/>
                </p:oleObj>
              </mc:Choice>
              <mc:Fallback>
                <p:oleObj name="Equation" r:id="rId12" imgW="825500" imgH="228600" progId="Equation.DSMT4">
                  <p:embed/>
                  <p:pic>
                    <p:nvPicPr>
                      <p:cNvPr id="360503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731" y="1627235"/>
                        <a:ext cx="13493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73806"/>
              </p:ext>
            </p:extLst>
          </p:nvPr>
        </p:nvGraphicFramePr>
        <p:xfrm>
          <a:off x="5924550" y="1619020"/>
          <a:ext cx="11620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9" name="Equation" r:id="rId14" imgW="711200" imgH="228600" progId="Equation.DSMT4">
                  <p:embed/>
                </p:oleObj>
              </mc:Choice>
              <mc:Fallback>
                <p:oleObj name="Equation" r:id="rId14" imgW="711200" imgH="228600" progId="Equation.DSMT4">
                  <p:embed/>
                  <p:pic>
                    <p:nvPicPr>
                      <p:cNvPr id="39527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619020"/>
                        <a:ext cx="116205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24290"/>
              </p:ext>
            </p:extLst>
          </p:nvPr>
        </p:nvGraphicFramePr>
        <p:xfrm>
          <a:off x="4251155" y="5518293"/>
          <a:ext cx="2037347" cy="3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0" name="Equation" r:id="rId16" imgW="1422400" imgH="254000" progId="Equation.DSMT4">
                  <p:embed/>
                </p:oleObj>
              </mc:Choice>
              <mc:Fallback>
                <p:oleObj name="Equation" r:id="rId16" imgW="1422400" imgH="254000" progId="Equation.DSMT4">
                  <p:embed/>
                  <p:pic>
                    <p:nvPicPr>
                      <p:cNvPr id="395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155" y="5518293"/>
                        <a:ext cx="2037347" cy="363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251155" y="6062246"/>
            <a:ext cx="275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BZ = 1D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Brillouin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Zone = S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9559" y="2979003"/>
            <a:ext cx="6792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Bloch states                          are defined for periodic boundary conditions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Define localized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Wannier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States 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726"/>
              </p:ext>
            </p:extLst>
          </p:nvPr>
        </p:nvGraphicFramePr>
        <p:xfrm>
          <a:off x="1143000" y="3810000"/>
          <a:ext cx="3803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1" name="Equation" r:id="rId18" imgW="2768400" imgH="393480" progId="Equation.DSMT4">
                  <p:embed/>
                </p:oleObj>
              </mc:Choice>
              <mc:Fallback>
                <p:oleObj name="Equation" r:id="rId18" imgW="276840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3803650" cy="539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65654"/>
              </p:ext>
            </p:extLst>
          </p:nvPr>
        </p:nvGraphicFramePr>
        <p:xfrm>
          <a:off x="1219200" y="4535507"/>
          <a:ext cx="36258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2" name="Equation" r:id="rId20" imgW="2730240" imgH="393480" progId="Equation.DSMT4">
                  <p:embed/>
                </p:oleObj>
              </mc:Choice>
              <mc:Fallback>
                <p:oleObj name="Equation" r:id="rId20" imgW="27302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35507"/>
                        <a:ext cx="3625850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544894" y="4508500"/>
            <a:ext cx="306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8000"/>
                </a:solidFill>
                <a:latin typeface="Arial" charset="0"/>
              </a:rPr>
              <a:t>Wannier</a:t>
            </a:r>
            <a:r>
              <a:rPr lang="en-US" sz="1200" dirty="0">
                <a:solidFill>
                  <a:srgbClr val="008000"/>
                </a:solidFill>
                <a:latin typeface="Arial" charset="0"/>
              </a:rPr>
              <a:t> states associated with R are localized, but gauge dependent.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82659"/>
              </p:ext>
            </p:extLst>
          </p:nvPr>
        </p:nvGraphicFramePr>
        <p:xfrm>
          <a:off x="2130425" y="2998788"/>
          <a:ext cx="1270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3" name="Equation" r:id="rId22" imgW="1028520" imgH="241200" progId="Equation.DSMT4">
                  <p:embed/>
                </p:oleObj>
              </mc:Choice>
              <mc:Fallback>
                <p:oleObj name="Equation" r:id="rId22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30425" y="2998788"/>
                        <a:ext cx="1270000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7010400" y="5410200"/>
            <a:ext cx="1768475" cy="971550"/>
            <a:chOff x="7125801" y="5141073"/>
            <a:chExt cx="1768475" cy="971550"/>
          </a:xfrm>
        </p:grpSpPr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7608401" y="5163298"/>
              <a:ext cx="938212" cy="9493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8076713" y="514107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FF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7125801" y="5612561"/>
              <a:ext cx="4873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r>
                <a:rPr lang="en-US" sz="14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/a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7186126" y="5325223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/a</a:t>
              </a:r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>
              <a:off x="7505213" y="5644311"/>
              <a:ext cx="19526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>
              <a:off x="8437076" y="5625261"/>
              <a:ext cx="1952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Text Box 35"/>
            <p:cNvSpPr txBox="1">
              <a:spLocks noChangeArrowheads="1"/>
            </p:cNvSpPr>
            <p:nvPr/>
          </p:nvSpPr>
          <p:spPr bwMode="auto">
            <a:xfrm>
              <a:off x="8611701" y="54744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51" name="Arc 50"/>
            <p:cNvSpPr>
              <a:spLocks/>
            </p:cNvSpPr>
            <p:nvPr/>
          </p:nvSpPr>
          <p:spPr bwMode="auto">
            <a:xfrm flipH="1">
              <a:off x="7837001" y="5268073"/>
              <a:ext cx="261937" cy="146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5494461" y="3448050"/>
            <a:ext cx="2767263" cy="1684499"/>
          </a:xfrm>
          <a:prstGeom prst="rect">
            <a:avLst/>
          </a:prstGeom>
          <a:solidFill>
            <a:srgbClr val="996633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5BF834-9FA8-4BC1-B762-045C1AC49A90}"/>
              </a:ext>
            </a:extLst>
          </p:cNvPr>
          <p:cNvGrpSpPr/>
          <p:nvPr/>
        </p:nvGrpSpPr>
        <p:grpSpPr>
          <a:xfrm>
            <a:off x="6049628" y="1143000"/>
            <a:ext cx="1113172" cy="227185"/>
            <a:chOff x="5456437" y="1066800"/>
            <a:chExt cx="1553963" cy="31714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40240AA-05D5-44AF-A4C8-1D96CB38FD06}"/>
                </a:ext>
              </a:extLst>
            </p:cNvPr>
            <p:cNvGrpSpPr/>
            <p:nvPr/>
          </p:nvGrpSpPr>
          <p:grpSpPr>
            <a:xfrm>
              <a:off x="5456437" y="1066800"/>
              <a:ext cx="481264" cy="317145"/>
              <a:chOff x="6304547" y="2734322"/>
              <a:chExt cx="481264" cy="317145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B1D31B2-86F3-4880-A7DA-87F67B183E60}"/>
                  </a:ext>
                </a:extLst>
              </p:cNvPr>
              <p:cNvSpPr/>
              <p:nvPr/>
            </p:nvSpPr>
            <p:spPr bwMode="auto">
              <a:xfrm>
                <a:off x="6304547" y="2734322"/>
                <a:ext cx="481264" cy="31714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5C994D4-92A1-4F7D-A21F-61DF28507D47}"/>
                  </a:ext>
                </a:extLst>
              </p:cNvPr>
              <p:cNvSpPr/>
              <p:nvPr/>
            </p:nvSpPr>
            <p:spPr bwMode="auto">
              <a:xfrm>
                <a:off x="6553200" y="2831430"/>
                <a:ext cx="140370" cy="14037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A1C48A4-C3FE-4D7F-8B76-E1DD6C11BD75}"/>
                  </a:ext>
                </a:extLst>
              </p:cNvPr>
              <p:cNvSpPr/>
              <p:nvPr/>
            </p:nvSpPr>
            <p:spPr bwMode="auto">
              <a:xfrm>
                <a:off x="6400800" y="2828278"/>
                <a:ext cx="140370" cy="140370"/>
              </a:xfrm>
              <a:prstGeom prst="ellipse">
                <a:avLst/>
              </a:prstGeom>
              <a:solidFill>
                <a:srgbClr val="0000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FEF70EE-1590-44C6-9AC6-25EC69EB3C9F}"/>
                </a:ext>
              </a:extLst>
            </p:cNvPr>
            <p:cNvGrpSpPr/>
            <p:nvPr/>
          </p:nvGrpSpPr>
          <p:grpSpPr>
            <a:xfrm>
              <a:off x="5987024" y="1066800"/>
              <a:ext cx="481264" cy="317145"/>
              <a:chOff x="6304547" y="2734322"/>
              <a:chExt cx="481264" cy="317145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2257F36-71A7-4096-A7BE-D6281E05D09E}"/>
                  </a:ext>
                </a:extLst>
              </p:cNvPr>
              <p:cNvSpPr/>
              <p:nvPr/>
            </p:nvSpPr>
            <p:spPr bwMode="auto">
              <a:xfrm>
                <a:off x="6304547" y="2734322"/>
                <a:ext cx="481264" cy="31714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3D59818-F62B-48F3-849B-C342F4CC7B74}"/>
                  </a:ext>
                </a:extLst>
              </p:cNvPr>
              <p:cNvSpPr/>
              <p:nvPr/>
            </p:nvSpPr>
            <p:spPr bwMode="auto">
              <a:xfrm>
                <a:off x="6553200" y="2831430"/>
                <a:ext cx="140370" cy="14037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B8A6B66-2894-4595-914C-C2E5EA2477B4}"/>
                  </a:ext>
                </a:extLst>
              </p:cNvPr>
              <p:cNvSpPr/>
              <p:nvPr/>
            </p:nvSpPr>
            <p:spPr bwMode="auto">
              <a:xfrm>
                <a:off x="6400800" y="2828278"/>
                <a:ext cx="140370" cy="140370"/>
              </a:xfrm>
              <a:prstGeom prst="ellipse">
                <a:avLst/>
              </a:prstGeom>
              <a:solidFill>
                <a:srgbClr val="0000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B4BA5D9-A0E7-4D71-B34E-FAC36A03973C}"/>
                </a:ext>
              </a:extLst>
            </p:cNvPr>
            <p:cNvGrpSpPr/>
            <p:nvPr/>
          </p:nvGrpSpPr>
          <p:grpSpPr>
            <a:xfrm>
              <a:off x="6529136" y="1066800"/>
              <a:ext cx="481264" cy="317145"/>
              <a:chOff x="6304547" y="2734322"/>
              <a:chExt cx="481264" cy="317145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686BCEC-BD80-4E02-B6C8-F06668CDD5CC}"/>
                  </a:ext>
                </a:extLst>
              </p:cNvPr>
              <p:cNvSpPr/>
              <p:nvPr/>
            </p:nvSpPr>
            <p:spPr bwMode="auto">
              <a:xfrm>
                <a:off x="6304547" y="2734322"/>
                <a:ext cx="481264" cy="31714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A506193-361C-4FDD-B90A-7861FC454F06}"/>
                  </a:ext>
                </a:extLst>
              </p:cNvPr>
              <p:cNvSpPr/>
              <p:nvPr/>
            </p:nvSpPr>
            <p:spPr bwMode="auto">
              <a:xfrm>
                <a:off x="6553200" y="2831430"/>
                <a:ext cx="140370" cy="14037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68706F4-74BC-4D4F-A46B-D6FA4C26BB68}"/>
                  </a:ext>
                </a:extLst>
              </p:cNvPr>
              <p:cNvSpPr/>
              <p:nvPr/>
            </p:nvSpPr>
            <p:spPr bwMode="auto">
              <a:xfrm>
                <a:off x="6400800" y="2828278"/>
                <a:ext cx="140370" cy="140370"/>
              </a:xfrm>
              <a:prstGeom prst="ellipse">
                <a:avLst/>
              </a:prstGeom>
              <a:solidFill>
                <a:srgbClr val="0000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12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1101755" y="294026"/>
            <a:ext cx="6365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Arial" charset="0"/>
              </a:rPr>
              <a:t>Gauge invariance and intrinsic ambiguity of P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582611" y="1371600"/>
            <a:ext cx="5610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 The end charge is not completely determined by the bulk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   polarization P because integer charges can be added 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    removed from the ends  : 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582610" y="2358828"/>
            <a:ext cx="8209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Arial" pitchFamily="34" charset="0"/>
              <a:buChar char="•"/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 The Berry phase is gauge invariant under continuous gauge transformations,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40000"/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   but is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gauge invariant under “large” gauge transformations.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8000"/>
              </a:solidFill>
              <a:latin typeface="Arial" charset="0"/>
            </a:endParaRP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99264"/>
              </p:ext>
            </p:extLst>
          </p:nvPr>
        </p:nvGraphicFramePr>
        <p:xfrm>
          <a:off x="3315384" y="3213507"/>
          <a:ext cx="1735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" name="Equation" r:id="rId3" imgW="1282700" imgH="254000" progId="Equation.DSMT4">
                  <p:embed/>
                </p:oleObj>
              </mc:Choice>
              <mc:Fallback>
                <p:oleObj name="Equation" r:id="rId3" imgW="1282700" imgH="2540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384" y="3213507"/>
                        <a:ext cx="17351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243991"/>
              </p:ext>
            </p:extLst>
          </p:nvPr>
        </p:nvGraphicFramePr>
        <p:xfrm>
          <a:off x="1108759" y="3205318"/>
          <a:ext cx="1377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7" name="Equation" r:id="rId5" imgW="748975" imgH="177723" progId="Equation.DSMT4">
                  <p:embed/>
                </p:oleObj>
              </mc:Choice>
              <mc:Fallback>
                <p:oleObj name="Equation" r:id="rId5" imgW="748975" imgH="177723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759" y="3205318"/>
                        <a:ext cx="13779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43602"/>
              </p:ext>
            </p:extLst>
          </p:nvPr>
        </p:nvGraphicFramePr>
        <p:xfrm>
          <a:off x="5749022" y="3235732"/>
          <a:ext cx="2508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" name="Equation" r:id="rId7" imgW="1586811" imgH="203112" progId="Equation.DSMT4">
                  <p:embed/>
                </p:oleObj>
              </mc:Choice>
              <mc:Fallback>
                <p:oleObj name="Equation" r:id="rId7" imgW="1586811" imgH="203112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022" y="3235732"/>
                        <a:ext cx="25082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593725" y="4191000"/>
            <a:ext cx="709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Changes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in P, due to adiabatic variation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are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 well defined and gauge invariant</a:t>
            </a:r>
          </a:p>
        </p:txBody>
      </p:sp>
      <p:graphicFrame>
        <p:nvGraphicFramePr>
          <p:cNvPr id="3604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511783"/>
              </p:ext>
            </p:extLst>
          </p:nvPr>
        </p:nvGraphicFramePr>
        <p:xfrm>
          <a:off x="776288" y="4755053"/>
          <a:ext cx="1822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" name="Equation" r:id="rId9" imgW="1282700" imgH="254000" progId="Equation.DSMT4">
                  <p:embed/>
                </p:oleObj>
              </mc:Choice>
              <mc:Fallback>
                <p:oleObj name="Equation" r:id="rId9" imgW="1282700" imgH="2540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4755053"/>
                        <a:ext cx="18224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83874"/>
              </p:ext>
            </p:extLst>
          </p:nvPr>
        </p:nvGraphicFramePr>
        <p:xfrm>
          <a:off x="679450" y="5115415"/>
          <a:ext cx="47894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" name="Equation" r:id="rId11" imgW="2730500" imgH="393700" progId="Equation.DSMT4">
                  <p:embed/>
                </p:oleObj>
              </mc:Choice>
              <mc:Fallback>
                <p:oleObj name="Equation" r:id="rId11" imgW="2730500" imgH="3937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5115415"/>
                        <a:ext cx="47894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2581959" y="3219857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when</a:t>
            </a:r>
          </a:p>
        </p:txBody>
      </p:sp>
      <p:sp>
        <p:nvSpPr>
          <p:cNvPr id="360476" name="Text Box 28"/>
          <p:cNvSpPr txBox="1">
            <a:spLocks noChangeArrowheads="1"/>
          </p:cNvSpPr>
          <p:nvPr/>
        </p:nvSpPr>
        <p:spPr bwMode="auto">
          <a:xfrm>
            <a:off x="5090209" y="3219857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with</a:t>
            </a:r>
          </a:p>
        </p:txBody>
      </p:sp>
      <p:sp>
        <p:nvSpPr>
          <p:cNvPr id="360485" name="Line 37"/>
          <p:cNvSpPr>
            <a:spLocks noChangeShapeType="1"/>
          </p:cNvSpPr>
          <p:nvPr/>
        </p:nvSpPr>
        <p:spPr bwMode="auto">
          <a:xfrm>
            <a:off x="5721350" y="6048865"/>
            <a:ext cx="246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86" name="Rectangle 38"/>
          <p:cNvSpPr>
            <a:spLocks noChangeArrowheads="1"/>
          </p:cNvSpPr>
          <p:nvPr/>
        </p:nvSpPr>
        <p:spPr bwMode="auto">
          <a:xfrm>
            <a:off x="5972175" y="5032865"/>
            <a:ext cx="1978025" cy="10048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87" name="Line 39"/>
          <p:cNvSpPr>
            <a:spLocks noChangeShapeType="1"/>
          </p:cNvSpPr>
          <p:nvPr/>
        </p:nvSpPr>
        <p:spPr bwMode="auto">
          <a:xfrm>
            <a:off x="5972175" y="6037753"/>
            <a:ext cx="1978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88" name="Line 40"/>
          <p:cNvSpPr>
            <a:spLocks noChangeShapeType="1"/>
          </p:cNvSpPr>
          <p:nvPr/>
        </p:nvSpPr>
        <p:spPr bwMode="auto">
          <a:xfrm>
            <a:off x="5964238" y="5036040"/>
            <a:ext cx="1978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84" name="Line 36"/>
          <p:cNvSpPr>
            <a:spLocks noChangeShapeType="1"/>
          </p:cNvSpPr>
          <p:nvPr/>
        </p:nvSpPr>
        <p:spPr bwMode="auto">
          <a:xfrm flipV="1">
            <a:off x="6965950" y="4677265"/>
            <a:ext cx="0" cy="146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89" name="Text Box 41"/>
          <p:cNvSpPr txBox="1">
            <a:spLocks noChangeArrowheads="1"/>
          </p:cNvSpPr>
          <p:nvPr/>
        </p:nvSpPr>
        <p:spPr bwMode="auto">
          <a:xfrm>
            <a:off x="8201025" y="567897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k</a:t>
            </a:r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5746750" y="6080615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/a</a:t>
            </a:r>
          </a:p>
        </p:txBody>
      </p:sp>
      <p:sp>
        <p:nvSpPr>
          <p:cNvPr id="360491" name="Text Box 43"/>
          <p:cNvSpPr txBox="1">
            <a:spLocks noChangeArrowheads="1"/>
          </p:cNvSpPr>
          <p:nvPr/>
        </p:nvSpPr>
        <p:spPr bwMode="auto">
          <a:xfrm>
            <a:off x="7712075" y="6085378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/a</a:t>
            </a:r>
          </a:p>
        </p:txBody>
      </p:sp>
      <p:sp>
        <p:nvSpPr>
          <p:cNvPr id="360492" name="Line 44"/>
          <p:cNvSpPr>
            <a:spLocks noChangeShapeType="1"/>
          </p:cNvSpPr>
          <p:nvPr/>
        </p:nvSpPr>
        <p:spPr bwMode="auto">
          <a:xfrm>
            <a:off x="6750050" y="6037753"/>
            <a:ext cx="10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93" name="Line 45"/>
          <p:cNvSpPr>
            <a:spLocks noChangeShapeType="1"/>
          </p:cNvSpPr>
          <p:nvPr/>
        </p:nvSpPr>
        <p:spPr bwMode="auto">
          <a:xfrm flipH="1">
            <a:off x="6680200" y="5032865"/>
            <a:ext cx="1381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94" name="Text Box 46"/>
          <p:cNvSpPr txBox="1">
            <a:spLocks noChangeArrowheads="1"/>
          </p:cNvSpPr>
          <p:nvPr/>
        </p:nvSpPr>
        <p:spPr bwMode="auto">
          <a:xfrm>
            <a:off x="7013575" y="447089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360496" name="Text Box 48"/>
          <p:cNvSpPr txBox="1">
            <a:spLocks noChangeArrowheads="1"/>
          </p:cNvSpPr>
          <p:nvPr/>
        </p:nvSpPr>
        <p:spPr bwMode="auto">
          <a:xfrm>
            <a:off x="6881813" y="471854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60497" name="Text Box 49"/>
          <p:cNvSpPr txBox="1">
            <a:spLocks noChangeArrowheads="1"/>
          </p:cNvSpPr>
          <p:nvPr/>
        </p:nvSpPr>
        <p:spPr bwMode="auto">
          <a:xfrm>
            <a:off x="6896100" y="573771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0500" name="Line 52"/>
          <p:cNvSpPr>
            <a:spLocks noChangeShapeType="1"/>
          </p:cNvSpPr>
          <p:nvPr/>
        </p:nvSpPr>
        <p:spPr bwMode="auto">
          <a:xfrm flipV="1">
            <a:off x="7937500" y="473759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501" name="Line 53"/>
          <p:cNvSpPr>
            <a:spLocks noChangeShapeType="1"/>
          </p:cNvSpPr>
          <p:nvPr/>
        </p:nvSpPr>
        <p:spPr bwMode="auto">
          <a:xfrm flipV="1">
            <a:off x="5969000" y="474711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6050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59130"/>
              </p:ext>
            </p:extLst>
          </p:nvPr>
        </p:nvGraphicFramePr>
        <p:xfrm>
          <a:off x="6455451" y="1508576"/>
          <a:ext cx="1928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" name="Equation" r:id="rId13" imgW="1028700" imgH="228600" progId="Equation.DSMT4">
                  <p:embed/>
                </p:oleObj>
              </mc:Choice>
              <mc:Fallback>
                <p:oleObj name="Equation" r:id="rId13" imgW="1028700" imgH="2286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451" y="1508576"/>
                        <a:ext cx="1928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505" name="Text Box 57"/>
          <p:cNvSpPr txBox="1">
            <a:spLocks noChangeArrowheads="1"/>
          </p:cNvSpPr>
          <p:nvPr/>
        </p:nvSpPr>
        <p:spPr bwMode="auto">
          <a:xfrm>
            <a:off x="7613650" y="467726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360506" name="Text Box 58"/>
          <p:cNvSpPr txBox="1">
            <a:spLocks noChangeArrowheads="1"/>
          </p:cNvSpPr>
          <p:nvPr/>
        </p:nvSpPr>
        <p:spPr bwMode="auto">
          <a:xfrm>
            <a:off x="5942013" y="533607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S</a:t>
            </a:r>
          </a:p>
        </p:txBody>
      </p:sp>
      <p:sp>
        <p:nvSpPr>
          <p:cNvPr id="360507" name="Text Box 59"/>
          <p:cNvSpPr txBox="1">
            <a:spLocks noChangeArrowheads="1"/>
          </p:cNvSpPr>
          <p:nvPr/>
        </p:nvSpPr>
        <p:spPr bwMode="auto">
          <a:xfrm>
            <a:off x="1252538" y="5942503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8000"/>
                </a:solidFill>
                <a:latin typeface="Arial" charset="0"/>
              </a:rPr>
              <a:t>gauge invariant Berry curvature</a:t>
            </a:r>
          </a:p>
        </p:txBody>
      </p:sp>
      <p:sp>
        <p:nvSpPr>
          <p:cNvPr id="360509" name="Freeform 61"/>
          <p:cNvSpPr>
            <a:spLocks/>
          </p:cNvSpPr>
          <p:nvPr/>
        </p:nvSpPr>
        <p:spPr bwMode="auto">
          <a:xfrm>
            <a:off x="4237038" y="5777403"/>
            <a:ext cx="533400" cy="39846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98" y="215"/>
              </a:cxn>
              <a:cxn ang="0">
                <a:pos x="250" y="0"/>
              </a:cxn>
            </a:cxnLst>
            <a:rect l="0" t="0" r="r" b="b"/>
            <a:pathLst>
              <a:path w="250" h="251">
                <a:moveTo>
                  <a:pt x="0" y="215"/>
                </a:moveTo>
                <a:cubicBezTo>
                  <a:pt x="78" y="233"/>
                  <a:pt x="156" y="251"/>
                  <a:pt x="198" y="215"/>
                </a:cubicBezTo>
                <a:cubicBezTo>
                  <a:pt x="240" y="179"/>
                  <a:pt x="245" y="89"/>
                  <a:pt x="25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1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371600" y="212725"/>
            <a:ext cx="457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Su Schrieffer Heeger Model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359525" y="179388"/>
            <a:ext cx="255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model for </a:t>
            </a:r>
            <a:r>
              <a:rPr lang="en-US" sz="1600" dirty="0" err="1">
                <a:solidFill>
                  <a:srgbClr val="008000"/>
                </a:solidFill>
                <a:latin typeface="Arial" charset="0"/>
              </a:rPr>
              <a:t>polyacetylene</a:t>
            </a:r>
            <a:endParaRPr lang="en-US" sz="1600" dirty="0">
              <a:solidFill>
                <a:srgbClr val="008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latin typeface="Arial" charset="0"/>
              </a:rPr>
              <a:t>simplest “two band” model</a:t>
            </a:r>
          </a:p>
        </p:txBody>
      </p:sp>
      <p:graphicFrame>
        <p:nvGraphicFramePr>
          <p:cNvPr id="362502" name="Object 6"/>
          <p:cNvGraphicFramePr>
            <a:graphicFrameLocks noChangeAspect="1"/>
          </p:cNvGraphicFramePr>
          <p:nvPr/>
        </p:nvGraphicFramePr>
        <p:xfrm>
          <a:off x="519113" y="920750"/>
          <a:ext cx="560546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" name="Equation" r:id="rId3" imgW="2565400" imgH="342900" progId="Equation.DSMT4">
                  <p:embed/>
                </p:oleObj>
              </mc:Choice>
              <mc:Fallback>
                <p:oleObj name="Equation" r:id="rId3" imgW="2565400" imgH="3429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920750"/>
                        <a:ext cx="5605462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762000" y="3441700"/>
          <a:ext cx="25955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9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41700"/>
                        <a:ext cx="25955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4" name="Object 8"/>
          <p:cNvGraphicFramePr>
            <a:graphicFrameLocks noChangeAspect="1"/>
          </p:cNvGraphicFramePr>
          <p:nvPr/>
        </p:nvGraphicFramePr>
        <p:xfrm>
          <a:off x="742950" y="4125913"/>
          <a:ext cx="33924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" name="Equation" r:id="rId7" imgW="1905000" imgH="698500" progId="Equation.DSMT4">
                  <p:embed/>
                </p:oleObj>
              </mc:Choice>
              <mc:Fallback>
                <p:oleObj name="Equation" r:id="rId7" imgW="1905000" imgH="6985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125913"/>
                        <a:ext cx="3392488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1133475" y="1812925"/>
            <a:ext cx="5016500" cy="368300"/>
            <a:chOff x="1490" y="653"/>
            <a:chExt cx="3160" cy="232"/>
          </a:xfrm>
        </p:grpSpPr>
        <p:sp>
          <p:nvSpPr>
            <p:cNvPr id="362512" name="Freeform 16"/>
            <p:cNvSpPr>
              <a:spLocks/>
            </p:cNvSpPr>
            <p:nvPr/>
          </p:nvSpPr>
          <p:spPr bwMode="auto">
            <a:xfrm>
              <a:off x="2532" y="831"/>
              <a:ext cx="47" cy="51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7" y="36"/>
                </a:cxn>
                <a:cxn ang="0">
                  <a:pos x="40" y="43"/>
                </a:cxn>
                <a:cxn ang="0">
                  <a:pos x="33" y="51"/>
                </a:cxn>
                <a:cxn ang="0">
                  <a:pos x="26" y="51"/>
                </a:cxn>
                <a:cxn ang="0">
                  <a:pos x="15" y="51"/>
                </a:cxn>
                <a:cxn ang="0">
                  <a:pos x="8" y="43"/>
                </a:cxn>
                <a:cxn ang="0">
                  <a:pos x="4" y="36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8" y="7"/>
                </a:cxn>
                <a:cxn ang="0">
                  <a:pos x="15" y="3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40" y="7"/>
                </a:cxn>
                <a:cxn ang="0">
                  <a:pos x="47" y="14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51">
                  <a:moveTo>
                    <a:pt x="47" y="25"/>
                  </a:moveTo>
                  <a:lnTo>
                    <a:pt x="47" y="36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6" y="51"/>
                  </a:lnTo>
                  <a:lnTo>
                    <a:pt x="15" y="51"/>
                  </a:lnTo>
                  <a:lnTo>
                    <a:pt x="8" y="43"/>
                  </a:lnTo>
                  <a:lnTo>
                    <a:pt x="4" y="36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7"/>
                  </a:lnTo>
                  <a:lnTo>
                    <a:pt x="47" y="14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13" name="Freeform 17"/>
            <p:cNvSpPr>
              <a:spLocks/>
            </p:cNvSpPr>
            <p:nvPr/>
          </p:nvSpPr>
          <p:spPr bwMode="auto">
            <a:xfrm>
              <a:off x="2532" y="831"/>
              <a:ext cx="47" cy="51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7" y="36"/>
                </a:cxn>
                <a:cxn ang="0">
                  <a:pos x="40" y="43"/>
                </a:cxn>
                <a:cxn ang="0">
                  <a:pos x="33" y="51"/>
                </a:cxn>
                <a:cxn ang="0">
                  <a:pos x="26" y="51"/>
                </a:cxn>
                <a:cxn ang="0">
                  <a:pos x="15" y="51"/>
                </a:cxn>
                <a:cxn ang="0">
                  <a:pos x="8" y="43"/>
                </a:cxn>
                <a:cxn ang="0">
                  <a:pos x="4" y="36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8" y="7"/>
                </a:cxn>
                <a:cxn ang="0">
                  <a:pos x="15" y="3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40" y="7"/>
                </a:cxn>
                <a:cxn ang="0">
                  <a:pos x="47" y="14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51">
                  <a:moveTo>
                    <a:pt x="47" y="25"/>
                  </a:moveTo>
                  <a:lnTo>
                    <a:pt x="47" y="36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6" y="51"/>
                  </a:lnTo>
                  <a:lnTo>
                    <a:pt x="15" y="51"/>
                  </a:lnTo>
                  <a:lnTo>
                    <a:pt x="8" y="43"/>
                  </a:lnTo>
                  <a:lnTo>
                    <a:pt x="4" y="36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7"/>
                  </a:lnTo>
                  <a:lnTo>
                    <a:pt x="47" y="14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1" name="Freeform 25"/>
            <p:cNvSpPr>
              <a:spLocks/>
            </p:cNvSpPr>
            <p:nvPr/>
          </p:nvSpPr>
          <p:spPr bwMode="auto">
            <a:xfrm>
              <a:off x="1490" y="653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4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5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4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4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4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2" name="Freeform 26"/>
            <p:cNvSpPr>
              <a:spLocks/>
            </p:cNvSpPr>
            <p:nvPr/>
          </p:nvSpPr>
          <p:spPr bwMode="auto">
            <a:xfrm>
              <a:off x="1490" y="653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4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5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4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4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4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3" name="Freeform 27"/>
            <p:cNvSpPr>
              <a:spLocks/>
            </p:cNvSpPr>
            <p:nvPr/>
          </p:nvSpPr>
          <p:spPr bwMode="auto">
            <a:xfrm>
              <a:off x="1838" y="827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4" name="Freeform 28"/>
            <p:cNvSpPr>
              <a:spLocks/>
            </p:cNvSpPr>
            <p:nvPr/>
          </p:nvSpPr>
          <p:spPr bwMode="auto">
            <a:xfrm>
              <a:off x="1838" y="827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8000"/>
            </a:solidFill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5" name="Freeform 29"/>
            <p:cNvSpPr>
              <a:spLocks/>
            </p:cNvSpPr>
            <p:nvPr/>
          </p:nvSpPr>
          <p:spPr bwMode="auto">
            <a:xfrm>
              <a:off x="2185" y="653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6" name="Freeform 30"/>
            <p:cNvSpPr>
              <a:spLocks/>
            </p:cNvSpPr>
            <p:nvPr/>
          </p:nvSpPr>
          <p:spPr bwMode="auto">
            <a:xfrm>
              <a:off x="2185" y="653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7" name="Line 31"/>
            <p:cNvSpPr>
              <a:spLocks noChangeShapeType="1"/>
            </p:cNvSpPr>
            <p:nvPr/>
          </p:nvSpPr>
          <p:spPr bwMode="auto">
            <a:xfrm>
              <a:off x="1602" y="729"/>
              <a:ext cx="185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8" name="Line 32"/>
            <p:cNvSpPr>
              <a:spLocks noChangeShapeType="1"/>
            </p:cNvSpPr>
            <p:nvPr/>
          </p:nvSpPr>
          <p:spPr bwMode="auto">
            <a:xfrm>
              <a:off x="1624" y="686"/>
              <a:ext cx="185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29" name="Line 33"/>
            <p:cNvSpPr>
              <a:spLocks noChangeShapeType="1"/>
            </p:cNvSpPr>
            <p:nvPr/>
          </p:nvSpPr>
          <p:spPr bwMode="auto">
            <a:xfrm>
              <a:off x="2283" y="740"/>
              <a:ext cx="184" cy="1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0" name="Line 34"/>
            <p:cNvSpPr>
              <a:spLocks noChangeShapeType="1"/>
            </p:cNvSpPr>
            <p:nvPr/>
          </p:nvSpPr>
          <p:spPr bwMode="auto">
            <a:xfrm>
              <a:off x="2304" y="697"/>
              <a:ext cx="189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1" name="Line 35"/>
            <p:cNvSpPr>
              <a:spLocks noChangeShapeType="1"/>
            </p:cNvSpPr>
            <p:nvPr/>
          </p:nvSpPr>
          <p:spPr bwMode="auto">
            <a:xfrm flipV="1">
              <a:off x="1950" y="708"/>
              <a:ext cx="188" cy="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2" name="Freeform 36"/>
            <p:cNvSpPr>
              <a:spLocks/>
            </p:cNvSpPr>
            <p:nvPr/>
          </p:nvSpPr>
          <p:spPr bwMode="auto">
            <a:xfrm>
              <a:off x="4602" y="834"/>
              <a:ext cx="48" cy="51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48" y="37"/>
                </a:cxn>
                <a:cxn ang="0">
                  <a:pos x="40" y="44"/>
                </a:cxn>
                <a:cxn ang="0">
                  <a:pos x="33" y="51"/>
                </a:cxn>
                <a:cxn ang="0">
                  <a:pos x="26" y="51"/>
                </a:cxn>
                <a:cxn ang="0">
                  <a:pos x="15" y="51"/>
                </a:cxn>
                <a:cxn ang="0">
                  <a:pos x="8" y="44"/>
                </a:cxn>
                <a:cxn ang="0">
                  <a:pos x="4" y="37"/>
                </a:cxn>
                <a:cxn ang="0">
                  <a:pos x="0" y="26"/>
                </a:cxn>
                <a:cxn ang="0">
                  <a:pos x="4" y="15"/>
                </a:cxn>
                <a:cxn ang="0">
                  <a:pos x="8" y="8"/>
                </a:cxn>
                <a:cxn ang="0">
                  <a:pos x="15" y="4"/>
                </a:cxn>
                <a:cxn ang="0">
                  <a:pos x="26" y="0"/>
                </a:cxn>
                <a:cxn ang="0">
                  <a:pos x="33" y="4"/>
                </a:cxn>
                <a:cxn ang="0">
                  <a:pos x="40" y="8"/>
                </a:cxn>
                <a:cxn ang="0">
                  <a:pos x="48" y="15"/>
                </a:cxn>
                <a:cxn ang="0">
                  <a:pos x="48" y="26"/>
                </a:cxn>
                <a:cxn ang="0">
                  <a:pos x="48" y="26"/>
                </a:cxn>
              </a:cxnLst>
              <a:rect l="0" t="0" r="r" b="b"/>
              <a:pathLst>
                <a:path w="48" h="51">
                  <a:moveTo>
                    <a:pt x="48" y="26"/>
                  </a:moveTo>
                  <a:lnTo>
                    <a:pt x="48" y="37"/>
                  </a:lnTo>
                  <a:lnTo>
                    <a:pt x="40" y="44"/>
                  </a:lnTo>
                  <a:lnTo>
                    <a:pt x="33" y="51"/>
                  </a:lnTo>
                  <a:lnTo>
                    <a:pt x="26" y="51"/>
                  </a:lnTo>
                  <a:lnTo>
                    <a:pt x="15" y="51"/>
                  </a:lnTo>
                  <a:lnTo>
                    <a:pt x="8" y="44"/>
                  </a:lnTo>
                  <a:lnTo>
                    <a:pt x="4" y="37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3" y="4"/>
                  </a:lnTo>
                  <a:lnTo>
                    <a:pt x="40" y="8"/>
                  </a:lnTo>
                  <a:lnTo>
                    <a:pt x="48" y="15"/>
                  </a:lnTo>
                  <a:lnTo>
                    <a:pt x="48" y="26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3" name="Freeform 37"/>
            <p:cNvSpPr>
              <a:spLocks/>
            </p:cNvSpPr>
            <p:nvPr/>
          </p:nvSpPr>
          <p:spPr bwMode="auto">
            <a:xfrm>
              <a:off x="4602" y="834"/>
              <a:ext cx="48" cy="51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48" y="37"/>
                </a:cxn>
                <a:cxn ang="0">
                  <a:pos x="40" y="44"/>
                </a:cxn>
                <a:cxn ang="0">
                  <a:pos x="33" y="51"/>
                </a:cxn>
                <a:cxn ang="0">
                  <a:pos x="26" y="51"/>
                </a:cxn>
                <a:cxn ang="0">
                  <a:pos x="15" y="51"/>
                </a:cxn>
                <a:cxn ang="0">
                  <a:pos x="8" y="44"/>
                </a:cxn>
                <a:cxn ang="0">
                  <a:pos x="4" y="37"/>
                </a:cxn>
                <a:cxn ang="0">
                  <a:pos x="0" y="26"/>
                </a:cxn>
                <a:cxn ang="0">
                  <a:pos x="4" y="15"/>
                </a:cxn>
                <a:cxn ang="0">
                  <a:pos x="8" y="8"/>
                </a:cxn>
                <a:cxn ang="0">
                  <a:pos x="15" y="4"/>
                </a:cxn>
                <a:cxn ang="0">
                  <a:pos x="26" y="0"/>
                </a:cxn>
                <a:cxn ang="0">
                  <a:pos x="33" y="4"/>
                </a:cxn>
                <a:cxn ang="0">
                  <a:pos x="40" y="8"/>
                </a:cxn>
                <a:cxn ang="0">
                  <a:pos x="48" y="15"/>
                </a:cxn>
                <a:cxn ang="0">
                  <a:pos x="48" y="26"/>
                </a:cxn>
                <a:cxn ang="0">
                  <a:pos x="48" y="26"/>
                </a:cxn>
              </a:cxnLst>
              <a:rect l="0" t="0" r="r" b="b"/>
              <a:pathLst>
                <a:path w="48" h="51">
                  <a:moveTo>
                    <a:pt x="48" y="26"/>
                  </a:moveTo>
                  <a:lnTo>
                    <a:pt x="48" y="37"/>
                  </a:lnTo>
                  <a:lnTo>
                    <a:pt x="40" y="44"/>
                  </a:lnTo>
                  <a:lnTo>
                    <a:pt x="33" y="51"/>
                  </a:lnTo>
                  <a:lnTo>
                    <a:pt x="26" y="51"/>
                  </a:lnTo>
                  <a:lnTo>
                    <a:pt x="15" y="51"/>
                  </a:lnTo>
                  <a:lnTo>
                    <a:pt x="8" y="44"/>
                  </a:lnTo>
                  <a:lnTo>
                    <a:pt x="4" y="37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3" y="4"/>
                  </a:lnTo>
                  <a:lnTo>
                    <a:pt x="40" y="8"/>
                  </a:lnTo>
                  <a:lnTo>
                    <a:pt x="48" y="15"/>
                  </a:lnTo>
                  <a:lnTo>
                    <a:pt x="48" y="26"/>
                  </a:lnTo>
                  <a:lnTo>
                    <a:pt x="48" y="26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4" name="Line 38"/>
            <p:cNvSpPr>
              <a:spLocks noChangeShapeType="1"/>
            </p:cNvSpPr>
            <p:nvPr/>
          </p:nvSpPr>
          <p:spPr bwMode="auto">
            <a:xfrm flipV="1">
              <a:off x="3318" y="718"/>
              <a:ext cx="188" cy="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5" name="Line 39"/>
            <p:cNvSpPr>
              <a:spLocks noChangeShapeType="1"/>
            </p:cNvSpPr>
            <p:nvPr/>
          </p:nvSpPr>
          <p:spPr bwMode="auto">
            <a:xfrm>
              <a:off x="2956" y="744"/>
              <a:ext cx="18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6" name="Line 40"/>
            <p:cNvSpPr>
              <a:spLocks noChangeShapeType="1"/>
            </p:cNvSpPr>
            <p:nvPr/>
          </p:nvSpPr>
          <p:spPr bwMode="auto">
            <a:xfrm>
              <a:off x="2978" y="700"/>
              <a:ext cx="18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7" name="Freeform 41"/>
            <p:cNvSpPr>
              <a:spLocks/>
            </p:cNvSpPr>
            <p:nvPr/>
          </p:nvSpPr>
          <p:spPr bwMode="auto">
            <a:xfrm>
              <a:off x="2865" y="657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7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8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8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7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7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8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7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8" name="Freeform 42"/>
            <p:cNvSpPr>
              <a:spLocks/>
            </p:cNvSpPr>
            <p:nvPr/>
          </p:nvSpPr>
          <p:spPr bwMode="auto">
            <a:xfrm>
              <a:off x="2865" y="657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7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8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8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7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7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8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7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39" name="Freeform 43"/>
            <p:cNvSpPr>
              <a:spLocks/>
            </p:cNvSpPr>
            <p:nvPr/>
          </p:nvSpPr>
          <p:spPr bwMode="auto">
            <a:xfrm>
              <a:off x="3213" y="83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0" name="Freeform 44"/>
            <p:cNvSpPr>
              <a:spLocks/>
            </p:cNvSpPr>
            <p:nvPr/>
          </p:nvSpPr>
          <p:spPr bwMode="auto">
            <a:xfrm>
              <a:off x="3213" y="83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solidFill>
              <a:srgbClr val="008000"/>
            </a:solidFill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1" name="Freeform 45"/>
            <p:cNvSpPr>
              <a:spLocks/>
            </p:cNvSpPr>
            <p:nvPr/>
          </p:nvSpPr>
          <p:spPr bwMode="auto">
            <a:xfrm>
              <a:off x="3560" y="657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6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2" name="Freeform 46"/>
            <p:cNvSpPr>
              <a:spLocks/>
            </p:cNvSpPr>
            <p:nvPr/>
          </p:nvSpPr>
          <p:spPr bwMode="auto">
            <a:xfrm>
              <a:off x="3560" y="657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6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3" name="Freeform 47"/>
            <p:cNvSpPr>
              <a:spLocks/>
            </p:cNvSpPr>
            <p:nvPr/>
          </p:nvSpPr>
          <p:spPr bwMode="auto">
            <a:xfrm>
              <a:off x="3908" y="83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4" name="Freeform 48"/>
            <p:cNvSpPr>
              <a:spLocks/>
            </p:cNvSpPr>
            <p:nvPr/>
          </p:nvSpPr>
          <p:spPr bwMode="auto">
            <a:xfrm>
              <a:off x="3908" y="83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5" name="Freeform 49"/>
            <p:cNvSpPr>
              <a:spLocks/>
            </p:cNvSpPr>
            <p:nvPr/>
          </p:nvSpPr>
          <p:spPr bwMode="auto">
            <a:xfrm>
              <a:off x="4255" y="657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6" name="Freeform 50"/>
            <p:cNvSpPr>
              <a:spLocks/>
            </p:cNvSpPr>
            <p:nvPr/>
          </p:nvSpPr>
          <p:spPr bwMode="auto">
            <a:xfrm>
              <a:off x="4255" y="657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7" name="Line 51"/>
            <p:cNvSpPr>
              <a:spLocks noChangeShapeType="1"/>
            </p:cNvSpPr>
            <p:nvPr/>
          </p:nvSpPr>
          <p:spPr bwMode="auto">
            <a:xfrm>
              <a:off x="3672" y="733"/>
              <a:ext cx="185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8" name="Line 52"/>
            <p:cNvSpPr>
              <a:spLocks noChangeShapeType="1"/>
            </p:cNvSpPr>
            <p:nvPr/>
          </p:nvSpPr>
          <p:spPr bwMode="auto">
            <a:xfrm>
              <a:off x="3694" y="689"/>
              <a:ext cx="185" cy="1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49" name="Line 53"/>
            <p:cNvSpPr>
              <a:spLocks noChangeShapeType="1"/>
            </p:cNvSpPr>
            <p:nvPr/>
          </p:nvSpPr>
          <p:spPr bwMode="auto">
            <a:xfrm>
              <a:off x="4353" y="740"/>
              <a:ext cx="184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50" name="Line 54"/>
            <p:cNvSpPr>
              <a:spLocks noChangeShapeType="1"/>
            </p:cNvSpPr>
            <p:nvPr/>
          </p:nvSpPr>
          <p:spPr bwMode="auto">
            <a:xfrm>
              <a:off x="4374" y="697"/>
              <a:ext cx="189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51" name="Line 55"/>
            <p:cNvSpPr>
              <a:spLocks noChangeShapeType="1"/>
            </p:cNvSpPr>
            <p:nvPr/>
          </p:nvSpPr>
          <p:spPr bwMode="auto">
            <a:xfrm flipV="1">
              <a:off x="4020" y="711"/>
              <a:ext cx="188" cy="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52" name="Line 56"/>
            <p:cNvSpPr>
              <a:spLocks noChangeShapeType="1"/>
            </p:cNvSpPr>
            <p:nvPr/>
          </p:nvSpPr>
          <p:spPr bwMode="auto">
            <a:xfrm flipV="1">
              <a:off x="2634" y="722"/>
              <a:ext cx="188" cy="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1144588" y="2503488"/>
            <a:ext cx="5014912" cy="363537"/>
            <a:chOff x="1480" y="947"/>
            <a:chExt cx="3159" cy="229"/>
          </a:xfrm>
        </p:grpSpPr>
        <p:sp>
          <p:nvSpPr>
            <p:cNvPr id="362598" name="Freeform 102"/>
            <p:cNvSpPr>
              <a:spLocks/>
            </p:cNvSpPr>
            <p:nvPr/>
          </p:nvSpPr>
          <p:spPr bwMode="auto">
            <a:xfrm flipH="1">
              <a:off x="3203" y="1125"/>
              <a:ext cx="47" cy="51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7" y="36"/>
                </a:cxn>
                <a:cxn ang="0">
                  <a:pos x="40" y="43"/>
                </a:cxn>
                <a:cxn ang="0">
                  <a:pos x="33" y="51"/>
                </a:cxn>
                <a:cxn ang="0">
                  <a:pos x="26" y="51"/>
                </a:cxn>
                <a:cxn ang="0">
                  <a:pos x="15" y="51"/>
                </a:cxn>
                <a:cxn ang="0">
                  <a:pos x="8" y="43"/>
                </a:cxn>
                <a:cxn ang="0">
                  <a:pos x="4" y="36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8" y="7"/>
                </a:cxn>
                <a:cxn ang="0">
                  <a:pos x="15" y="3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40" y="7"/>
                </a:cxn>
                <a:cxn ang="0">
                  <a:pos x="47" y="14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51">
                  <a:moveTo>
                    <a:pt x="47" y="25"/>
                  </a:moveTo>
                  <a:lnTo>
                    <a:pt x="47" y="36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6" y="51"/>
                  </a:lnTo>
                  <a:lnTo>
                    <a:pt x="15" y="51"/>
                  </a:lnTo>
                  <a:lnTo>
                    <a:pt x="8" y="43"/>
                  </a:lnTo>
                  <a:lnTo>
                    <a:pt x="4" y="36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7"/>
                  </a:lnTo>
                  <a:lnTo>
                    <a:pt x="47" y="14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599" name="Freeform 103"/>
            <p:cNvSpPr>
              <a:spLocks/>
            </p:cNvSpPr>
            <p:nvPr/>
          </p:nvSpPr>
          <p:spPr bwMode="auto">
            <a:xfrm flipH="1">
              <a:off x="3203" y="1125"/>
              <a:ext cx="47" cy="51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7" y="36"/>
                </a:cxn>
                <a:cxn ang="0">
                  <a:pos x="40" y="43"/>
                </a:cxn>
                <a:cxn ang="0">
                  <a:pos x="33" y="51"/>
                </a:cxn>
                <a:cxn ang="0">
                  <a:pos x="26" y="51"/>
                </a:cxn>
                <a:cxn ang="0">
                  <a:pos x="15" y="51"/>
                </a:cxn>
                <a:cxn ang="0">
                  <a:pos x="8" y="43"/>
                </a:cxn>
                <a:cxn ang="0">
                  <a:pos x="4" y="36"/>
                </a:cxn>
                <a:cxn ang="0">
                  <a:pos x="0" y="25"/>
                </a:cxn>
                <a:cxn ang="0">
                  <a:pos x="4" y="14"/>
                </a:cxn>
                <a:cxn ang="0">
                  <a:pos x="8" y="7"/>
                </a:cxn>
                <a:cxn ang="0">
                  <a:pos x="15" y="3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40" y="7"/>
                </a:cxn>
                <a:cxn ang="0">
                  <a:pos x="47" y="14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51">
                  <a:moveTo>
                    <a:pt x="47" y="25"/>
                  </a:moveTo>
                  <a:lnTo>
                    <a:pt x="47" y="36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6" y="51"/>
                  </a:lnTo>
                  <a:lnTo>
                    <a:pt x="15" y="51"/>
                  </a:lnTo>
                  <a:lnTo>
                    <a:pt x="8" y="43"/>
                  </a:lnTo>
                  <a:lnTo>
                    <a:pt x="4" y="36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7"/>
                  </a:lnTo>
                  <a:lnTo>
                    <a:pt x="47" y="14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00" name="Line 104"/>
            <p:cNvSpPr>
              <a:spLocks noChangeShapeType="1"/>
            </p:cNvSpPr>
            <p:nvPr/>
          </p:nvSpPr>
          <p:spPr bwMode="auto">
            <a:xfrm flipH="1" flipV="1">
              <a:off x="4346" y="1012"/>
              <a:ext cx="188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05" name="Freeform 109"/>
            <p:cNvSpPr>
              <a:spLocks/>
            </p:cNvSpPr>
            <p:nvPr/>
          </p:nvSpPr>
          <p:spPr bwMode="auto">
            <a:xfrm flipH="1">
              <a:off x="4592" y="1121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06" name="Freeform 110"/>
            <p:cNvSpPr>
              <a:spLocks/>
            </p:cNvSpPr>
            <p:nvPr/>
          </p:nvSpPr>
          <p:spPr bwMode="auto">
            <a:xfrm flipH="1">
              <a:off x="4592" y="1121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8000"/>
            </a:solidFill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07" name="Freeform 111"/>
            <p:cNvSpPr>
              <a:spLocks/>
            </p:cNvSpPr>
            <p:nvPr/>
          </p:nvSpPr>
          <p:spPr bwMode="auto">
            <a:xfrm flipH="1">
              <a:off x="4245" y="947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4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5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4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4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4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08" name="Freeform 112"/>
            <p:cNvSpPr>
              <a:spLocks/>
            </p:cNvSpPr>
            <p:nvPr/>
          </p:nvSpPr>
          <p:spPr bwMode="auto">
            <a:xfrm flipH="1">
              <a:off x="4245" y="947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4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5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4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4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4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09" name="Freeform 113"/>
            <p:cNvSpPr>
              <a:spLocks/>
            </p:cNvSpPr>
            <p:nvPr/>
          </p:nvSpPr>
          <p:spPr bwMode="auto">
            <a:xfrm flipH="1">
              <a:off x="3897" y="1121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0" name="Freeform 114"/>
            <p:cNvSpPr>
              <a:spLocks/>
            </p:cNvSpPr>
            <p:nvPr/>
          </p:nvSpPr>
          <p:spPr bwMode="auto">
            <a:xfrm flipH="1">
              <a:off x="3897" y="1121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8000"/>
            </a:solidFill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1" name="Freeform 115"/>
            <p:cNvSpPr>
              <a:spLocks/>
            </p:cNvSpPr>
            <p:nvPr/>
          </p:nvSpPr>
          <p:spPr bwMode="auto">
            <a:xfrm flipH="1">
              <a:off x="3550" y="947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2" name="Freeform 116"/>
            <p:cNvSpPr>
              <a:spLocks/>
            </p:cNvSpPr>
            <p:nvPr/>
          </p:nvSpPr>
          <p:spPr bwMode="auto">
            <a:xfrm flipH="1">
              <a:off x="3550" y="947"/>
              <a:ext cx="47" cy="47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3" y="7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4" y="4"/>
                </a:cxn>
                <a:cxn ang="0">
                  <a:pos x="7" y="7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" y="44"/>
                </a:cxn>
                <a:cxn ang="0">
                  <a:pos x="25" y="47"/>
                </a:cxn>
                <a:cxn ang="0">
                  <a:pos x="43" y="44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47" h="47">
                  <a:moveTo>
                    <a:pt x="47" y="26"/>
                  </a:moveTo>
                  <a:lnTo>
                    <a:pt x="43" y="7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4" y="4"/>
                  </a:lnTo>
                  <a:lnTo>
                    <a:pt x="7" y="7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" y="44"/>
                  </a:lnTo>
                  <a:lnTo>
                    <a:pt x="25" y="47"/>
                  </a:lnTo>
                  <a:lnTo>
                    <a:pt x="43" y="44"/>
                  </a:lnTo>
                  <a:lnTo>
                    <a:pt x="47" y="26"/>
                  </a:lnTo>
                  <a:lnTo>
                    <a:pt x="47" y="26"/>
                  </a:ln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3" name="Line 117"/>
            <p:cNvSpPr>
              <a:spLocks noChangeShapeType="1"/>
            </p:cNvSpPr>
            <p:nvPr/>
          </p:nvSpPr>
          <p:spPr bwMode="auto">
            <a:xfrm flipH="1">
              <a:off x="3995" y="1023"/>
              <a:ext cx="185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4" name="Line 118"/>
            <p:cNvSpPr>
              <a:spLocks noChangeShapeType="1"/>
            </p:cNvSpPr>
            <p:nvPr/>
          </p:nvSpPr>
          <p:spPr bwMode="auto">
            <a:xfrm flipH="1">
              <a:off x="3973" y="980"/>
              <a:ext cx="185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5" name="Line 119"/>
            <p:cNvSpPr>
              <a:spLocks noChangeShapeType="1"/>
            </p:cNvSpPr>
            <p:nvPr/>
          </p:nvSpPr>
          <p:spPr bwMode="auto">
            <a:xfrm flipH="1">
              <a:off x="3315" y="1034"/>
              <a:ext cx="184" cy="1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6" name="Line 120"/>
            <p:cNvSpPr>
              <a:spLocks noChangeShapeType="1"/>
            </p:cNvSpPr>
            <p:nvPr/>
          </p:nvSpPr>
          <p:spPr bwMode="auto">
            <a:xfrm flipH="1">
              <a:off x="3289" y="991"/>
              <a:ext cx="189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17" name="Line 121"/>
            <p:cNvSpPr>
              <a:spLocks noChangeShapeType="1"/>
            </p:cNvSpPr>
            <p:nvPr/>
          </p:nvSpPr>
          <p:spPr bwMode="auto">
            <a:xfrm flipH="1" flipV="1">
              <a:off x="3644" y="1002"/>
              <a:ext cx="188" cy="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0" name="Line 124"/>
            <p:cNvSpPr>
              <a:spLocks noChangeShapeType="1"/>
            </p:cNvSpPr>
            <p:nvPr/>
          </p:nvSpPr>
          <p:spPr bwMode="auto">
            <a:xfrm flipH="1" flipV="1">
              <a:off x="2276" y="1012"/>
              <a:ext cx="188" cy="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1" name="Line 125"/>
            <p:cNvSpPr>
              <a:spLocks noChangeShapeType="1"/>
            </p:cNvSpPr>
            <p:nvPr/>
          </p:nvSpPr>
          <p:spPr bwMode="auto">
            <a:xfrm flipH="1">
              <a:off x="2638" y="1038"/>
              <a:ext cx="18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2" name="Line 126"/>
            <p:cNvSpPr>
              <a:spLocks noChangeShapeType="1"/>
            </p:cNvSpPr>
            <p:nvPr/>
          </p:nvSpPr>
          <p:spPr bwMode="auto">
            <a:xfrm flipH="1">
              <a:off x="2616" y="994"/>
              <a:ext cx="18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3" name="Freeform 127"/>
            <p:cNvSpPr>
              <a:spLocks/>
            </p:cNvSpPr>
            <p:nvPr/>
          </p:nvSpPr>
          <p:spPr bwMode="auto">
            <a:xfrm flipH="1">
              <a:off x="2870" y="95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7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8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8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7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7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8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7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4" name="Freeform 128"/>
            <p:cNvSpPr>
              <a:spLocks/>
            </p:cNvSpPr>
            <p:nvPr/>
          </p:nvSpPr>
          <p:spPr bwMode="auto">
            <a:xfrm flipH="1">
              <a:off x="2870" y="95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7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8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8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7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7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8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7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5" name="Freeform 129"/>
            <p:cNvSpPr>
              <a:spLocks/>
            </p:cNvSpPr>
            <p:nvPr/>
          </p:nvSpPr>
          <p:spPr bwMode="auto">
            <a:xfrm flipH="1">
              <a:off x="2522" y="1125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6" name="Freeform 130"/>
            <p:cNvSpPr>
              <a:spLocks/>
            </p:cNvSpPr>
            <p:nvPr/>
          </p:nvSpPr>
          <p:spPr bwMode="auto">
            <a:xfrm flipH="1">
              <a:off x="2522" y="1125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solidFill>
              <a:srgbClr val="008000"/>
            </a:solidFill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7" name="Freeform 131"/>
            <p:cNvSpPr>
              <a:spLocks/>
            </p:cNvSpPr>
            <p:nvPr/>
          </p:nvSpPr>
          <p:spPr bwMode="auto">
            <a:xfrm flipH="1">
              <a:off x="2175" y="95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6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8" name="Freeform 132"/>
            <p:cNvSpPr>
              <a:spLocks/>
            </p:cNvSpPr>
            <p:nvPr/>
          </p:nvSpPr>
          <p:spPr bwMode="auto">
            <a:xfrm flipH="1">
              <a:off x="2175" y="95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6" y="47"/>
                </a:cxn>
                <a:cxn ang="0">
                  <a:pos x="36" y="47"/>
                </a:cxn>
                <a:cxn ang="0">
                  <a:pos x="44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4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6" y="47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29" name="Freeform 133"/>
            <p:cNvSpPr>
              <a:spLocks/>
            </p:cNvSpPr>
            <p:nvPr/>
          </p:nvSpPr>
          <p:spPr bwMode="auto">
            <a:xfrm flipH="1">
              <a:off x="1827" y="1125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0" name="Freeform 134"/>
            <p:cNvSpPr>
              <a:spLocks/>
            </p:cNvSpPr>
            <p:nvPr/>
          </p:nvSpPr>
          <p:spPr bwMode="auto">
            <a:xfrm flipH="1">
              <a:off x="1827" y="1125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5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4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1" name="Freeform 135"/>
            <p:cNvSpPr>
              <a:spLocks/>
            </p:cNvSpPr>
            <p:nvPr/>
          </p:nvSpPr>
          <p:spPr bwMode="auto">
            <a:xfrm flipH="1">
              <a:off x="1480" y="95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2" name="Freeform 136"/>
            <p:cNvSpPr>
              <a:spLocks/>
            </p:cNvSpPr>
            <p:nvPr/>
          </p:nvSpPr>
          <p:spPr bwMode="auto">
            <a:xfrm flipH="1">
              <a:off x="1480" y="951"/>
              <a:ext cx="47" cy="47"/>
            </a:xfrm>
            <a:custGeom>
              <a:avLst/>
              <a:gdLst/>
              <a:ahLst/>
              <a:cxnLst>
                <a:cxn ang="0">
                  <a:pos x="47" y="25"/>
                </a:cxn>
                <a:cxn ang="0">
                  <a:pos x="43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5" y="3"/>
                </a:cxn>
                <a:cxn ang="0">
                  <a:pos x="7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47" y="25"/>
                </a:cxn>
              </a:cxnLst>
              <a:rect l="0" t="0" r="r" b="b"/>
              <a:pathLst>
                <a:path w="47" h="47">
                  <a:moveTo>
                    <a:pt x="47" y="25"/>
                  </a:moveTo>
                  <a:lnTo>
                    <a:pt x="43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47" y="25"/>
                  </a:lnTo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3" name="Line 137"/>
            <p:cNvSpPr>
              <a:spLocks noChangeShapeType="1"/>
            </p:cNvSpPr>
            <p:nvPr/>
          </p:nvSpPr>
          <p:spPr bwMode="auto">
            <a:xfrm flipH="1">
              <a:off x="1925" y="1027"/>
              <a:ext cx="185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4" name="Line 138"/>
            <p:cNvSpPr>
              <a:spLocks noChangeShapeType="1"/>
            </p:cNvSpPr>
            <p:nvPr/>
          </p:nvSpPr>
          <p:spPr bwMode="auto">
            <a:xfrm flipH="1">
              <a:off x="1903" y="983"/>
              <a:ext cx="185" cy="1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7" name="Line 141"/>
            <p:cNvSpPr>
              <a:spLocks noChangeShapeType="1"/>
            </p:cNvSpPr>
            <p:nvPr/>
          </p:nvSpPr>
          <p:spPr bwMode="auto">
            <a:xfrm flipH="1" flipV="1">
              <a:off x="1574" y="1005"/>
              <a:ext cx="188" cy="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638" name="Line 142"/>
            <p:cNvSpPr>
              <a:spLocks noChangeShapeType="1"/>
            </p:cNvSpPr>
            <p:nvPr/>
          </p:nvSpPr>
          <p:spPr bwMode="auto">
            <a:xfrm flipH="1" flipV="1">
              <a:off x="2960" y="1016"/>
              <a:ext cx="188" cy="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62642" name="Picture 14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4838" y="3205163"/>
            <a:ext cx="12969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643" name="Picture 1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2775" y="4556125"/>
            <a:ext cx="12969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2644" name="Object 148"/>
          <p:cNvGraphicFramePr>
            <a:graphicFrameLocks noChangeAspect="1"/>
          </p:cNvGraphicFramePr>
          <p:nvPr/>
        </p:nvGraphicFramePr>
        <p:xfrm>
          <a:off x="201613" y="1785938"/>
          <a:ext cx="7191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1" name="Equation" r:id="rId11" imgW="405872" imgH="177569" progId="Equation.DSMT4">
                  <p:embed/>
                </p:oleObj>
              </mc:Choice>
              <mc:Fallback>
                <p:oleObj name="Equation" r:id="rId11" imgW="405872" imgH="177569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785938"/>
                        <a:ext cx="71913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645" name="Object 149"/>
          <p:cNvGraphicFramePr>
            <a:graphicFrameLocks noChangeAspect="1"/>
          </p:cNvGraphicFramePr>
          <p:nvPr/>
        </p:nvGraphicFramePr>
        <p:xfrm>
          <a:off x="182563" y="2481263"/>
          <a:ext cx="7191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2" name="Equation" r:id="rId13" imgW="405872" imgH="177569" progId="Equation.DSMT4">
                  <p:embed/>
                </p:oleObj>
              </mc:Choice>
              <mc:Fallback>
                <p:oleObj name="Equation" r:id="rId13" imgW="405872" imgH="177569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481263"/>
                        <a:ext cx="71913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646" name="Line 150"/>
          <p:cNvSpPr>
            <a:spLocks noChangeShapeType="1"/>
          </p:cNvSpPr>
          <p:nvPr/>
        </p:nvSpPr>
        <p:spPr bwMode="auto">
          <a:xfrm>
            <a:off x="3967163" y="2360613"/>
            <a:ext cx="105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2647" name="Text Box 151"/>
          <p:cNvSpPr txBox="1">
            <a:spLocks noChangeArrowheads="1"/>
          </p:cNvSpPr>
          <p:nvPr/>
        </p:nvSpPr>
        <p:spPr bwMode="auto">
          <a:xfrm>
            <a:off x="4329167" y="205740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362650" name="Text Box 154"/>
          <p:cNvSpPr txBox="1">
            <a:spLocks noChangeArrowheads="1"/>
          </p:cNvSpPr>
          <p:nvPr/>
        </p:nvSpPr>
        <p:spPr bwMode="auto">
          <a:xfrm>
            <a:off x="5095875" y="333533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(k)</a:t>
            </a:r>
          </a:p>
        </p:txBody>
      </p:sp>
      <p:sp>
        <p:nvSpPr>
          <p:cNvPr id="362651" name="Text Box 155"/>
          <p:cNvSpPr txBox="1">
            <a:spLocks noChangeArrowheads="1"/>
          </p:cNvSpPr>
          <p:nvPr/>
        </p:nvSpPr>
        <p:spPr bwMode="auto">
          <a:xfrm>
            <a:off x="5033963" y="4702175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(k)</a:t>
            </a:r>
          </a:p>
        </p:txBody>
      </p:sp>
      <p:sp>
        <p:nvSpPr>
          <p:cNvPr id="362652" name="Text Box 156"/>
          <p:cNvSpPr txBox="1">
            <a:spLocks noChangeArrowheads="1"/>
          </p:cNvSpPr>
          <p:nvPr/>
        </p:nvSpPr>
        <p:spPr bwMode="auto">
          <a:xfrm>
            <a:off x="5538788" y="3808413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362653" name="Text Box 157"/>
          <p:cNvSpPr txBox="1">
            <a:spLocks noChangeArrowheads="1"/>
          </p:cNvSpPr>
          <p:nvPr/>
        </p:nvSpPr>
        <p:spPr bwMode="auto">
          <a:xfrm>
            <a:off x="5062538" y="3032125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362654" name="Text Box 158"/>
          <p:cNvSpPr txBox="1">
            <a:spLocks noChangeArrowheads="1"/>
          </p:cNvSpPr>
          <p:nvPr/>
        </p:nvSpPr>
        <p:spPr bwMode="auto">
          <a:xfrm>
            <a:off x="5534025" y="518953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362655" name="Text Box 159"/>
          <p:cNvSpPr txBox="1">
            <a:spLocks noChangeArrowheads="1"/>
          </p:cNvSpPr>
          <p:nvPr/>
        </p:nvSpPr>
        <p:spPr bwMode="auto">
          <a:xfrm>
            <a:off x="5057775" y="441325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pic>
        <p:nvPicPr>
          <p:cNvPr id="362656" name="Picture 16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4950" y="1082675"/>
            <a:ext cx="2178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657" name="Text Box 161"/>
          <p:cNvSpPr txBox="1">
            <a:spLocks noChangeArrowheads="1"/>
          </p:cNvSpPr>
          <p:nvPr/>
        </p:nvSpPr>
        <p:spPr bwMode="auto">
          <a:xfrm>
            <a:off x="7713663" y="911225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E(k)</a:t>
            </a:r>
          </a:p>
        </p:txBody>
      </p:sp>
      <p:sp>
        <p:nvSpPr>
          <p:cNvPr id="362658" name="Text Box 162"/>
          <p:cNvSpPr txBox="1">
            <a:spLocks noChangeArrowheads="1"/>
          </p:cNvSpPr>
          <p:nvPr/>
        </p:nvSpPr>
        <p:spPr bwMode="auto">
          <a:xfrm>
            <a:off x="8737600" y="15668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k</a:t>
            </a:r>
          </a:p>
        </p:txBody>
      </p:sp>
      <p:sp>
        <p:nvSpPr>
          <p:cNvPr id="362659" name="Text Box 163"/>
          <p:cNvSpPr txBox="1">
            <a:spLocks noChangeArrowheads="1"/>
          </p:cNvSpPr>
          <p:nvPr/>
        </p:nvSpPr>
        <p:spPr bwMode="auto">
          <a:xfrm>
            <a:off x="8220075" y="210185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/a</a:t>
            </a:r>
          </a:p>
        </p:txBody>
      </p:sp>
      <p:sp>
        <p:nvSpPr>
          <p:cNvPr id="362660" name="Text Box 164"/>
          <p:cNvSpPr txBox="1">
            <a:spLocks noChangeArrowheads="1"/>
          </p:cNvSpPr>
          <p:nvPr/>
        </p:nvSpPr>
        <p:spPr bwMode="auto">
          <a:xfrm>
            <a:off x="6586538" y="208280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-p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/a</a:t>
            </a:r>
          </a:p>
        </p:txBody>
      </p:sp>
      <p:sp>
        <p:nvSpPr>
          <p:cNvPr id="362661" name="Text Box 165"/>
          <p:cNvSpPr txBox="1">
            <a:spLocks noChangeArrowheads="1"/>
          </p:cNvSpPr>
          <p:nvPr/>
        </p:nvSpPr>
        <p:spPr bwMode="auto">
          <a:xfrm>
            <a:off x="455613" y="5845175"/>
            <a:ext cx="8063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Provided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symmetry requires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1600" baseline="-25000" dirty="0" err="1">
                <a:solidFill>
                  <a:srgbClr val="0000FF"/>
                </a:solidFill>
                <a:latin typeface="Arial" charset="0"/>
              </a:rPr>
              <a:t>z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(k)=0, the states with </a:t>
            </a:r>
            <a:r>
              <a:rPr lang="en-US" sz="1600" dirty="0" err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&gt;0 and </a:t>
            </a:r>
            <a:r>
              <a:rPr lang="en-US" sz="1600" dirty="0" err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&lt;0 are distinguished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an integer winding number.   Without extra symmetry, all 1D band structures 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topologically equivalent.</a:t>
            </a:r>
          </a:p>
        </p:txBody>
      </p:sp>
      <p:sp>
        <p:nvSpPr>
          <p:cNvPr id="362663" name="Text Box 167"/>
          <p:cNvSpPr txBox="1">
            <a:spLocks noChangeArrowheads="1"/>
          </p:cNvSpPr>
          <p:nvPr/>
        </p:nvSpPr>
        <p:spPr bwMode="auto">
          <a:xfrm>
            <a:off x="2067239" y="1978223"/>
            <a:ext cx="394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FF"/>
                </a:solidFill>
                <a:latin typeface="Arial" charset="0"/>
              </a:rPr>
              <a:t>A,i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62664" name="Text Box 168"/>
          <p:cNvSpPr txBox="1">
            <a:spLocks noChangeArrowheads="1"/>
          </p:cNvSpPr>
          <p:nvPr/>
        </p:nvSpPr>
        <p:spPr bwMode="auto">
          <a:xfrm>
            <a:off x="2627626" y="1658938"/>
            <a:ext cx="394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8000"/>
                </a:solidFill>
                <a:latin typeface="Arial" charset="0"/>
              </a:rPr>
              <a:t>B,i</a:t>
            </a:r>
          </a:p>
        </p:txBody>
      </p:sp>
      <p:sp>
        <p:nvSpPr>
          <p:cNvPr id="362666" name="Text Box 170"/>
          <p:cNvSpPr txBox="1">
            <a:spLocks noChangeArrowheads="1"/>
          </p:cNvSpPr>
          <p:nvPr/>
        </p:nvSpPr>
        <p:spPr bwMode="auto">
          <a:xfrm>
            <a:off x="6235700" y="3487738"/>
            <a:ext cx="2297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t&gt;0 :  Berry phase 0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P = 0</a:t>
            </a:r>
          </a:p>
        </p:txBody>
      </p:sp>
      <p:sp>
        <p:nvSpPr>
          <p:cNvPr id="362667" name="Text Box 171"/>
          <p:cNvSpPr txBox="1">
            <a:spLocks noChangeArrowheads="1"/>
          </p:cNvSpPr>
          <p:nvPr/>
        </p:nvSpPr>
        <p:spPr bwMode="auto">
          <a:xfrm>
            <a:off x="6124575" y="4799013"/>
            <a:ext cx="2297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t&lt;0 :  Berry phase </a:t>
            </a:r>
            <a:r>
              <a:rPr lang="en-US">
                <a:solidFill>
                  <a:srgbClr val="0000FF"/>
                </a:solidFill>
                <a:latin typeface="Symbol" pitchFamily="18" charset="2"/>
              </a:rPr>
              <a:t>p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P = e/2</a:t>
            </a:r>
          </a:p>
        </p:txBody>
      </p:sp>
      <p:sp>
        <p:nvSpPr>
          <p:cNvPr id="362668" name="Text Box 172"/>
          <p:cNvSpPr txBox="1">
            <a:spLocks noChangeArrowheads="1"/>
          </p:cNvSpPr>
          <p:nvPr/>
        </p:nvSpPr>
        <p:spPr bwMode="auto">
          <a:xfrm>
            <a:off x="6391275" y="1331913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8000"/>
                </a:solidFill>
                <a:latin typeface="Arial" charset="0"/>
              </a:rPr>
              <a:t>Gap 4|</a:t>
            </a:r>
            <a:r>
              <a:rPr lang="en-US" sz="12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sz="1200">
                <a:solidFill>
                  <a:srgbClr val="008000"/>
                </a:solidFill>
                <a:latin typeface="Arial" charset="0"/>
              </a:rPr>
              <a:t>t|</a:t>
            </a:r>
          </a:p>
        </p:txBody>
      </p:sp>
      <p:sp>
        <p:nvSpPr>
          <p:cNvPr id="362669" name="Line 173"/>
          <p:cNvSpPr>
            <a:spLocks noChangeShapeType="1"/>
          </p:cNvSpPr>
          <p:nvPr/>
        </p:nvSpPr>
        <p:spPr bwMode="auto">
          <a:xfrm>
            <a:off x="6673850" y="1592263"/>
            <a:ext cx="152400" cy="2349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2670" name="Text Box 174"/>
          <p:cNvSpPr txBox="1">
            <a:spLocks noChangeArrowheads="1"/>
          </p:cNvSpPr>
          <p:nvPr/>
        </p:nvSpPr>
        <p:spPr bwMode="auto">
          <a:xfrm>
            <a:off x="6537325" y="2716213"/>
            <a:ext cx="221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8000"/>
                </a:solidFill>
                <a:latin typeface="Arial" charset="0"/>
              </a:rPr>
              <a:t>Peierls</a:t>
            </a:r>
            <a:r>
              <a:rPr lang="en-US" sz="1600">
                <a:solidFill>
                  <a:srgbClr val="008000"/>
                </a:solidFill>
                <a:latin typeface="Arial" charset="0"/>
              </a:rPr>
              <a:t>’ </a:t>
            </a:r>
            <a:r>
              <a:rPr lang="en-US" sz="1600" dirty="0">
                <a:solidFill>
                  <a:srgbClr val="008000"/>
                </a:solidFill>
                <a:latin typeface="Arial" charset="0"/>
              </a:rPr>
              <a:t>instability </a:t>
            </a:r>
            <a:r>
              <a:rPr lang="en-US" sz="1600" dirty="0">
                <a:solidFill>
                  <a:srgbClr val="008000"/>
                </a:solidFill>
                <a:latin typeface="Arial" charset="0"/>
                <a:cs typeface="Arial" charset="0"/>
              </a:rPr>
              <a:t>→ </a:t>
            </a:r>
            <a:r>
              <a:rPr lang="en-US" sz="1600" dirty="0" err="1">
                <a:solidFill>
                  <a:srgbClr val="008000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sz="1600" dirty="0" err="1">
                <a:solidFill>
                  <a:srgbClr val="008000"/>
                </a:solidFill>
                <a:latin typeface="Arial" charset="0"/>
                <a:cs typeface="Arial" charset="0"/>
              </a:rPr>
              <a:t>t</a:t>
            </a:r>
            <a:endParaRPr lang="en-US" sz="16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362671" name="Text Box 175"/>
          <p:cNvSpPr txBox="1">
            <a:spLocks noChangeArrowheads="1"/>
          </p:cNvSpPr>
          <p:nvPr/>
        </p:nvSpPr>
        <p:spPr bwMode="auto">
          <a:xfrm>
            <a:off x="3048122" y="1978223"/>
            <a:ext cx="598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A,i+1</a:t>
            </a:r>
          </a:p>
        </p:txBody>
      </p:sp>
    </p:spTree>
    <p:extLst>
      <p:ext uri="{BB962C8B-B14F-4D97-AF65-F5344CB8AC3E}">
        <p14:creationId xmlns:p14="http://schemas.microsoft.com/office/powerpoint/2010/main" val="36483811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4051</TotalTime>
  <Words>1701</Words>
  <Application>Microsoft Office PowerPoint</Application>
  <PresentationFormat>On-screen Show (4:3)</PresentationFormat>
  <Paragraphs>442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Math3</vt:lpstr>
      <vt:lpstr>Symbol</vt:lpstr>
      <vt:lpstr>Times New Roman</vt:lpstr>
      <vt:lpstr>Blank Presentation</vt:lpstr>
      <vt:lpstr>Default Design</vt:lpstr>
      <vt:lpstr>4_Blank Presentation</vt:lpstr>
      <vt:lpstr>Equation</vt:lpstr>
      <vt:lpstr>PowerPoint Presentation</vt:lpstr>
      <vt:lpstr>PowerPoint Presentation</vt:lpstr>
      <vt:lpstr>PowerPoint Presentation</vt:lpstr>
      <vt:lpstr>Topological Band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Band Theory  of Insulators and Superconductors</dc:title>
  <dc:creator>kane</dc:creator>
  <cp:lastModifiedBy>Charles Kane</cp:lastModifiedBy>
  <cp:revision>120</cp:revision>
  <cp:lastPrinted>2022-08-19T18:37:11Z</cp:lastPrinted>
  <dcterms:created xsi:type="dcterms:W3CDTF">2015-07-17T15:44:39Z</dcterms:created>
  <dcterms:modified xsi:type="dcterms:W3CDTF">2022-08-22T06:31:53Z</dcterms:modified>
</cp:coreProperties>
</file>